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8" r:id="rId1"/>
  </p:sldMasterIdLst>
  <p:notesMasterIdLst>
    <p:notesMasterId r:id="rId83"/>
  </p:notesMasterIdLst>
  <p:sldIdLst>
    <p:sldId id="256" r:id="rId2"/>
    <p:sldId id="374" r:id="rId3"/>
    <p:sldId id="281" r:id="rId4"/>
    <p:sldId id="257" r:id="rId5"/>
    <p:sldId id="371" r:id="rId6"/>
    <p:sldId id="260" r:id="rId7"/>
    <p:sldId id="424" r:id="rId8"/>
    <p:sldId id="1990" r:id="rId9"/>
    <p:sldId id="1995" r:id="rId10"/>
    <p:sldId id="261" r:id="rId11"/>
    <p:sldId id="268" r:id="rId12"/>
    <p:sldId id="270" r:id="rId13"/>
    <p:sldId id="271" r:id="rId14"/>
    <p:sldId id="272" r:id="rId15"/>
    <p:sldId id="264" r:id="rId16"/>
    <p:sldId id="265" r:id="rId17"/>
    <p:sldId id="275" r:id="rId18"/>
    <p:sldId id="274" r:id="rId19"/>
    <p:sldId id="425" r:id="rId20"/>
    <p:sldId id="276" r:id="rId21"/>
    <p:sldId id="277" r:id="rId22"/>
    <p:sldId id="278" r:id="rId23"/>
    <p:sldId id="279" r:id="rId24"/>
    <p:sldId id="1944" r:id="rId25"/>
    <p:sldId id="284" r:id="rId26"/>
    <p:sldId id="300" r:id="rId27"/>
    <p:sldId id="301" r:id="rId28"/>
    <p:sldId id="323" r:id="rId29"/>
    <p:sldId id="302" r:id="rId30"/>
    <p:sldId id="1943" r:id="rId31"/>
    <p:sldId id="303" r:id="rId32"/>
    <p:sldId id="1916" r:id="rId33"/>
    <p:sldId id="306" r:id="rId34"/>
    <p:sldId id="1919" r:id="rId35"/>
    <p:sldId id="283" r:id="rId36"/>
    <p:sldId id="319" r:id="rId37"/>
    <p:sldId id="320" r:id="rId38"/>
    <p:sldId id="1945" r:id="rId39"/>
    <p:sldId id="333" r:id="rId40"/>
    <p:sldId id="309" r:id="rId41"/>
    <p:sldId id="1946" r:id="rId42"/>
    <p:sldId id="1947" r:id="rId43"/>
    <p:sldId id="1948" r:id="rId44"/>
    <p:sldId id="1949" r:id="rId45"/>
    <p:sldId id="1950" r:id="rId46"/>
    <p:sldId id="308" r:id="rId47"/>
    <p:sldId id="360" r:id="rId48"/>
    <p:sldId id="1952" r:id="rId49"/>
    <p:sldId id="1951" r:id="rId50"/>
    <p:sldId id="1953" r:id="rId51"/>
    <p:sldId id="1954" r:id="rId52"/>
    <p:sldId id="1955" r:id="rId53"/>
    <p:sldId id="1960" r:id="rId54"/>
    <p:sldId id="1962" r:id="rId55"/>
    <p:sldId id="1966" r:id="rId56"/>
    <p:sldId id="1964" r:id="rId57"/>
    <p:sldId id="1965" r:id="rId58"/>
    <p:sldId id="1969" r:id="rId59"/>
    <p:sldId id="1967" r:id="rId60"/>
    <p:sldId id="1970" r:id="rId61"/>
    <p:sldId id="1963" r:id="rId62"/>
    <p:sldId id="1973" r:id="rId63"/>
    <p:sldId id="287" r:id="rId64"/>
    <p:sldId id="1980" r:id="rId65"/>
    <p:sldId id="1974" r:id="rId66"/>
    <p:sldId id="1975" r:id="rId67"/>
    <p:sldId id="1976" r:id="rId68"/>
    <p:sldId id="1978" r:id="rId69"/>
    <p:sldId id="1977" r:id="rId70"/>
    <p:sldId id="1972" r:id="rId71"/>
    <p:sldId id="372" r:id="rId72"/>
    <p:sldId id="1982" r:id="rId73"/>
    <p:sldId id="1983" r:id="rId74"/>
    <p:sldId id="1985" r:id="rId75"/>
    <p:sldId id="1986" r:id="rId76"/>
    <p:sldId id="1987" r:id="rId77"/>
    <p:sldId id="1991" r:id="rId78"/>
    <p:sldId id="1992" r:id="rId79"/>
    <p:sldId id="1993" r:id="rId80"/>
    <p:sldId id="387" r:id="rId81"/>
    <p:sldId id="409"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FBC1E0-6AD9-4F5C-9A87-160190DF8F90}" v="1" dt="2024-06-10T07:26:53.0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09" autoAdjust="0"/>
    <p:restoredTop sz="92701" autoAdjust="0"/>
  </p:normalViewPr>
  <p:slideViewPr>
    <p:cSldViewPr snapToGrid="0">
      <p:cViewPr varScale="1">
        <p:scale>
          <a:sx n="59" d="100"/>
          <a:sy n="59" d="100"/>
        </p:scale>
        <p:origin x="68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B16DB7-5EBA-451E-9FB5-BFFEC0BBE437}"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55FF2AAB-1A5F-4D6F-A94B-8DC4EA39382E}">
      <dgm:prSet/>
      <dgm:spPr/>
      <dgm:t>
        <a:bodyPr/>
        <a:lstStyle/>
        <a:p>
          <a:r>
            <a:rPr lang="en-US" dirty="0"/>
            <a:t>Name: Harshini Velukuru</a:t>
          </a:r>
        </a:p>
      </dgm:t>
    </dgm:pt>
    <dgm:pt modelId="{AD081B5C-EF94-419B-8832-0CC8B60BE849}" type="parTrans" cxnId="{7E68B7C5-45EB-4588-B0DA-19989BC4F8F9}">
      <dgm:prSet/>
      <dgm:spPr/>
      <dgm:t>
        <a:bodyPr/>
        <a:lstStyle/>
        <a:p>
          <a:endParaRPr lang="en-US"/>
        </a:p>
      </dgm:t>
    </dgm:pt>
    <dgm:pt modelId="{245A5D6F-5B60-48C5-9FEA-D80CB63FB0CD}" type="sibTrans" cxnId="{7E68B7C5-45EB-4588-B0DA-19989BC4F8F9}">
      <dgm:prSet/>
      <dgm:spPr/>
      <dgm:t>
        <a:bodyPr/>
        <a:lstStyle/>
        <a:p>
          <a:endParaRPr lang="en-US"/>
        </a:p>
      </dgm:t>
    </dgm:pt>
    <dgm:pt modelId="{AA71FA6C-55D1-4F9A-A33E-2E41EA1E967B}">
      <dgm:prSet/>
      <dgm:spPr/>
      <dgm:t>
        <a:bodyPr/>
        <a:lstStyle/>
        <a:p>
          <a:r>
            <a:rPr lang="en-US"/>
            <a:t>Designation: DevOps Engineer</a:t>
          </a:r>
        </a:p>
      </dgm:t>
    </dgm:pt>
    <dgm:pt modelId="{B8B94470-0F07-4760-8A96-4D91DBDC7442}" type="parTrans" cxnId="{58B3762E-82AD-4F56-8580-47E6A1545CC4}">
      <dgm:prSet/>
      <dgm:spPr/>
      <dgm:t>
        <a:bodyPr/>
        <a:lstStyle/>
        <a:p>
          <a:endParaRPr lang="en-US"/>
        </a:p>
      </dgm:t>
    </dgm:pt>
    <dgm:pt modelId="{EA34C76F-29BB-495D-8C25-A02743A43A57}" type="sibTrans" cxnId="{58B3762E-82AD-4F56-8580-47E6A1545CC4}">
      <dgm:prSet/>
      <dgm:spPr/>
      <dgm:t>
        <a:bodyPr/>
        <a:lstStyle/>
        <a:p>
          <a:endParaRPr lang="en-US"/>
        </a:p>
      </dgm:t>
    </dgm:pt>
    <dgm:pt modelId="{F827300B-937A-4ADD-9831-F991050C1722}">
      <dgm:prSet/>
      <dgm:spPr/>
      <dgm:t>
        <a:bodyPr/>
        <a:lstStyle/>
        <a:p>
          <a:r>
            <a:rPr lang="en-US"/>
            <a:t>Team: Group Cloud COE</a:t>
          </a:r>
        </a:p>
      </dgm:t>
    </dgm:pt>
    <dgm:pt modelId="{AA092A4A-0735-4E4D-96D5-E3454EDCF7E2}" type="parTrans" cxnId="{C39F5C1C-4CF5-4EE7-BE17-65540CAEC7AA}">
      <dgm:prSet/>
      <dgm:spPr/>
      <dgm:t>
        <a:bodyPr/>
        <a:lstStyle/>
        <a:p>
          <a:endParaRPr lang="en-US"/>
        </a:p>
      </dgm:t>
    </dgm:pt>
    <dgm:pt modelId="{03BB8C2D-6939-45BB-9D90-C55A878F0FBE}" type="sibTrans" cxnId="{C39F5C1C-4CF5-4EE7-BE17-65540CAEC7AA}">
      <dgm:prSet/>
      <dgm:spPr/>
      <dgm:t>
        <a:bodyPr/>
        <a:lstStyle/>
        <a:p>
          <a:endParaRPr lang="en-US"/>
        </a:p>
      </dgm:t>
    </dgm:pt>
    <dgm:pt modelId="{8E47B2F5-C3DA-4CE1-86CD-E571089E4A8C}">
      <dgm:prSet/>
      <dgm:spPr/>
      <dgm:t>
        <a:bodyPr/>
        <a:lstStyle/>
        <a:p>
          <a:r>
            <a:rPr lang="en-US"/>
            <a:t>Experience (Years): 2 years</a:t>
          </a:r>
        </a:p>
      </dgm:t>
    </dgm:pt>
    <dgm:pt modelId="{28799AEE-B59F-4CA0-8D16-5932026245FF}" type="parTrans" cxnId="{571FF6BD-350C-42AB-97F5-0BD92F6A1C42}">
      <dgm:prSet/>
      <dgm:spPr/>
      <dgm:t>
        <a:bodyPr/>
        <a:lstStyle/>
        <a:p>
          <a:endParaRPr lang="en-US"/>
        </a:p>
      </dgm:t>
    </dgm:pt>
    <dgm:pt modelId="{8CB19B06-ECFC-4BE5-849C-EFC7C2151073}" type="sibTrans" cxnId="{571FF6BD-350C-42AB-97F5-0BD92F6A1C42}">
      <dgm:prSet/>
      <dgm:spPr/>
      <dgm:t>
        <a:bodyPr/>
        <a:lstStyle/>
        <a:p>
          <a:endParaRPr lang="en-US"/>
        </a:p>
      </dgm:t>
    </dgm:pt>
    <dgm:pt modelId="{7007CFFF-DC12-4DDB-A8AB-BD31F434C099}">
      <dgm:prSet/>
      <dgm:spPr/>
      <dgm:t>
        <a:bodyPr/>
        <a:lstStyle/>
        <a:p>
          <a:r>
            <a:rPr lang="en-US" dirty="0"/>
            <a:t>Expertise: Azure, Azure DevOps</a:t>
          </a:r>
        </a:p>
      </dgm:t>
    </dgm:pt>
    <dgm:pt modelId="{82097651-6FBC-4C28-84BB-D94FA24FC670}" type="parTrans" cxnId="{46DE0853-12BE-468F-BAE7-E3134E27823C}">
      <dgm:prSet/>
      <dgm:spPr/>
      <dgm:t>
        <a:bodyPr/>
        <a:lstStyle/>
        <a:p>
          <a:endParaRPr lang="en-US"/>
        </a:p>
      </dgm:t>
    </dgm:pt>
    <dgm:pt modelId="{6AFB301C-6111-4BAA-BB03-2D9AC5015FEF}" type="sibTrans" cxnId="{46DE0853-12BE-468F-BAE7-E3134E27823C}">
      <dgm:prSet/>
      <dgm:spPr/>
      <dgm:t>
        <a:bodyPr/>
        <a:lstStyle/>
        <a:p>
          <a:endParaRPr lang="en-US"/>
        </a:p>
      </dgm:t>
    </dgm:pt>
    <dgm:pt modelId="{4EE51306-E992-48CB-AA5C-EB2318FFFB8F}" type="pres">
      <dgm:prSet presAssocID="{C1B16DB7-5EBA-451E-9FB5-BFFEC0BBE437}" presName="outerComposite" presStyleCnt="0">
        <dgm:presLayoutVars>
          <dgm:chMax val="5"/>
          <dgm:dir/>
          <dgm:resizeHandles val="exact"/>
        </dgm:presLayoutVars>
      </dgm:prSet>
      <dgm:spPr/>
    </dgm:pt>
    <dgm:pt modelId="{6CBFAA61-17C3-4EAB-92E2-37A970862A87}" type="pres">
      <dgm:prSet presAssocID="{C1B16DB7-5EBA-451E-9FB5-BFFEC0BBE437}" presName="dummyMaxCanvas" presStyleCnt="0">
        <dgm:presLayoutVars/>
      </dgm:prSet>
      <dgm:spPr/>
    </dgm:pt>
    <dgm:pt modelId="{182E4302-0631-479B-A354-49B4246BC76C}" type="pres">
      <dgm:prSet presAssocID="{C1B16DB7-5EBA-451E-9FB5-BFFEC0BBE437}" presName="FiveNodes_1" presStyleLbl="node1" presStyleIdx="0" presStyleCnt="5">
        <dgm:presLayoutVars>
          <dgm:bulletEnabled val="1"/>
        </dgm:presLayoutVars>
      </dgm:prSet>
      <dgm:spPr/>
    </dgm:pt>
    <dgm:pt modelId="{6A733014-0106-4D55-BCDE-81FE112C2C68}" type="pres">
      <dgm:prSet presAssocID="{C1B16DB7-5EBA-451E-9FB5-BFFEC0BBE437}" presName="FiveNodes_2" presStyleLbl="node1" presStyleIdx="1" presStyleCnt="5">
        <dgm:presLayoutVars>
          <dgm:bulletEnabled val="1"/>
        </dgm:presLayoutVars>
      </dgm:prSet>
      <dgm:spPr/>
    </dgm:pt>
    <dgm:pt modelId="{CFDAD1B3-A4E0-4828-8689-48666818F5CC}" type="pres">
      <dgm:prSet presAssocID="{C1B16DB7-5EBA-451E-9FB5-BFFEC0BBE437}" presName="FiveNodes_3" presStyleLbl="node1" presStyleIdx="2" presStyleCnt="5">
        <dgm:presLayoutVars>
          <dgm:bulletEnabled val="1"/>
        </dgm:presLayoutVars>
      </dgm:prSet>
      <dgm:spPr/>
    </dgm:pt>
    <dgm:pt modelId="{307EA074-FF9C-4D9D-B8D2-FCC509C966A8}" type="pres">
      <dgm:prSet presAssocID="{C1B16DB7-5EBA-451E-9FB5-BFFEC0BBE437}" presName="FiveNodes_4" presStyleLbl="node1" presStyleIdx="3" presStyleCnt="5">
        <dgm:presLayoutVars>
          <dgm:bulletEnabled val="1"/>
        </dgm:presLayoutVars>
      </dgm:prSet>
      <dgm:spPr/>
    </dgm:pt>
    <dgm:pt modelId="{5AB85BF8-E8DA-4DD4-BB92-3920628C8F77}" type="pres">
      <dgm:prSet presAssocID="{C1B16DB7-5EBA-451E-9FB5-BFFEC0BBE437}" presName="FiveNodes_5" presStyleLbl="node1" presStyleIdx="4" presStyleCnt="5">
        <dgm:presLayoutVars>
          <dgm:bulletEnabled val="1"/>
        </dgm:presLayoutVars>
      </dgm:prSet>
      <dgm:spPr/>
    </dgm:pt>
    <dgm:pt modelId="{574A1846-1F2B-4A77-9F2E-EA506C405C37}" type="pres">
      <dgm:prSet presAssocID="{C1B16DB7-5EBA-451E-9FB5-BFFEC0BBE437}" presName="FiveConn_1-2" presStyleLbl="fgAccFollowNode1" presStyleIdx="0" presStyleCnt="4">
        <dgm:presLayoutVars>
          <dgm:bulletEnabled val="1"/>
        </dgm:presLayoutVars>
      </dgm:prSet>
      <dgm:spPr/>
    </dgm:pt>
    <dgm:pt modelId="{867E3405-3A10-44B4-9873-A10A94CFEEAB}" type="pres">
      <dgm:prSet presAssocID="{C1B16DB7-5EBA-451E-9FB5-BFFEC0BBE437}" presName="FiveConn_2-3" presStyleLbl="fgAccFollowNode1" presStyleIdx="1" presStyleCnt="4">
        <dgm:presLayoutVars>
          <dgm:bulletEnabled val="1"/>
        </dgm:presLayoutVars>
      </dgm:prSet>
      <dgm:spPr/>
    </dgm:pt>
    <dgm:pt modelId="{1E221017-329C-4EDE-A324-6713DA14CEDC}" type="pres">
      <dgm:prSet presAssocID="{C1B16DB7-5EBA-451E-9FB5-BFFEC0BBE437}" presName="FiveConn_3-4" presStyleLbl="fgAccFollowNode1" presStyleIdx="2" presStyleCnt="4">
        <dgm:presLayoutVars>
          <dgm:bulletEnabled val="1"/>
        </dgm:presLayoutVars>
      </dgm:prSet>
      <dgm:spPr/>
    </dgm:pt>
    <dgm:pt modelId="{A041FD5A-CDE4-49C1-BD76-500E2F20CBFA}" type="pres">
      <dgm:prSet presAssocID="{C1B16DB7-5EBA-451E-9FB5-BFFEC0BBE437}" presName="FiveConn_4-5" presStyleLbl="fgAccFollowNode1" presStyleIdx="3" presStyleCnt="4">
        <dgm:presLayoutVars>
          <dgm:bulletEnabled val="1"/>
        </dgm:presLayoutVars>
      </dgm:prSet>
      <dgm:spPr/>
    </dgm:pt>
    <dgm:pt modelId="{EBDD7C92-E8EE-4A34-A4DF-D278D3220EEB}" type="pres">
      <dgm:prSet presAssocID="{C1B16DB7-5EBA-451E-9FB5-BFFEC0BBE437}" presName="FiveNodes_1_text" presStyleLbl="node1" presStyleIdx="4" presStyleCnt="5">
        <dgm:presLayoutVars>
          <dgm:bulletEnabled val="1"/>
        </dgm:presLayoutVars>
      </dgm:prSet>
      <dgm:spPr/>
    </dgm:pt>
    <dgm:pt modelId="{75A2CD81-941A-4650-8B68-DCA4C4FDA6B5}" type="pres">
      <dgm:prSet presAssocID="{C1B16DB7-5EBA-451E-9FB5-BFFEC0BBE437}" presName="FiveNodes_2_text" presStyleLbl="node1" presStyleIdx="4" presStyleCnt="5">
        <dgm:presLayoutVars>
          <dgm:bulletEnabled val="1"/>
        </dgm:presLayoutVars>
      </dgm:prSet>
      <dgm:spPr/>
    </dgm:pt>
    <dgm:pt modelId="{B2F8E1B2-E3DC-4D01-AA90-41A0E59BDCF5}" type="pres">
      <dgm:prSet presAssocID="{C1B16DB7-5EBA-451E-9FB5-BFFEC0BBE437}" presName="FiveNodes_3_text" presStyleLbl="node1" presStyleIdx="4" presStyleCnt="5">
        <dgm:presLayoutVars>
          <dgm:bulletEnabled val="1"/>
        </dgm:presLayoutVars>
      </dgm:prSet>
      <dgm:spPr/>
    </dgm:pt>
    <dgm:pt modelId="{D2A734A4-CB80-4195-B6F5-E8BE8B8F3CDE}" type="pres">
      <dgm:prSet presAssocID="{C1B16DB7-5EBA-451E-9FB5-BFFEC0BBE437}" presName="FiveNodes_4_text" presStyleLbl="node1" presStyleIdx="4" presStyleCnt="5">
        <dgm:presLayoutVars>
          <dgm:bulletEnabled val="1"/>
        </dgm:presLayoutVars>
      </dgm:prSet>
      <dgm:spPr/>
    </dgm:pt>
    <dgm:pt modelId="{94DCE901-4CA1-460E-BD26-932B3FC69971}" type="pres">
      <dgm:prSet presAssocID="{C1B16DB7-5EBA-451E-9FB5-BFFEC0BBE437}" presName="FiveNodes_5_text" presStyleLbl="node1" presStyleIdx="4" presStyleCnt="5">
        <dgm:presLayoutVars>
          <dgm:bulletEnabled val="1"/>
        </dgm:presLayoutVars>
      </dgm:prSet>
      <dgm:spPr/>
    </dgm:pt>
  </dgm:ptLst>
  <dgm:cxnLst>
    <dgm:cxn modelId="{1B842E09-5E6B-4042-8297-BF868247A94D}" type="presOf" srcId="{C1B16DB7-5EBA-451E-9FB5-BFFEC0BBE437}" destId="{4EE51306-E992-48CB-AA5C-EB2318FFFB8F}" srcOrd="0" destOrd="0" presId="urn:microsoft.com/office/officeart/2005/8/layout/vProcess5"/>
    <dgm:cxn modelId="{C39F5C1C-4CF5-4EE7-BE17-65540CAEC7AA}" srcId="{C1B16DB7-5EBA-451E-9FB5-BFFEC0BBE437}" destId="{F827300B-937A-4ADD-9831-F991050C1722}" srcOrd="2" destOrd="0" parTransId="{AA092A4A-0735-4E4D-96D5-E3454EDCF7E2}" sibTransId="{03BB8C2D-6939-45BB-9D90-C55A878F0FBE}"/>
    <dgm:cxn modelId="{8D956827-B9BB-47C5-AF5F-58CA29414B92}" type="presOf" srcId="{8CB19B06-ECFC-4BE5-849C-EFC7C2151073}" destId="{A041FD5A-CDE4-49C1-BD76-500E2F20CBFA}" srcOrd="0" destOrd="0" presId="urn:microsoft.com/office/officeart/2005/8/layout/vProcess5"/>
    <dgm:cxn modelId="{60A10628-4FA0-4C12-914C-A810A6BC7A2D}" type="presOf" srcId="{AA71FA6C-55D1-4F9A-A33E-2E41EA1E967B}" destId="{6A733014-0106-4D55-BCDE-81FE112C2C68}" srcOrd="0" destOrd="0" presId="urn:microsoft.com/office/officeart/2005/8/layout/vProcess5"/>
    <dgm:cxn modelId="{58B3762E-82AD-4F56-8580-47E6A1545CC4}" srcId="{C1B16DB7-5EBA-451E-9FB5-BFFEC0BBE437}" destId="{AA71FA6C-55D1-4F9A-A33E-2E41EA1E967B}" srcOrd="1" destOrd="0" parTransId="{B8B94470-0F07-4760-8A96-4D91DBDC7442}" sibTransId="{EA34C76F-29BB-495D-8C25-A02743A43A57}"/>
    <dgm:cxn modelId="{B7466042-24DC-41F0-8F28-1D84ADD0A73A}" type="presOf" srcId="{8E47B2F5-C3DA-4CE1-86CD-E571089E4A8C}" destId="{D2A734A4-CB80-4195-B6F5-E8BE8B8F3CDE}" srcOrd="1" destOrd="0" presId="urn:microsoft.com/office/officeart/2005/8/layout/vProcess5"/>
    <dgm:cxn modelId="{78F6804A-2B0F-4E03-92A5-2EC103C1840E}" type="presOf" srcId="{55FF2AAB-1A5F-4D6F-A94B-8DC4EA39382E}" destId="{182E4302-0631-479B-A354-49B4246BC76C}" srcOrd="0" destOrd="0" presId="urn:microsoft.com/office/officeart/2005/8/layout/vProcess5"/>
    <dgm:cxn modelId="{73E04F6B-34AC-40EC-A819-4D5A9A4210F0}" type="presOf" srcId="{AA71FA6C-55D1-4F9A-A33E-2E41EA1E967B}" destId="{75A2CD81-941A-4650-8B68-DCA4C4FDA6B5}" srcOrd="1" destOrd="0" presId="urn:microsoft.com/office/officeart/2005/8/layout/vProcess5"/>
    <dgm:cxn modelId="{A92F516F-87B6-4594-AE31-3EC8338C7538}" type="presOf" srcId="{7007CFFF-DC12-4DDB-A8AB-BD31F434C099}" destId="{94DCE901-4CA1-460E-BD26-932B3FC69971}" srcOrd="1" destOrd="0" presId="urn:microsoft.com/office/officeart/2005/8/layout/vProcess5"/>
    <dgm:cxn modelId="{46DE0853-12BE-468F-BAE7-E3134E27823C}" srcId="{C1B16DB7-5EBA-451E-9FB5-BFFEC0BBE437}" destId="{7007CFFF-DC12-4DDB-A8AB-BD31F434C099}" srcOrd="4" destOrd="0" parTransId="{82097651-6FBC-4C28-84BB-D94FA24FC670}" sibTransId="{6AFB301C-6111-4BAA-BB03-2D9AC5015FEF}"/>
    <dgm:cxn modelId="{07119075-E877-49A8-84F7-B80C153AB860}" type="presOf" srcId="{7007CFFF-DC12-4DDB-A8AB-BD31F434C099}" destId="{5AB85BF8-E8DA-4DD4-BB92-3920628C8F77}" srcOrd="0" destOrd="0" presId="urn:microsoft.com/office/officeart/2005/8/layout/vProcess5"/>
    <dgm:cxn modelId="{8CCA9C7F-B831-413E-B567-0123B049E529}" type="presOf" srcId="{EA34C76F-29BB-495D-8C25-A02743A43A57}" destId="{867E3405-3A10-44B4-9873-A10A94CFEEAB}" srcOrd="0" destOrd="0" presId="urn:microsoft.com/office/officeart/2005/8/layout/vProcess5"/>
    <dgm:cxn modelId="{E1176F8A-4166-4420-8EC4-AA5B928AC06E}" type="presOf" srcId="{03BB8C2D-6939-45BB-9D90-C55A878F0FBE}" destId="{1E221017-329C-4EDE-A324-6713DA14CEDC}" srcOrd="0" destOrd="0" presId="urn:microsoft.com/office/officeart/2005/8/layout/vProcess5"/>
    <dgm:cxn modelId="{38857D8D-CCC6-4D1F-8158-D37EEC6C6E41}" type="presOf" srcId="{F827300B-937A-4ADD-9831-F991050C1722}" destId="{B2F8E1B2-E3DC-4D01-AA90-41A0E59BDCF5}" srcOrd="1" destOrd="0" presId="urn:microsoft.com/office/officeart/2005/8/layout/vProcess5"/>
    <dgm:cxn modelId="{4D728D90-5A71-46E6-9FA3-1845E38002CB}" type="presOf" srcId="{F827300B-937A-4ADD-9831-F991050C1722}" destId="{CFDAD1B3-A4E0-4828-8689-48666818F5CC}" srcOrd="0" destOrd="0" presId="urn:microsoft.com/office/officeart/2005/8/layout/vProcess5"/>
    <dgm:cxn modelId="{39D73496-3E75-4522-88E6-7C027001C2D4}" type="presOf" srcId="{8E47B2F5-C3DA-4CE1-86CD-E571089E4A8C}" destId="{307EA074-FF9C-4D9D-B8D2-FCC509C966A8}" srcOrd="0" destOrd="0" presId="urn:microsoft.com/office/officeart/2005/8/layout/vProcess5"/>
    <dgm:cxn modelId="{571FF6BD-350C-42AB-97F5-0BD92F6A1C42}" srcId="{C1B16DB7-5EBA-451E-9FB5-BFFEC0BBE437}" destId="{8E47B2F5-C3DA-4CE1-86CD-E571089E4A8C}" srcOrd="3" destOrd="0" parTransId="{28799AEE-B59F-4CA0-8D16-5932026245FF}" sibTransId="{8CB19B06-ECFC-4BE5-849C-EFC7C2151073}"/>
    <dgm:cxn modelId="{7E68B7C5-45EB-4588-B0DA-19989BC4F8F9}" srcId="{C1B16DB7-5EBA-451E-9FB5-BFFEC0BBE437}" destId="{55FF2AAB-1A5F-4D6F-A94B-8DC4EA39382E}" srcOrd="0" destOrd="0" parTransId="{AD081B5C-EF94-419B-8832-0CC8B60BE849}" sibTransId="{245A5D6F-5B60-48C5-9FEA-D80CB63FB0CD}"/>
    <dgm:cxn modelId="{B6F63CDE-DA32-4F8E-BA63-19E5849392CB}" type="presOf" srcId="{245A5D6F-5B60-48C5-9FEA-D80CB63FB0CD}" destId="{574A1846-1F2B-4A77-9F2E-EA506C405C37}" srcOrd="0" destOrd="0" presId="urn:microsoft.com/office/officeart/2005/8/layout/vProcess5"/>
    <dgm:cxn modelId="{65D66EE5-F87A-4CB0-B615-7DD458F7EECE}" type="presOf" srcId="{55FF2AAB-1A5F-4D6F-A94B-8DC4EA39382E}" destId="{EBDD7C92-E8EE-4A34-A4DF-D278D3220EEB}" srcOrd="1" destOrd="0" presId="urn:microsoft.com/office/officeart/2005/8/layout/vProcess5"/>
    <dgm:cxn modelId="{9700C8D3-3B91-4089-B157-8CF12527A0CB}" type="presParOf" srcId="{4EE51306-E992-48CB-AA5C-EB2318FFFB8F}" destId="{6CBFAA61-17C3-4EAB-92E2-37A970862A87}" srcOrd="0" destOrd="0" presId="urn:microsoft.com/office/officeart/2005/8/layout/vProcess5"/>
    <dgm:cxn modelId="{2FEB7057-540C-4CC9-B2A9-85579C73AA2C}" type="presParOf" srcId="{4EE51306-E992-48CB-AA5C-EB2318FFFB8F}" destId="{182E4302-0631-479B-A354-49B4246BC76C}" srcOrd="1" destOrd="0" presId="urn:microsoft.com/office/officeart/2005/8/layout/vProcess5"/>
    <dgm:cxn modelId="{65E5D0C1-383E-4E4A-AD0A-3433614E7AFE}" type="presParOf" srcId="{4EE51306-E992-48CB-AA5C-EB2318FFFB8F}" destId="{6A733014-0106-4D55-BCDE-81FE112C2C68}" srcOrd="2" destOrd="0" presId="urn:microsoft.com/office/officeart/2005/8/layout/vProcess5"/>
    <dgm:cxn modelId="{F8557730-6B75-409B-9F43-643A365F8EA0}" type="presParOf" srcId="{4EE51306-E992-48CB-AA5C-EB2318FFFB8F}" destId="{CFDAD1B3-A4E0-4828-8689-48666818F5CC}" srcOrd="3" destOrd="0" presId="urn:microsoft.com/office/officeart/2005/8/layout/vProcess5"/>
    <dgm:cxn modelId="{51036E57-465C-4652-9D1F-5AB649D92259}" type="presParOf" srcId="{4EE51306-E992-48CB-AA5C-EB2318FFFB8F}" destId="{307EA074-FF9C-4D9D-B8D2-FCC509C966A8}" srcOrd="4" destOrd="0" presId="urn:microsoft.com/office/officeart/2005/8/layout/vProcess5"/>
    <dgm:cxn modelId="{847F5B77-5A74-4FE9-9E3A-B9AD07D71970}" type="presParOf" srcId="{4EE51306-E992-48CB-AA5C-EB2318FFFB8F}" destId="{5AB85BF8-E8DA-4DD4-BB92-3920628C8F77}" srcOrd="5" destOrd="0" presId="urn:microsoft.com/office/officeart/2005/8/layout/vProcess5"/>
    <dgm:cxn modelId="{AD0EAA27-1884-4FF5-801C-B1DFF3EFC29E}" type="presParOf" srcId="{4EE51306-E992-48CB-AA5C-EB2318FFFB8F}" destId="{574A1846-1F2B-4A77-9F2E-EA506C405C37}" srcOrd="6" destOrd="0" presId="urn:microsoft.com/office/officeart/2005/8/layout/vProcess5"/>
    <dgm:cxn modelId="{C15F2CEB-CE02-45E5-A642-7A1963837BBC}" type="presParOf" srcId="{4EE51306-E992-48CB-AA5C-EB2318FFFB8F}" destId="{867E3405-3A10-44B4-9873-A10A94CFEEAB}" srcOrd="7" destOrd="0" presId="urn:microsoft.com/office/officeart/2005/8/layout/vProcess5"/>
    <dgm:cxn modelId="{1ECCA268-A21C-4FFF-AF60-919E4F8F6B8F}" type="presParOf" srcId="{4EE51306-E992-48CB-AA5C-EB2318FFFB8F}" destId="{1E221017-329C-4EDE-A324-6713DA14CEDC}" srcOrd="8" destOrd="0" presId="urn:microsoft.com/office/officeart/2005/8/layout/vProcess5"/>
    <dgm:cxn modelId="{26C5F734-BCEE-495D-BA41-ADF0F5C9975C}" type="presParOf" srcId="{4EE51306-E992-48CB-AA5C-EB2318FFFB8F}" destId="{A041FD5A-CDE4-49C1-BD76-500E2F20CBFA}" srcOrd="9" destOrd="0" presId="urn:microsoft.com/office/officeart/2005/8/layout/vProcess5"/>
    <dgm:cxn modelId="{F54D15C2-485F-4226-94AD-04A0B5174E4F}" type="presParOf" srcId="{4EE51306-E992-48CB-AA5C-EB2318FFFB8F}" destId="{EBDD7C92-E8EE-4A34-A4DF-D278D3220EEB}" srcOrd="10" destOrd="0" presId="urn:microsoft.com/office/officeart/2005/8/layout/vProcess5"/>
    <dgm:cxn modelId="{55BD3E6E-0FD6-4EBA-AED3-7C3A7FD31080}" type="presParOf" srcId="{4EE51306-E992-48CB-AA5C-EB2318FFFB8F}" destId="{75A2CD81-941A-4650-8B68-DCA4C4FDA6B5}" srcOrd="11" destOrd="0" presId="urn:microsoft.com/office/officeart/2005/8/layout/vProcess5"/>
    <dgm:cxn modelId="{2C975328-5DCA-41A4-9930-C3B95D0EB0DD}" type="presParOf" srcId="{4EE51306-E992-48CB-AA5C-EB2318FFFB8F}" destId="{B2F8E1B2-E3DC-4D01-AA90-41A0E59BDCF5}" srcOrd="12" destOrd="0" presId="urn:microsoft.com/office/officeart/2005/8/layout/vProcess5"/>
    <dgm:cxn modelId="{F4C88FC1-EEEC-49AC-9DD3-EAA53087D17F}" type="presParOf" srcId="{4EE51306-E992-48CB-AA5C-EB2318FFFB8F}" destId="{D2A734A4-CB80-4195-B6F5-E8BE8B8F3CDE}" srcOrd="13" destOrd="0" presId="urn:microsoft.com/office/officeart/2005/8/layout/vProcess5"/>
    <dgm:cxn modelId="{7DF3B930-56F5-4EBE-8BA1-D88E92C21DAF}" type="presParOf" srcId="{4EE51306-E992-48CB-AA5C-EB2318FFFB8F}" destId="{94DCE901-4CA1-460E-BD26-932B3FC69971}"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F99D34-51F0-4798-8430-02E30D531FB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D24139C-CEEE-42A1-BDEC-C385B7FB77D4}">
      <dgm:prSet custT="1"/>
      <dgm:spPr>
        <a:solidFill>
          <a:srgbClr val="0778D4"/>
        </a:solidFill>
      </dgm:spPr>
      <dgm:t>
        <a:bodyPr/>
        <a:lstStyle/>
        <a:p>
          <a:r>
            <a:rPr lang="en-US" sz="2400" b="1" baseline="0" dirty="0"/>
            <a:t>Public cloud:</a:t>
          </a:r>
          <a:endParaRPr lang="en-US" sz="2400" dirty="0"/>
        </a:p>
      </dgm:t>
    </dgm:pt>
    <dgm:pt modelId="{3FFE54A7-CF40-410E-8C0E-4DAB2D51D950}" type="parTrans" cxnId="{5FD5BB0F-D127-4B0C-87E2-F8FF6836ED8D}">
      <dgm:prSet/>
      <dgm:spPr/>
      <dgm:t>
        <a:bodyPr/>
        <a:lstStyle/>
        <a:p>
          <a:endParaRPr lang="en-US"/>
        </a:p>
      </dgm:t>
    </dgm:pt>
    <dgm:pt modelId="{2CAD3CFA-3463-480F-A90F-52FFF18664E7}" type="sibTrans" cxnId="{5FD5BB0F-D127-4B0C-87E2-F8FF6836ED8D}">
      <dgm:prSet/>
      <dgm:spPr/>
      <dgm:t>
        <a:bodyPr/>
        <a:lstStyle/>
        <a:p>
          <a:endParaRPr lang="en-US"/>
        </a:p>
      </dgm:t>
    </dgm:pt>
    <dgm:pt modelId="{B9510B96-77C1-41E2-8475-FB8F07606050}">
      <dgm:prSet/>
      <dgm:spPr>
        <a:solidFill>
          <a:srgbClr val="D0DAF1"/>
        </a:solidFill>
      </dgm:spPr>
      <dgm:t>
        <a:bodyPr/>
        <a:lstStyle/>
        <a:p>
          <a:r>
            <a:rPr lang="en-IE" baseline="0" dirty="0"/>
            <a:t>No capital expenditures to scale up.</a:t>
          </a:r>
          <a:endParaRPr lang="en-US" dirty="0"/>
        </a:p>
      </dgm:t>
    </dgm:pt>
    <dgm:pt modelId="{255DB6B4-7742-4771-9D23-275DEFCA08BC}" type="parTrans" cxnId="{86A39CA4-43DF-444E-9398-8CEEF6CC5DA9}">
      <dgm:prSet/>
      <dgm:spPr/>
      <dgm:t>
        <a:bodyPr/>
        <a:lstStyle/>
        <a:p>
          <a:endParaRPr lang="en-US"/>
        </a:p>
      </dgm:t>
    </dgm:pt>
    <dgm:pt modelId="{D54D47AC-F6BB-4B0E-9516-DA16DAF781F6}" type="sibTrans" cxnId="{86A39CA4-43DF-444E-9398-8CEEF6CC5DA9}">
      <dgm:prSet/>
      <dgm:spPr/>
      <dgm:t>
        <a:bodyPr/>
        <a:lstStyle/>
        <a:p>
          <a:endParaRPr lang="en-US"/>
        </a:p>
      </dgm:t>
    </dgm:pt>
    <dgm:pt modelId="{D8518855-7F36-46C3-91EE-77193D086672}">
      <dgm:prSet/>
      <dgm:spPr>
        <a:solidFill>
          <a:srgbClr val="D0DAF1"/>
        </a:solidFill>
      </dgm:spPr>
      <dgm:t>
        <a:bodyPr/>
        <a:lstStyle/>
        <a:p>
          <a:r>
            <a:rPr lang="en-IE" baseline="0" dirty="0"/>
            <a:t>Applications can be quickly provisioned and deprovisioned.</a:t>
          </a:r>
          <a:endParaRPr lang="en-US" dirty="0"/>
        </a:p>
      </dgm:t>
    </dgm:pt>
    <dgm:pt modelId="{B8253246-4341-43C5-AB1F-3FC9A45E05D7}" type="parTrans" cxnId="{BF18A182-0406-429D-9168-FFF61E92AB95}">
      <dgm:prSet/>
      <dgm:spPr/>
      <dgm:t>
        <a:bodyPr/>
        <a:lstStyle/>
        <a:p>
          <a:endParaRPr lang="en-US"/>
        </a:p>
      </dgm:t>
    </dgm:pt>
    <dgm:pt modelId="{68AFF5A8-0974-4EBA-A30D-B402F27F18E0}" type="sibTrans" cxnId="{BF18A182-0406-429D-9168-FFF61E92AB95}">
      <dgm:prSet/>
      <dgm:spPr/>
      <dgm:t>
        <a:bodyPr/>
        <a:lstStyle/>
        <a:p>
          <a:endParaRPr lang="en-US"/>
        </a:p>
      </dgm:t>
    </dgm:pt>
    <dgm:pt modelId="{749A7044-1884-4BEC-BFEA-6FCD30DB0F7D}">
      <dgm:prSet/>
      <dgm:spPr>
        <a:solidFill>
          <a:srgbClr val="D0DAF1"/>
        </a:solidFill>
      </dgm:spPr>
      <dgm:t>
        <a:bodyPr/>
        <a:lstStyle/>
        <a:p>
          <a:r>
            <a:rPr lang="en-IE" baseline="0" dirty="0"/>
            <a:t>Organizations pay only for what they use.</a:t>
          </a:r>
          <a:endParaRPr lang="en-US" dirty="0"/>
        </a:p>
      </dgm:t>
    </dgm:pt>
    <dgm:pt modelId="{97ECD0DB-58C4-44E9-B766-6BE4A81633B4}" type="parTrans" cxnId="{72BDEB78-F154-4A19-A52D-910090EFBF81}">
      <dgm:prSet/>
      <dgm:spPr/>
      <dgm:t>
        <a:bodyPr/>
        <a:lstStyle/>
        <a:p>
          <a:endParaRPr lang="en-US"/>
        </a:p>
      </dgm:t>
    </dgm:pt>
    <dgm:pt modelId="{404CCE4D-B844-4388-99F2-AB60FD88E284}" type="sibTrans" cxnId="{72BDEB78-F154-4A19-A52D-910090EFBF81}">
      <dgm:prSet/>
      <dgm:spPr/>
      <dgm:t>
        <a:bodyPr/>
        <a:lstStyle/>
        <a:p>
          <a:endParaRPr lang="en-US"/>
        </a:p>
      </dgm:t>
    </dgm:pt>
    <dgm:pt modelId="{AFD8BE25-36B2-4A8F-8024-4BC6DBCEF904}">
      <dgm:prSet custT="1"/>
      <dgm:spPr>
        <a:solidFill>
          <a:srgbClr val="0778D4"/>
        </a:solidFill>
        <a:ln w="12700" cap="flat" cmpd="sng" algn="ctr">
          <a:solidFill>
            <a:prstClr val="white">
              <a:hueOff val="0"/>
              <a:satOff val="0"/>
              <a:lumOff val="0"/>
              <a:alphaOff val="0"/>
            </a:prstClr>
          </a:solidFill>
          <a:prstDash val="solid"/>
          <a:miter lim="800000"/>
        </a:ln>
        <a:effectLst/>
      </dgm:spPr>
      <dgm:t>
        <a:bodyPr spcFirstLastPara="0" vert="horz" wrap="square" lIns="91440" tIns="45720" rIns="91440" bIns="45720" numCol="1" spcCol="1270" anchor="ctr" anchorCtr="0"/>
        <a:lstStyle/>
        <a:p>
          <a:pPr marL="0" lvl="0" indent="0" algn="ctr" defTabSz="1066800">
            <a:lnSpc>
              <a:spcPct val="90000"/>
            </a:lnSpc>
            <a:spcBef>
              <a:spcPct val="0"/>
            </a:spcBef>
            <a:spcAft>
              <a:spcPct val="35000"/>
            </a:spcAft>
            <a:buNone/>
          </a:pPr>
          <a:r>
            <a:rPr lang="en-US" sz="2400" b="1" kern="1200" baseline="0" dirty="0">
              <a:solidFill>
                <a:prstClr val="white"/>
              </a:solidFill>
              <a:latin typeface="Calibri" panose="020F0502020204030204"/>
              <a:ea typeface="+mn-ea"/>
              <a:cs typeface="+mn-cs"/>
            </a:rPr>
            <a:t>Private cloud:</a:t>
          </a:r>
        </a:p>
      </dgm:t>
    </dgm:pt>
    <dgm:pt modelId="{43E0EA4F-F5C5-4469-BE5E-C2B379E90650}" type="parTrans" cxnId="{E3562B04-215E-4916-9171-9ABFC13A91AB}">
      <dgm:prSet/>
      <dgm:spPr/>
      <dgm:t>
        <a:bodyPr/>
        <a:lstStyle/>
        <a:p>
          <a:endParaRPr lang="en-US"/>
        </a:p>
      </dgm:t>
    </dgm:pt>
    <dgm:pt modelId="{FB311F2C-25E2-461E-9177-88240B2BE351}" type="sibTrans" cxnId="{E3562B04-215E-4916-9171-9ABFC13A91AB}">
      <dgm:prSet/>
      <dgm:spPr/>
      <dgm:t>
        <a:bodyPr/>
        <a:lstStyle/>
        <a:p>
          <a:endParaRPr lang="en-US"/>
        </a:p>
      </dgm:t>
    </dgm:pt>
    <dgm:pt modelId="{D0A2391C-D997-4435-98FB-B671819DE333}">
      <dgm:prSet custT="1"/>
      <dgm:spPr/>
      <dgm:t>
        <a:bodyPr/>
        <a:lstStyle/>
        <a:p>
          <a:pPr marL="171450" lvl="1" indent="-171450" algn="l" defTabSz="844550">
            <a:lnSpc>
              <a:spcPct val="90000"/>
            </a:lnSpc>
            <a:spcBef>
              <a:spcPct val="0"/>
            </a:spcBef>
            <a:spcAft>
              <a:spcPct val="15000"/>
            </a:spcAft>
            <a:buChar char="•"/>
          </a:pPr>
          <a:r>
            <a:rPr lang="en-US" sz="1900" kern="1200" baseline="0" dirty="0">
              <a:solidFill>
                <a:prstClr val="black">
                  <a:hueOff val="0"/>
                  <a:satOff val="0"/>
                  <a:lumOff val="0"/>
                  <a:alphaOff val="0"/>
                </a:prstClr>
              </a:solidFill>
              <a:latin typeface="Calibri" panose="020F0502020204030204"/>
              <a:ea typeface="+mn-ea"/>
              <a:cs typeface="+mn-cs"/>
            </a:rPr>
            <a:t>Hardware must be purchased for start-up and maintenance.</a:t>
          </a:r>
        </a:p>
      </dgm:t>
    </dgm:pt>
    <dgm:pt modelId="{E41FCAE7-0A6F-4A5A-B513-74BE8CAFA85F}" type="parTrans" cxnId="{BA0D2465-CF0D-4426-B8AE-38C804544BFA}">
      <dgm:prSet/>
      <dgm:spPr/>
      <dgm:t>
        <a:bodyPr/>
        <a:lstStyle/>
        <a:p>
          <a:endParaRPr lang="en-US"/>
        </a:p>
      </dgm:t>
    </dgm:pt>
    <dgm:pt modelId="{5E5D6CE6-ADCE-4B29-9AAE-8241E5EB3C50}" type="sibTrans" cxnId="{BA0D2465-CF0D-4426-B8AE-38C804544BFA}">
      <dgm:prSet/>
      <dgm:spPr/>
      <dgm:t>
        <a:bodyPr/>
        <a:lstStyle/>
        <a:p>
          <a:endParaRPr lang="en-US"/>
        </a:p>
      </dgm:t>
    </dgm:pt>
    <dgm:pt modelId="{CCCBC79A-FD2C-4B7A-91D2-BA01A523EE77}">
      <dgm:prSet custT="1"/>
      <dgm:spPr/>
      <dgm:t>
        <a:bodyPr/>
        <a:lstStyle/>
        <a:p>
          <a:pPr marL="171450" lvl="1" indent="-171450" algn="l" defTabSz="844550">
            <a:lnSpc>
              <a:spcPct val="90000"/>
            </a:lnSpc>
            <a:spcBef>
              <a:spcPct val="0"/>
            </a:spcBef>
            <a:spcAft>
              <a:spcPct val="15000"/>
            </a:spcAft>
            <a:buChar char="•"/>
          </a:pPr>
          <a:r>
            <a:rPr lang="en-IE" sz="1900" kern="1200" baseline="0" dirty="0">
              <a:solidFill>
                <a:prstClr val="black">
                  <a:hueOff val="0"/>
                  <a:satOff val="0"/>
                  <a:lumOff val="0"/>
                  <a:alphaOff val="0"/>
                </a:prstClr>
              </a:solidFill>
              <a:latin typeface="Calibri" panose="020F0502020204030204"/>
              <a:ea typeface="+mn-ea"/>
              <a:cs typeface="+mn-cs"/>
            </a:rPr>
            <a:t>Organizations have complete control over security.</a:t>
          </a:r>
          <a:endParaRPr lang="en-US" sz="1900" kern="1200" baseline="0" dirty="0">
            <a:solidFill>
              <a:prstClr val="black">
                <a:hueOff val="0"/>
                <a:satOff val="0"/>
                <a:lumOff val="0"/>
                <a:alphaOff val="0"/>
              </a:prstClr>
            </a:solidFill>
            <a:latin typeface="Calibri" panose="020F0502020204030204"/>
            <a:ea typeface="+mn-ea"/>
            <a:cs typeface="+mn-cs"/>
          </a:endParaRPr>
        </a:p>
      </dgm:t>
    </dgm:pt>
    <dgm:pt modelId="{A0DE7733-1EE6-4C32-86D9-1FA69AE7D128}" type="parTrans" cxnId="{7C4BBC24-4721-4CCF-B57F-4D237118BEAF}">
      <dgm:prSet/>
      <dgm:spPr/>
      <dgm:t>
        <a:bodyPr/>
        <a:lstStyle/>
        <a:p>
          <a:endParaRPr lang="en-US"/>
        </a:p>
      </dgm:t>
    </dgm:pt>
    <dgm:pt modelId="{6170BA71-5F62-4691-BD1F-62858067738F}" type="sibTrans" cxnId="{7C4BBC24-4721-4CCF-B57F-4D237118BEAF}">
      <dgm:prSet/>
      <dgm:spPr/>
      <dgm:t>
        <a:bodyPr/>
        <a:lstStyle/>
        <a:p>
          <a:endParaRPr lang="en-US"/>
        </a:p>
      </dgm:t>
    </dgm:pt>
    <dgm:pt modelId="{F14B8414-E6F8-4C9C-938D-97FE0E934240}">
      <dgm:prSet custT="1"/>
      <dgm:spPr>
        <a:solidFill>
          <a:srgbClr val="0778D4"/>
        </a:solidFill>
        <a:ln w="12700" cap="flat" cmpd="sng" algn="ctr">
          <a:solidFill>
            <a:prstClr val="white">
              <a:hueOff val="0"/>
              <a:satOff val="0"/>
              <a:lumOff val="0"/>
              <a:alphaOff val="0"/>
            </a:prstClr>
          </a:solidFill>
          <a:prstDash val="solid"/>
          <a:miter lim="800000"/>
        </a:ln>
        <a:effectLst/>
      </dgm:spPr>
      <dgm:t>
        <a:bodyPr spcFirstLastPara="0" vert="horz" wrap="square" lIns="91440" tIns="45720" rIns="91440" bIns="45720" numCol="1" spcCol="1270" anchor="ctr" anchorCtr="0"/>
        <a:lstStyle/>
        <a:p>
          <a:pPr marL="0" lvl="0" indent="0" algn="ctr" defTabSz="1066800">
            <a:lnSpc>
              <a:spcPct val="90000"/>
            </a:lnSpc>
            <a:spcBef>
              <a:spcPct val="0"/>
            </a:spcBef>
            <a:spcAft>
              <a:spcPct val="35000"/>
            </a:spcAft>
            <a:buNone/>
          </a:pPr>
          <a:r>
            <a:rPr lang="en-US" sz="2400" b="1" kern="1200" baseline="0">
              <a:solidFill>
                <a:prstClr val="white"/>
              </a:solidFill>
              <a:latin typeface="Calibri" panose="020F0502020204030204"/>
              <a:ea typeface="+mn-ea"/>
              <a:cs typeface="+mn-cs"/>
            </a:rPr>
            <a:t>Hybrid cloud:</a:t>
          </a:r>
        </a:p>
      </dgm:t>
    </dgm:pt>
    <dgm:pt modelId="{5E19C2A7-3537-43F5-B996-901F156598E0}" type="parTrans" cxnId="{0BED869B-795F-4768-B839-545512F1ACAB}">
      <dgm:prSet/>
      <dgm:spPr/>
      <dgm:t>
        <a:bodyPr/>
        <a:lstStyle/>
        <a:p>
          <a:endParaRPr lang="en-US"/>
        </a:p>
      </dgm:t>
    </dgm:pt>
    <dgm:pt modelId="{C2309786-3B5D-4C4B-8C07-4713E64388A8}" type="sibTrans" cxnId="{0BED869B-795F-4768-B839-545512F1ACAB}">
      <dgm:prSet/>
      <dgm:spPr/>
      <dgm:t>
        <a:bodyPr/>
        <a:lstStyle/>
        <a:p>
          <a:endParaRPr lang="en-US"/>
        </a:p>
      </dgm:t>
    </dgm:pt>
    <dgm:pt modelId="{C0A128CB-4779-43BC-9AA8-59A21FE7AE0D}">
      <dgm:prSet custT="1"/>
      <dgm:spPr/>
      <dgm:t>
        <a:bodyPr/>
        <a:lstStyle/>
        <a:p>
          <a:pPr marL="171450" lvl="1" indent="-171450" algn="l" defTabSz="844550">
            <a:lnSpc>
              <a:spcPct val="90000"/>
            </a:lnSpc>
            <a:spcBef>
              <a:spcPct val="0"/>
            </a:spcBef>
            <a:spcAft>
              <a:spcPct val="15000"/>
            </a:spcAft>
            <a:buChar char="•"/>
          </a:pPr>
          <a:r>
            <a:rPr lang="en-IE" sz="1900" kern="1200" baseline="0" dirty="0">
              <a:solidFill>
                <a:prstClr val="black">
                  <a:hueOff val="0"/>
                  <a:satOff val="0"/>
                  <a:lumOff val="0"/>
                  <a:alphaOff val="0"/>
                </a:prstClr>
              </a:solidFill>
              <a:latin typeface="Calibri" panose="020F0502020204030204"/>
              <a:ea typeface="+mn-ea"/>
              <a:cs typeface="+mn-cs"/>
            </a:rPr>
            <a:t>Provides the most flexibility.</a:t>
          </a:r>
          <a:endParaRPr lang="en-US" sz="1900" kern="1200" baseline="0" dirty="0">
            <a:solidFill>
              <a:prstClr val="black">
                <a:hueOff val="0"/>
                <a:satOff val="0"/>
                <a:lumOff val="0"/>
                <a:alphaOff val="0"/>
              </a:prstClr>
            </a:solidFill>
            <a:latin typeface="Calibri" panose="020F0502020204030204"/>
            <a:ea typeface="+mn-ea"/>
            <a:cs typeface="+mn-cs"/>
          </a:endParaRPr>
        </a:p>
      </dgm:t>
    </dgm:pt>
    <dgm:pt modelId="{BC31AB42-D75B-403E-9280-68A5943F75FC}" type="parTrans" cxnId="{0A2AE3CF-33BB-4B52-B1BC-01327591DE96}">
      <dgm:prSet/>
      <dgm:spPr/>
      <dgm:t>
        <a:bodyPr/>
        <a:lstStyle/>
        <a:p>
          <a:endParaRPr lang="en-US"/>
        </a:p>
      </dgm:t>
    </dgm:pt>
    <dgm:pt modelId="{A96807AF-5506-475B-A77A-FB17C3F8E20D}" type="sibTrans" cxnId="{0A2AE3CF-33BB-4B52-B1BC-01327591DE96}">
      <dgm:prSet/>
      <dgm:spPr/>
      <dgm:t>
        <a:bodyPr/>
        <a:lstStyle/>
        <a:p>
          <a:endParaRPr lang="en-US"/>
        </a:p>
      </dgm:t>
    </dgm:pt>
    <dgm:pt modelId="{1EA2B227-F0E1-455C-8195-845310FD6821}">
      <dgm:prSet custT="1"/>
      <dgm:spPr/>
      <dgm:t>
        <a:bodyPr/>
        <a:lstStyle/>
        <a:p>
          <a:pPr marL="171450" lvl="1" indent="-171450" algn="l" defTabSz="844550">
            <a:lnSpc>
              <a:spcPct val="90000"/>
            </a:lnSpc>
            <a:spcBef>
              <a:spcPct val="0"/>
            </a:spcBef>
            <a:spcAft>
              <a:spcPct val="15000"/>
            </a:spcAft>
            <a:buChar char="•"/>
          </a:pPr>
          <a:r>
            <a:rPr lang="en-IE" sz="1900" kern="1200" baseline="0" dirty="0">
              <a:solidFill>
                <a:prstClr val="black">
                  <a:hueOff val="0"/>
                  <a:satOff val="0"/>
                  <a:lumOff val="0"/>
                  <a:alphaOff val="0"/>
                </a:prstClr>
              </a:solidFill>
              <a:latin typeface="Calibri" panose="020F0502020204030204"/>
              <a:ea typeface="+mn-ea"/>
              <a:cs typeface="+mn-cs"/>
            </a:rPr>
            <a:t>Organizations determine where to run their applications.</a:t>
          </a:r>
          <a:endParaRPr lang="en-US" sz="1900" kern="1200" baseline="0" dirty="0">
            <a:solidFill>
              <a:prstClr val="black">
                <a:hueOff val="0"/>
                <a:satOff val="0"/>
                <a:lumOff val="0"/>
                <a:alphaOff val="0"/>
              </a:prstClr>
            </a:solidFill>
            <a:latin typeface="Calibri" panose="020F0502020204030204"/>
            <a:ea typeface="+mn-ea"/>
            <a:cs typeface="+mn-cs"/>
          </a:endParaRPr>
        </a:p>
      </dgm:t>
    </dgm:pt>
    <dgm:pt modelId="{F47FCB7F-6402-4439-A5EF-FF2C17ACA17E}" type="parTrans" cxnId="{1792BCCB-F6BD-4D30-988A-D5448C1C82A5}">
      <dgm:prSet/>
      <dgm:spPr/>
      <dgm:t>
        <a:bodyPr/>
        <a:lstStyle/>
        <a:p>
          <a:endParaRPr lang="en-US"/>
        </a:p>
      </dgm:t>
    </dgm:pt>
    <dgm:pt modelId="{646661FA-1C08-4282-AD02-1828CC545E54}" type="sibTrans" cxnId="{1792BCCB-F6BD-4D30-988A-D5448C1C82A5}">
      <dgm:prSet/>
      <dgm:spPr/>
      <dgm:t>
        <a:bodyPr/>
        <a:lstStyle/>
        <a:p>
          <a:endParaRPr lang="en-US"/>
        </a:p>
      </dgm:t>
    </dgm:pt>
    <dgm:pt modelId="{FD149B5B-EAE1-4878-B92C-60E57E6DD9E8}">
      <dgm:prSet custT="1"/>
      <dgm:spPr/>
      <dgm:t>
        <a:bodyPr/>
        <a:lstStyle/>
        <a:p>
          <a:pPr marL="171450" lvl="1" indent="-171450" algn="l" defTabSz="844550">
            <a:lnSpc>
              <a:spcPct val="90000"/>
            </a:lnSpc>
            <a:spcBef>
              <a:spcPct val="0"/>
            </a:spcBef>
            <a:spcAft>
              <a:spcPct val="15000"/>
            </a:spcAft>
            <a:buChar char="•"/>
          </a:pPr>
          <a:r>
            <a:rPr lang="en-IE" sz="1900" kern="1200" baseline="0" dirty="0">
              <a:solidFill>
                <a:prstClr val="black">
                  <a:hueOff val="0"/>
                  <a:satOff val="0"/>
                  <a:lumOff val="0"/>
                  <a:alphaOff val="0"/>
                </a:prstClr>
              </a:solidFill>
              <a:latin typeface="Calibri" panose="020F0502020204030204"/>
              <a:ea typeface="+mn-ea"/>
              <a:cs typeface="+mn-cs"/>
            </a:rPr>
            <a:t>Organizations control security, compliance, or legal requirements.</a:t>
          </a:r>
          <a:endParaRPr lang="en-US" sz="1900" kern="1200" baseline="0" dirty="0">
            <a:solidFill>
              <a:prstClr val="black">
                <a:hueOff val="0"/>
                <a:satOff val="0"/>
                <a:lumOff val="0"/>
                <a:alphaOff val="0"/>
              </a:prstClr>
            </a:solidFill>
            <a:latin typeface="Calibri" panose="020F0502020204030204"/>
            <a:ea typeface="+mn-ea"/>
            <a:cs typeface="+mn-cs"/>
          </a:endParaRPr>
        </a:p>
      </dgm:t>
    </dgm:pt>
    <dgm:pt modelId="{0A54BA5A-5D2C-413A-9E0B-0D3465A4F004}" type="parTrans" cxnId="{666E8609-1899-44A1-BE95-09AE7DB7D3FC}">
      <dgm:prSet/>
      <dgm:spPr/>
      <dgm:t>
        <a:bodyPr/>
        <a:lstStyle/>
        <a:p>
          <a:endParaRPr lang="en-US"/>
        </a:p>
      </dgm:t>
    </dgm:pt>
    <dgm:pt modelId="{45048287-439A-4805-A0DB-9A7EB6D9782E}" type="sibTrans" cxnId="{666E8609-1899-44A1-BE95-09AE7DB7D3FC}">
      <dgm:prSet/>
      <dgm:spPr/>
      <dgm:t>
        <a:bodyPr/>
        <a:lstStyle/>
        <a:p>
          <a:endParaRPr lang="en-US"/>
        </a:p>
      </dgm:t>
    </dgm:pt>
    <dgm:pt modelId="{660431B4-6E14-4891-906C-27203ED0E46A}">
      <dgm:prSet custT="1"/>
      <dgm:spPr/>
      <dgm:t>
        <a:bodyPr/>
        <a:lstStyle/>
        <a:p>
          <a:pPr marL="171450" lvl="1" indent="-171450" algn="l" defTabSz="844550">
            <a:lnSpc>
              <a:spcPct val="90000"/>
            </a:lnSpc>
            <a:spcBef>
              <a:spcPct val="0"/>
            </a:spcBef>
            <a:spcAft>
              <a:spcPct val="15000"/>
            </a:spcAft>
            <a:buChar char="•"/>
          </a:pPr>
          <a:r>
            <a:rPr lang="en-IE" sz="1900" kern="1200" baseline="0" dirty="0">
              <a:solidFill>
                <a:prstClr val="black">
                  <a:hueOff val="0"/>
                  <a:satOff val="0"/>
                  <a:lumOff val="0"/>
                  <a:alphaOff val="0"/>
                </a:prstClr>
              </a:solidFill>
              <a:latin typeface="Calibri" panose="020F0502020204030204"/>
              <a:ea typeface="+mn-ea"/>
              <a:cs typeface="+mn-cs"/>
            </a:rPr>
            <a:t>Organizations have complete control over resources.</a:t>
          </a:r>
          <a:endParaRPr lang="en-US" sz="1900" kern="1200" baseline="0" dirty="0">
            <a:solidFill>
              <a:prstClr val="black">
                <a:hueOff val="0"/>
                <a:satOff val="0"/>
                <a:lumOff val="0"/>
                <a:alphaOff val="0"/>
              </a:prstClr>
            </a:solidFill>
            <a:latin typeface="Calibri" panose="020F0502020204030204"/>
            <a:ea typeface="+mn-ea"/>
            <a:cs typeface="+mn-cs"/>
          </a:endParaRPr>
        </a:p>
      </dgm:t>
    </dgm:pt>
    <dgm:pt modelId="{2B75E6D8-EC41-40F5-849B-D8E3369F3CE9}" type="parTrans" cxnId="{2A00D5B7-E79A-49C9-AE4B-4448EF8F6EF3}">
      <dgm:prSet/>
      <dgm:spPr/>
      <dgm:t>
        <a:bodyPr/>
        <a:lstStyle/>
        <a:p>
          <a:endParaRPr lang="en-US"/>
        </a:p>
      </dgm:t>
    </dgm:pt>
    <dgm:pt modelId="{858A1396-FA46-4484-94B9-93D9662B5466}" type="sibTrans" cxnId="{2A00D5B7-E79A-49C9-AE4B-4448EF8F6EF3}">
      <dgm:prSet/>
      <dgm:spPr/>
      <dgm:t>
        <a:bodyPr/>
        <a:lstStyle/>
        <a:p>
          <a:endParaRPr lang="en-US"/>
        </a:p>
      </dgm:t>
    </dgm:pt>
    <dgm:pt modelId="{A1CFF2E3-143F-4AD7-92DD-EC57C49BAF22}" type="pres">
      <dgm:prSet presAssocID="{E0F99D34-51F0-4798-8430-02E30D531FB3}" presName="Name0" presStyleCnt="0">
        <dgm:presLayoutVars>
          <dgm:dir/>
          <dgm:animLvl val="lvl"/>
          <dgm:resizeHandles val="exact"/>
        </dgm:presLayoutVars>
      </dgm:prSet>
      <dgm:spPr/>
    </dgm:pt>
    <dgm:pt modelId="{7CEBC753-E49B-4667-B77A-B2FF08AE9987}" type="pres">
      <dgm:prSet presAssocID="{1D24139C-CEEE-42A1-BDEC-C385B7FB77D4}" presName="linNode" presStyleCnt="0"/>
      <dgm:spPr/>
    </dgm:pt>
    <dgm:pt modelId="{87D7F6FB-8BB4-4412-B1CB-3F27C99E286F}" type="pres">
      <dgm:prSet presAssocID="{1D24139C-CEEE-42A1-BDEC-C385B7FB77D4}" presName="parentText" presStyleLbl="node1" presStyleIdx="0" presStyleCnt="3" custScaleX="81559" custScaleY="83739">
        <dgm:presLayoutVars>
          <dgm:chMax val="1"/>
          <dgm:bulletEnabled val="1"/>
        </dgm:presLayoutVars>
      </dgm:prSet>
      <dgm:spPr/>
    </dgm:pt>
    <dgm:pt modelId="{72A4BA5A-24BC-443A-8DE3-AB17A696EA4F}" type="pres">
      <dgm:prSet presAssocID="{1D24139C-CEEE-42A1-BDEC-C385B7FB77D4}" presName="descendantText" presStyleLbl="alignAccFollowNode1" presStyleIdx="0" presStyleCnt="3" custLinFactNeighborX="486">
        <dgm:presLayoutVars>
          <dgm:bulletEnabled val="1"/>
        </dgm:presLayoutVars>
      </dgm:prSet>
      <dgm:spPr/>
    </dgm:pt>
    <dgm:pt modelId="{5E78DCF6-61F5-4196-8519-4AA11AA43C53}" type="pres">
      <dgm:prSet presAssocID="{2CAD3CFA-3463-480F-A90F-52FFF18664E7}" presName="sp" presStyleCnt="0"/>
      <dgm:spPr/>
    </dgm:pt>
    <dgm:pt modelId="{A7218273-7E75-4B4E-B6F6-C946F70FDC71}" type="pres">
      <dgm:prSet presAssocID="{AFD8BE25-36B2-4A8F-8024-4BC6DBCEF904}" presName="linNode" presStyleCnt="0"/>
      <dgm:spPr/>
    </dgm:pt>
    <dgm:pt modelId="{88A535B2-B90A-407F-9D42-7CB13AD4D25F}" type="pres">
      <dgm:prSet presAssocID="{AFD8BE25-36B2-4A8F-8024-4BC6DBCEF904}" presName="parentText" presStyleLbl="node1" presStyleIdx="1" presStyleCnt="3" custScaleX="80059" custScaleY="83739" custLinFactNeighborX="570" custLinFactNeighborY="546">
        <dgm:presLayoutVars>
          <dgm:chMax val="1"/>
          <dgm:bulletEnabled val="1"/>
        </dgm:presLayoutVars>
      </dgm:prSet>
      <dgm:spPr>
        <a:xfrm>
          <a:off x="860046" y="1642648"/>
          <a:ext cx="2326965" cy="1540549"/>
        </a:xfrm>
        <a:prstGeom prst="roundRect">
          <a:avLst/>
        </a:prstGeom>
      </dgm:spPr>
    </dgm:pt>
    <dgm:pt modelId="{84CB07D2-0664-4559-B012-69025530A126}" type="pres">
      <dgm:prSet presAssocID="{AFD8BE25-36B2-4A8F-8024-4BC6DBCEF904}" presName="descendantText" presStyleLbl="alignAccFollowNode1" presStyleIdx="1" presStyleCnt="3" custLinFactNeighborX="1265">
        <dgm:presLayoutVars>
          <dgm:bulletEnabled val="1"/>
        </dgm:presLayoutVars>
      </dgm:prSet>
      <dgm:spPr/>
    </dgm:pt>
    <dgm:pt modelId="{64F77CC0-4BD0-46F4-8465-0CD227BD9AEA}" type="pres">
      <dgm:prSet presAssocID="{FB311F2C-25E2-461E-9177-88240B2BE351}" presName="sp" presStyleCnt="0"/>
      <dgm:spPr/>
    </dgm:pt>
    <dgm:pt modelId="{6B5F2175-893F-4D10-85EF-B7BDD479DEB2}" type="pres">
      <dgm:prSet presAssocID="{F14B8414-E6F8-4C9C-938D-97FE0E934240}" presName="linNode" presStyleCnt="0"/>
      <dgm:spPr/>
    </dgm:pt>
    <dgm:pt modelId="{0770343A-9F42-477D-A5E8-D86A57CFBD7B}" type="pres">
      <dgm:prSet presAssocID="{F14B8414-E6F8-4C9C-938D-97FE0E934240}" presName="parentText" presStyleLbl="node1" presStyleIdx="2" presStyleCnt="3" custScaleX="81579" custScaleY="83739">
        <dgm:presLayoutVars>
          <dgm:chMax val="1"/>
          <dgm:bulletEnabled val="1"/>
        </dgm:presLayoutVars>
      </dgm:prSet>
      <dgm:spPr>
        <a:xfrm>
          <a:off x="819850" y="3265139"/>
          <a:ext cx="2326965" cy="1540549"/>
        </a:xfrm>
        <a:prstGeom prst="roundRect">
          <a:avLst/>
        </a:prstGeom>
      </dgm:spPr>
    </dgm:pt>
    <dgm:pt modelId="{94417450-2E19-46E4-8DA8-E9C6F290F663}" type="pres">
      <dgm:prSet presAssocID="{F14B8414-E6F8-4C9C-938D-97FE0E934240}" presName="descendantText" presStyleLbl="alignAccFollowNode1" presStyleIdx="2" presStyleCnt="3">
        <dgm:presLayoutVars>
          <dgm:bulletEnabled val="1"/>
        </dgm:presLayoutVars>
      </dgm:prSet>
      <dgm:spPr/>
    </dgm:pt>
  </dgm:ptLst>
  <dgm:cxnLst>
    <dgm:cxn modelId="{2190D400-6F68-406E-B6F9-0B1BEBA422B3}" type="presOf" srcId="{1EA2B227-F0E1-455C-8195-845310FD6821}" destId="{94417450-2E19-46E4-8DA8-E9C6F290F663}" srcOrd="0" destOrd="1" presId="urn:microsoft.com/office/officeart/2005/8/layout/vList5"/>
    <dgm:cxn modelId="{E3562B04-215E-4916-9171-9ABFC13A91AB}" srcId="{E0F99D34-51F0-4798-8430-02E30D531FB3}" destId="{AFD8BE25-36B2-4A8F-8024-4BC6DBCEF904}" srcOrd="1" destOrd="0" parTransId="{43E0EA4F-F5C5-4469-BE5E-C2B379E90650}" sibTransId="{FB311F2C-25E2-461E-9177-88240B2BE351}"/>
    <dgm:cxn modelId="{F8DCB906-938F-4250-A59B-FFCF805BA02C}" type="presOf" srcId="{C0A128CB-4779-43BC-9AA8-59A21FE7AE0D}" destId="{94417450-2E19-46E4-8DA8-E9C6F290F663}" srcOrd="0" destOrd="0" presId="urn:microsoft.com/office/officeart/2005/8/layout/vList5"/>
    <dgm:cxn modelId="{EF843208-F5F4-4B51-A659-441A566DA77D}" type="presOf" srcId="{1D24139C-CEEE-42A1-BDEC-C385B7FB77D4}" destId="{87D7F6FB-8BB4-4412-B1CB-3F27C99E286F}" srcOrd="0" destOrd="0" presId="urn:microsoft.com/office/officeart/2005/8/layout/vList5"/>
    <dgm:cxn modelId="{666E8609-1899-44A1-BE95-09AE7DB7D3FC}" srcId="{F14B8414-E6F8-4C9C-938D-97FE0E934240}" destId="{FD149B5B-EAE1-4878-B92C-60E57E6DD9E8}" srcOrd="2" destOrd="0" parTransId="{0A54BA5A-5D2C-413A-9E0B-0D3465A4F004}" sibTransId="{45048287-439A-4805-A0DB-9A7EB6D9782E}"/>
    <dgm:cxn modelId="{91C6350D-939F-411D-A4A6-312C54D83B43}" type="presOf" srcId="{D8518855-7F36-46C3-91EE-77193D086672}" destId="{72A4BA5A-24BC-443A-8DE3-AB17A696EA4F}" srcOrd="0" destOrd="1" presId="urn:microsoft.com/office/officeart/2005/8/layout/vList5"/>
    <dgm:cxn modelId="{B99B080E-1962-46BD-B272-D129D195FA06}" type="presOf" srcId="{FD149B5B-EAE1-4878-B92C-60E57E6DD9E8}" destId="{94417450-2E19-46E4-8DA8-E9C6F290F663}" srcOrd="0" destOrd="2" presId="urn:microsoft.com/office/officeart/2005/8/layout/vList5"/>
    <dgm:cxn modelId="{5FD5BB0F-D127-4B0C-87E2-F8FF6836ED8D}" srcId="{E0F99D34-51F0-4798-8430-02E30D531FB3}" destId="{1D24139C-CEEE-42A1-BDEC-C385B7FB77D4}" srcOrd="0" destOrd="0" parTransId="{3FFE54A7-CF40-410E-8C0E-4DAB2D51D950}" sibTransId="{2CAD3CFA-3463-480F-A90F-52FFF18664E7}"/>
    <dgm:cxn modelId="{757C9C11-A40E-4ED5-841C-1568647366B0}" type="presOf" srcId="{AFD8BE25-36B2-4A8F-8024-4BC6DBCEF904}" destId="{88A535B2-B90A-407F-9D42-7CB13AD4D25F}" srcOrd="0" destOrd="0" presId="urn:microsoft.com/office/officeart/2005/8/layout/vList5"/>
    <dgm:cxn modelId="{645B1622-A063-4593-B00C-C82EA5C1D7C7}" type="presOf" srcId="{CCCBC79A-FD2C-4B7A-91D2-BA01A523EE77}" destId="{84CB07D2-0664-4559-B012-69025530A126}" srcOrd="0" destOrd="2" presId="urn:microsoft.com/office/officeart/2005/8/layout/vList5"/>
    <dgm:cxn modelId="{7C4BBC24-4721-4CCF-B57F-4D237118BEAF}" srcId="{AFD8BE25-36B2-4A8F-8024-4BC6DBCEF904}" destId="{CCCBC79A-FD2C-4B7A-91D2-BA01A523EE77}" srcOrd="2" destOrd="0" parTransId="{A0DE7733-1EE6-4C32-86D9-1FA69AE7D128}" sibTransId="{6170BA71-5F62-4691-BD1F-62858067738F}"/>
    <dgm:cxn modelId="{D87BB32C-26A7-4D42-9621-2CE6FA4DA2D3}" type="presOf" srcId="{E0F99D34-51F0-4798-8430-02E30D531FB3}" destId="{A1CFF2E3-143F-4AD7-92DD-EC57C49BAF22}" srcOrd="0" destOrd="0" presId="urn:microsoft.com/office/officeart/2005/8/layout/vList5"/>
    <dgm:cxn modelId="{7BB1425B-64CE-4077-B272-C8BC97BF7BAC}" type="presOf" srcId="{D0A2391C-D997-4435-98FB-B671819DE333}" destId="{84CB07D2-0664-4559-B012-69025530A126}" srcOrd="0" destOrd="0" presId="urn:microsoft.com/office/officeart/2005/8/layout/vList5"/>
    <dgm:cxn modelId="{BA0D2465-CF0D-4426-B8AE-38C804544BFA}" srcId="{AFD8BE25-36B2-4A8F-8024-4BC6DBCEF904}" destId="{D0A2391C-D997-4435-98FB-B671819DE333}" srcOrd="0" destOrd="0" parTransId="{E41FCAE7-0A6F-4A5A-B513-74BE8CAFA85F}" sibTransId="{5E5D6CE6-ADCE-4B29-9AAE-8241E5EB3C50}"/>
    <dgm:cxn modelId="{C5D70578-31D9-4912-96B6-DB3CBCB5426F}" type="presOf" srcId="{B9510B96-77C1-41E2-8475-FB8F07606050}" destId="{72A4BA5A-24BC-443A-8DE3-AB17A696EA4F}" srcOrd="0" destOrd="0" presId="urn:microsoft.com/office/officeart/2005/8/layout/vList5"/>
    <dgm:cxn modelId="{72BDEB78-F154-4A19-A52D-910090EFBF81}" srcId="{1D24139C-CEEE-42A1-BDEC-C385B7FB77D4}" destId="{749A7044-1884-4BEC-BFEA-6FCD30DB0F7D}" srcOrd="2" destOrd="0" parTransId="{97ECD0DB-58C4-44E9-B766-6BE4A81633B4}" sibTransId="{404CCE4D-B844-4388-99F2-AB60FD88E284}"/>
    <dgm:cxn modelId="{EA679281-9AC9-4DE8-B850-60B7F98EC3DB}" type="presOf" srcId="{660431B4-6E14-4891-906C-27203ED0E46A}" destId="{84CB07D2-0664-4559-B012-69025530A126}" srcOrd="0" destOrd="1" presId="urn:microsoft.com/office/officeart/2005/8/layout/vList5"/>
    <dgm:cxn modelId="{BF18A182-0406-429D-9168-FFF61E92AB95}" srcId="{1D24139C-CEEE-42A1-BDEC-C385B7FB77D4}" destId="{D8518855-7F36-46C3-91EE-77193D086672}" srcOrd="1" destOrd="0" parTransId="{B8253246-4341-43C5-AB1F-3FC9A45E05D7}" sibTransId="{68AFF5A8-0974-4EBA-A30D-B402F27F18E0}"/>
    <dgm:cxn modelId="{0BED869B-795F-4768-B839-545512F1ACAB}" srcId="{E0F99D34-51F0-4798-8430-02E30D531FB3}" destId="{F14B8414-E6F8-4C9C-938D-97FE0E934240}" srcOrd="2" destOrd="0" parTransId="{5E19C2A7-3537-43F5-B996-901F156598E0}" sibTransId="{C2309786-3B5D-4C4B-8C07-4713E64388A8}"/>
    <dgm:cxn modelId="{86A39CA4-43DF-444E-9398-8CEEF6CC5DA9}" srcId="{1D24139C-CEEE-42A1-BDEC-C385B7FB77D4}" destId="{B9510B96-77C1-41E2-8475-FB8F07606050}" srcOrd="0" destOrd="0" parTransId="{255DB6B4-7742-4771-9D23-275DEFCA08BC}" sibTransId="{D54D47AC-F6BB-4B0E-9516-DA16DAF781F6}"/>
    <dgm:cxn modelId="{315C46AC-7EB3-4191-AE37-342C06ACDB83}" type="presOf" srcId="{749A7044-1884-4BEC-BFEA-6FCD30DB0F7D}" destId="{72A4BA5A-24BC-443A-8DE3-AB17A696EA4F}" srcOrd="0" destOrd="2" presId="urn:microsoft.com/office/officeart/2005/8/layout/vList5"/>
    <dgm:cxn modelId="{2A00D5B7-E79A-49C9-AE4B-4448EF8F6EF3}" srcId="{AFD8BE25-36B2-4A8F-8024-4BC6DBCEF904}" destId="{660431B4-6E14-4891-906C-27203ED0E46A}" srcOrd="1" destOrd="0" parTransId="{2B75E6D8-EC41-40F5-849B-D8E3369F3CE9}" sibTransId="{858A1396-FA46-4484-94B9-93D9662B5466}"/>
    <dgm:cxn modelId="{1792BCCB-F6BD-4D30-988A-D5448C1C82A5}" srcId="{F14B8414-E6F8-4C9C-938D-97FE0E934240}" destId="{1EA2B227-F0E1-455C-8195-845310FD6821}" srcOrd="1" destOrd="0" parTransId="{F47FCB7F-6402-4439-A5EF-FF2C17ACA17E}" sibTransId="{646661FA-1C08-4282-AD02-1828CC545E54}"/>
    <dgm:cxn modelId="{0A2AE3CF-33BB-4B52-B1BC-01327591DE96}" srcId="{F14B8414-E6F8-4C9C-938D-97FE0E934240}" destId="{C0A128CB-4779-43BC-9AA8-59A21FE7AE0D}" srcOrd="0" destOrd="0" parTransId="{BC31AB42-D75B-403E-9280-68A5943F75FC}" sibTransId="{A96807AF-5506-475B-A77A-FB17C3F8E20D}"/>
    <dgm:cxn modelId="{DDA8B2E3-6770-47DA-A181-6FEFE48CB34E}" type="presOf" srcId="{F14B8414-E6F8-4C9C-938D-97FE0E934240}" destId="{0770343A-9F42-477D-A5E8-D86A57CFBD7B}" srcOrd="0" destOrd="0" presId="urn:microsoft.com/office/officeart/2005/8/layout/vList5"/>
    <dgm:cxn modelId="{AA776038-9259-44BF-95EC-40682993DFC2}" type="presParOf" srcId="{A1CFF2E3-143F-4AD7-92DD-EC57C49BAF22}" destId="{7CEBC753-E49B-4667-B77A-B2FF08AE9987}" srcOrd="0" destOrd="0" presId="urn:microsoft.com/office/officeart/2005/8/layout/vList5"/>
    <dgm:cxn modelId="{0BCFA81A-1003-469B-95AC-9CF022B13280}" type="presParOf" srcId="{7CEBC753-E49B-4667-B77A-B2FF08AE9987}" destId="{87D7F6FB-8BB4-4412-B1CB-3F27C99E286F}" srcOrd="0" destOrd="0" presId="urn:microsoft.com/office/officeart/2005/8/layout/vList5"/>
    <dgm:cxn modelId="{603BB641-63A3-47D8-B0D6-158BD54D503D}" type="presParOf" srcId="{7CEBC753-E49B-4667-B77A-B2FF08AE9987}" destId="{72A4BA5A-24BC-443A-8DE3-AB17A696EA4F}" srcOrd="1" destOrd="0" presId="urn:microsoft.com/office/officeart/2005/8/layout/vList5"/>
    <dgm:cxn modelId="{9E9B453A-C10F-4FED-B838-C189A8FCD24F}" type="presParOf" srcId="{A1CFF2E3-143F-4AD7-92DD-EC57C49BAF22}" destId="{5E78DCF6-61F5-4196-8519-4AA11AA43C53}" srcOrd="1" destOrd="0" presId="urn:microsoft.com/office/officeart/2005/8/layout/vList5"/>
    <dgm:cxn modelId="{9B35EA66-0E0F-4168-96F1-8AEFAECDCD5A}" type="presParOf" srcId="{A1CFF2E3-143F-4AD7-92DD-EC57C49BAF22}" destId="{A7218273-7E75-4B4E-B6F6-C946F70FDC71}" srcOrd="2" destOrd="0" presId="urn:microsoft.com/office/officeart/2005/8/layout/vList5"/>
    <dgm:cxn modelId="{98AB7576-ED90-4FCB-AD6C-0A7502E876F8}" type="presParOf" srcId="{A7218273-7E75-4B4E-B6F6-C946F70FDC71}" destId="{88A535B2-B90A-407F-9D42-7CB13AD4D25F}" srcOrd="0" destOrd="0" presId="urn:microsoft.com/office/officeart/2005/8/layout/vList5"/>
    <dgm:cxn modelId="{9B664187-CD3F-40E0-85E4-A7DB633D2B52}" type="presParOf" srcId="{A7218273-7E75-4B4E-B6F6-C946F70FDC71}" destId="{84CB07D2-0664-4559-B012-69025530A126}" srcOrd="1" destOrd="0" presId="urn:microsoft.com/office/officeart/2005/8/layout/vList5"/>
    <dgm:cxn modelId="{06A89D93-98D1-4060-B776-37020E478402}" type="presParOf" srcId="{A1CFF2E3-143F-4AD7-92DD-EC57C49BAF22}" destId="{64F77CC0-4BD0-46F4-8465-0CD227BD9AEA}" srcOrd="3" destOrd="0" presId="urn:microsoft.com/office/officeart/2005/8/layout/vList5"/>
    <dgm:cxn modelId="{2DC4CB9A-B54C-4DFA-A166-23A346F3EC46}" type="presParOf" srcId="{A1CFF2E3-143F-4AD7-92DD-EC57C49BAF22}" destId="{6B5F2175-893F-4D10-85EF-B7BDD479DEB2}" srcOrd="4" destOrd="0" presId="urn:microsoft.com/office/officeart/2005/8/layout/vList5"/>
    <dgm:cxn modelId="{9E68EF27-7032-4140-A52D-25C43889B49B}" type="presParOf" srcId="{6B5F2175-893F-4D10-85EF-B7BDD479DEB2}" destId="{0770343A-9F42-477D-A5E8-D86A57CFBD7B}" srcOrd="0" destOrd="0" presId="urn:microsoft.com/office/officeart/2005/8/layout/vList5"/>
    <dgm:cxn modelId="{BB5E2083-3CC3-420E-BD21-E5172F5A37E2}" type="presParOf" srcId="{6B5F2175-893F-4D10-85EF-B7BDD479DEB2}" destId="{94417450-2E19-46E4-8DA8-E9C6F290F66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76B44F-F681-4E27-BDD0-646ECA13A311}" type="doc">
      <dgm:prSet loTypeId="urn:microsoft.com/office/officeart/2005/8/layout/default" loCatId="list" qsTypeId="urn:microsoft.com/office/officeart/2005/8/quickstyle/simple1" qsCatId="simple" csTypeId="urn:microsoft.com/office/officeart/2005/8/colors/accent2_3" csCatId="accent2"/>
      <dgm:spPr/>
      <dgm:t>
        <a:bodyPr/>
        <a:lstStyle/>
        <a:p>
          <a:endParaRPr lang="en-US"/>
        </a:p>
      </dgm:t>
    </dgm:pt>
    <dgm:pt modelId="{4CFB832D-5EF9-4001-859A-AA9EBFD48830}">
      <dgm:prSet/>
      <dgm:spPr/>
      <dgm:t>
        <a:bodyPr/>
        <a:lstStyle/>
        <a:p>
          <a:r>
            <a:rPr lang="en-IN" b="0" i="0" dirty="0"/>
            <a:t>Compute</a:t>
          </a:r>
          <a:endParaRPr lang="en-US" dirty="0"/>
        </a:p>
      </dgm:t>
    </dgm:pt>
    <dgm:pt modelId="{4D4B8531-BDF9-45F3-ACFB-86A746E60ACD}" type="parTrans" cxnId="{3EB8511F-5607-4017-BAB1-B3F7BAB9B44E}">
      <dgm:prSet/>
      <dgm:spPr/>
      <dgm:t>
        <a:bodyPr/>
        <a:lstStyle/>
        <a:p>
          <a:endParaRPr lang="en-US"/>
        </a:p>
      </dgm:t>
    </dgm:pt>
    <dgm:pt modelId="{AD9872CF-4AD8-4DDA-B252-E6424B1B0E12}" type="sibTrans" cxnId="{3EB8511F-5607-4017-BAB1-B3F7BAB9B44E}">
      <dgm:prSet/>
      <dgm:spPr/>
      <dgm:t>
        <a:bodyPr/>
        <a:lstStyle/>
        <a:p>
          <a:endParaRPr lang="en-US"/>
        </a:p>
      </dgm:t>
    </dgm:pt>
    <dgm:pt modelId="{B050F2AB-A29A-4F08-B2A9-62CC5CD0F84C}">
      <dgm:prSet/>
      <dgm:spPr/>
      <dgm:t>
        <a:bodyPr/>
        <a:lstStyle/>
        <a:p>
          <a:r>
            <a:rPr lang="en-IN" b="0" i="0" dirty="0"/>
            <a:t>Networking</a:t>
          </a:r>
          <a:endParaRPr lang="en-US" dirty="0"/>
        </a:p>
      </dgm:t>
    </dgm:pt>
    <dgm:pt modelId="{09AD0444-569A-476C-8F1F-612136699430}" type="parTrans" cxnId="{5C1A0E47-6812-4557-97B9-C1DE10B23488}">
      <dgm:prSet/>
      <dgm:spPr/>
      <dgm:t>
        <a:bodyPr/>
        <a:lstStyle/>
        <a:p>
          <a:endParaRPr lang="en-US"/>
        </a:p>
      </dgm:t>
    </dgm:pt>
    <dgm:pt modelId="{3DFA7169-8968-42DB-AF59-B92E7CC1ED29}" type="sibTrans" cxnId="{5C1A0E47-6812-4557-97B9-C1DE10B23488}">
      <dgm:prSet/>
      <dgm:spPr/>
      <dgm:t>
        <a:bodyPr/>
        <a:lstStyle/>
        <a:p>
          <a:endParaRPr lang="en-US"/>
        </a:p>
      </dgm:t>
    </dgm:pt>
    <dgm:pt modelId="{8DB6C99A-3BC1-4FA8-80A8-1F525E221C52}">
      <dgm:prSet/>
      <dgm:spPr/>
      <dgm:t>
        <a:bodyPr/>
        <a:lstStyle/>
        <a:p>
          <a:r>
            <a:rPr lang="en-IN" b="0" i="0"/>
            <a:t>Storage</a:t>
          </a:r>
          <a:endParaRPr lang="en-US"/>
        </a:p>
      </dgm:t>
    </dgm:pt>
    <dgm:pt modelId="{90B20F8F-D1FE-4E2B-9B12-B89599A199FD}" type="parTrans" cxnId="{D7269959-AF2B-4DA4-B0FF-CC19DFD20477}">
      <dgm:prSet/>
      <dgm:spPr/>
      <dgm:t>
        <a:bodyPr/>
        <a:lstStyle/>
        <a:p>
          <a:endParaRPr lang="en-US"/>
        </a:p>
      </dgm:t>
    </dgm:pt>
    <dgm:pt modelId="{31172B1F-DA66-4D25-8786-1D26AEF2B101}" type="sibTrans" cxnId="{D7269959-AF2B-4DA4-B0FF-CC19DFD20477}">
      <dgm:prSet/>
      <dgm:spPr/>
      <dgm:t>
        <a:bodyPr/>
        <a:lstStyle/>
        <a:p>
          <a:endParaRPr lang="en-US"/>
        </a:p>
      </dgm:t>
    </dgm:pt>
    <dgm:pt modelId="{0FD32523-564C-415F-BDD5-B5D7017A0006}">
      <dgm:prSet custT="1"/>
      <dgm:spPr>
        <a:solidFill>
          <a:srgbClr val="ED7D31">
            <a:shade val="80000"/>
            <a:hueOff val="-374434"/>
            <a:satOff val="7907"/>
            <a:lumOff val="21063"/>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06680" tIns="106680" rIns="106680" bIns="106680" numCol="1" spcCol="1270" anchor="ctr" anchorCtr="0"/>
        <a:lstStyle/>
        <a:p>
          <a:pPr marL="0" lvl="0" indent="0" algn="ctr" defTabSz="1244600">
            <a:lnSpc>
              <a:spcPct val="90000"/>
            </a:lnSpc>
            <a:spcBef>
              <a:spcPct val="0"/>
            </a:spcBef>
            <a:spcAft>
              <a:spcPct val="35000"/>
            </a:spcAft>
            <a:buNone/>
          </a:pPr>
          <a:r>
            <a:rPr lang="en-IN" sz="2800" b="0" i="0" kern="1200">
              <a:solidFill>
                <a:prstClr val="white"/>
              </a:solidFill>
              <a:latin typeface="Calibri" panose="020F0502020204030204"/>
              <a:ea typeface="+mn-ea"/>
              <a:cs typeface="+mn-cs"/>
            </a:rPr>
            <a:t>Mobile</a:t>
          </a:r>
          <a:endParaRPr lang="en-US" sz="2800" b="0" i="0" kern="1200">
            <a:solidFill>
              <a:prstClr val="white"/>
            </a:solidFill>
            <a:latin typeface="Calibri" panose="020F0502020204030204"/>
            <a:ea typeface="+mn-ea"/>
            <a:cs typeface="+mn-cs"/>
          </a:endParaRPr>
        </a:p>
      </dgm:t>
    </dgm:pt>
    <dgm:pt modelId="{58E8376B-D46B-43A6-BDC8-85BADBD22819}" type="parTrans" cxnId="{20A903D6-14A9-4DCE-A719-4BFA40AC0D63}">
      <dgm:prSet/>
      <dgm:spPr/>
      <dgm:t>
        <a:bodyPr/>
        <a:lstStyle/>
        <a:p>
          <a:endParaRPr lang="en-US"/>
        </a:p>
      </dgm:t>
    </dgm:pt>
    <dgm:pt modelId="{3A696C3C-1CF7-40E7-B55D-5943A7FB71E5}" type="sibTrans" cxnId="{20A903D6-14A9-4DCE-A719-4BFA40AC0D63}">
      <dgm:prSet/>
      <dgm:spPr/>
      <dgm:t>
        <a:bodyPr/>
        <a:lstStyle/>
        <a:p>
          <a:endParaRPr lang="en-US"/>
        </a:p>
      </dgm:t>
    </dgm:pt>
    <dgm:pt modelId="{DDE45206-1759-40AA-94E9-5147CF9BA814}">
      <dgm:prSet custT="1"/>
      <dgm:spPr>
        <a:solidFill>
          <a:srgbClr val="ED7D31">
            <a:shade val="80000"/>
            <a:hueOff val="-374434"/>
            <a:satOff val="7907"/>
            <a:lumOff val="21063"/>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06680" tIns="106680" rIns="106680" bIns="106680" numCol="1" spcCol="1270" anchor="ctr" anchorCtr="0"/>
        <a:lstStyle/>
        <a:p>
          <a:pPr marL="0" lvl="0" indent="0" algn="ctr" defTabSz="1244600">
            <a:lnSpc>
              <a:spcPct val="90000"/>
            </a:lnSpc>
            <a:spcBef>
              <a:spcPct val="0"/>
            </a:spcBef>
            <a:spcAft>
              <a:spcPct val="35000"/>
            </a:spcAft>
            <a:buNone/>
          </a:pPr>
          <a:r>
            <a:rPr lang="en-IN" sz="2800" b="0" i="0" kern="1200" dirty="0">
              <a:solidFill>
                <a:prstClr val="white"/>
              </a:solidFill>
              <a:latin typeface="Calibri" panose="020F0502020204030204"/>
              <a:ea typeface="+mn-ea"/>
              <a:cs typeface="+mn-cs"/>
            </a:rPr>
            <a:t>Databases</a:t>
          </a:r>
          <a:endParaRPr lang="en-US" sz="2800" b="0" i="0" kern="1200" dirty="0">
            <a:solidFill>
              <a:prstClr val="white"/>
            </a:solidFill>
            <a:latin typeface="Calibri" panose="020F0502020204030204"/>
            <a:ea typeface="+mn-ea"/>
            <a:cs typeface="+mn-cs"/>
          </a:endParaRPr>
        </a:p>
      </dgm:t>
    </dgm:pt>
    <dgm:pt modelId="{435F4A7A-E88A-47F1-A5F3-FFF1D9B8B9BC}" type="parTrans" cxnId="{756BC318-BD1F-40D9-B0BC-ACEC8838D351}">
      <dgm:prSet/>
      <dgm:spPr/>
      <dgm:t>
        <a:bodyPr/>
        <a:lstStyle/>
        <a:p>
          <a:endParaRPr lang="en-US"/>
        </a:p>
      </dgm:t>
    </dgm:pt>
    <dgm:pt modelId="{6138BEE7-3B4A-4E77-ADA1-88C206D97359}" type="sibTrans" cxnId="{756BC318-BD1F-40D9-B0BC-ACEC8838D351}">
      <dgm:prSet/>
      <dgm:spPr/>
      <dgm:t>
        <a:bodyPr/>
        <a:lstStyle/>
        <a:p>
          <a:endParaRPr lang="en-US"/>
        </a:p>
      </dgm:t>
    </dgm:pt>
    <dgm:pt modelId="{F58FF5B1-11BC-453A-B61D-0F2387B94D08}">
      <dgm:prSet custT="1"/>
      <dgm:spPr>
        <a:solidFill>
          <a:srgbClr val="ED7D31">
            <a:shade val="80000"/>
            <a:hueOff val="-374434"/>
            <a:satOff val="7907"/>
            <a:lumOff val="21063"/>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06680" tIns="106680" rIns="106680" bIns="106680" numCol="1" spcCol="1270" anchor="ctr" anchorCtr="0"/>
        <a:lstStyle/>
        <a:p>
          <a:pPr marL="0" lvl="0" indent="0" algn="ctr" defTabSz="1244600">
            <a:lnSpc>
              <a:spcPct val="90000"/>
            </a:lnSpc>
            <a:spcBef>
              <a:spcPct val="0"/>
            </a:spcBef>
            <a:spcAft>
              <a:spcPct val="35000"/>
            </a:spcAft>
            <a:buNone/>
          </a:pPr>
          <a:r>
            <a:rPr lang="en-IN" sz="2800" b="0" i="0" kern="1200">
              <a:solidFill>
                <a:prstClr val="white"/>
              </a:solidFill>
              <a:latin typeface="Calibri" panose="020F0502020204030204"/>
              <a:ea typeface="+mn-ea"/>
              <a:cs typeface="+mn-cs"/>
            </a:rPr>
            <a:t>Web</a:t>
          </a:r>
          <a:endParaRPr lang="en-US" sz="2800" b="0" i="0" kern="1200">
            <a:solidFill>
              <a:prstClr val="white"/>
            </a:solidFill>
            <a:latin typeface="Calibri" panose="020F0502020204030204"/>
            <a:ea typeface="+mn-ea"/>
            <a:cs typeface="+mn-cs"/>
          </a:endParaRPr>
        </a:p>
      </dgm:t>
    </dgm:pt>
    <dgm:pt modelId="{33FFB39A-A358-4457-95B5-FFBAD8AC3BED}" type="parTrans" cxnId="{BFC35CEF-6178-4F60-B066-086A4FAC7F0F}">
      <dgm:prSet/>
      <dgm:spPr/>
      <dgm:t>
        <a:bodyPr/>
        <a:lstStyle/>
        <a:p>
          <a:endParaRPr lang="en-US"/>
        </a:p>
      </dgm:t>
    </dgm:pt>
    <dgm:pt modelId="{9FBB93FC-B090-4A84-A581-EF364146696D}" type="sibTrans" cxnId="{BFC35CEF-6178-4F60-B066-086A4FAC7F0F}">
      <dgm:prSet/>
      <dgm:spPr/>
      <dgm:t>
        <a:bodyPr/>
        <a:lstStyle/>
        <a:p>
          <a:endParaRPr lang="en-US"/>
        </a:p>
      </dgm:t>
    </dgm:pt>
    <dgm:pt modelId="{7E5AC0B0-40A3-4C68-A646-024FC535F569}">
      <dgm:prSet custT="1"/>
      <dgm:spPr>
        <a:solidFill>
          <a:srgbClr val="ED7D31">
            <a:shade val="80000"/>
            <a:hueOff val="-374434"/>
            <a:satOff val="7907"/>
            <a:lumOff val="21063"/>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06680" tIns="106680" rIns="106680" bIns="106680" numCol="1" spcCol="1270" anchor="ctr" anchorCtr="0"/>
        <a:lstStyle/>
        <a:p>
          <a:r>
            <a:rPr lang="en-IN" sz="2800" b="0" i="0" kern="1200" dirty="0">
              <a:solidFill>
                <a:prstClr val="white"/>
              </a:solidFill>
              <a:latin typeface="Calibri" panose="020F0502020204030204"/>
              <a:ea typeface="+mn-ea"/>
              <a:cs typeface="+mn-cs"/>
            </a:rPr>
            <a:t>Internet</a:t>
          </a:r>
          <a:r>
            <a:rPr lang="en-IN" sz="2800" b="0" i="0" kern="1200" dirty="0"/>
            <a:t> of Things (IoT)</a:t>
          </a:r>
          <a:endParaRPr lang="en-US" sz="2800" kern="1200" dirty="0"/>
        </a:p>
      </dgm:t>
    </dgm:pt>
    <dgm:pt modelId="{0AA9DD1E-1119-4FDA-9F34-95B9E8CD02F9}" type="parTrans" cxnId="{6B81BB77-5754-4D46-8C02-019DF31F5A93}">
      <dgm:prSet/>
      <dgm:spPr/>
      <dgm:t>
        <a:bodyPr/>
        <a:lstStyle/>
        <a:p>
          <a:endParaRPr lang="en-US"/>
        </a:p>
      </dgm:t>
    </dgm:pt>
    <dgm:pt modelId="{4AF54DC5-CFCE-4ADD-BEBC-088523C884BC}" type="sibTrans" cxnId="{6B81BB77-5754-4D46-8C02-019DF31F5A93}">
      <dgm:prSet/>
      <dgm:spPr/>
      <dgm:t>
        <a:bodyPr/>
        <a:lstStyle/>
        <a:p>
          <a:endParaRPr lang="en-US"/>
        </a:p>
      </dgm:t>
    </dgm:pt>
    <dgm:pt modelId="{A7A5F4FA-90FB-4703-BCD8-90BA1C431D47}">
      <dgm:prSet/>
      <dgm:spPr/>
      <dgm:t>
        <a:bodyPr/>
        <a:lstStyle/>
        <a:p>
          <a:r>
            <a:rPr lang="en-IN" b="0" i="0"/>
            <a:t>Big data</a:t>
          </a:r>
          <a:endParaRPr lang="en-US"/>
        </a:p>
      </dgm:t>
    </dgm:pt>
    <dgm:pt modelId="{EDB94026-25C1-4D81-8465-3DD79365DB01}" type="parTrans" cxnId="{F53CB567-42C7-4676-BDEF-3F474CB1827F}">
      <dgm:prSet/>
      <dgm:spPr/>
      <dgm:t>
        <a:bodyPr/>
        <a:lstStyle/>
        <a:p>
          <a:endParaRPr lang="en-US"/>
        </a:p>
      </dgm:t>
    </dgm:pt>
    <dgm:pt modelId="{D945834C-25EA-4DBE-9099-92467ABE19D8}" type="sibTrans" cxnId="{F53CB567-42C7-4676-BDEF-3F474CB1827F}">
      <dgm:prSet/>
      <dgm:spPr/>
      <dgm:t>
        <a:bodyPr/>
        <a:lstStyle/>
        <a:p>
          <a:endParaRPr lang="en-US"/>
        </a:p>
      </dgm:t>
    </dgm:pt>
    <dgm:pt modelId="{1989D97D-1A27-47A9-B46F-37E22BE6B43D}">
      <dgm:prSet/>
      <dgm:spPr/>
      <dgm:t>
        <a:bodyPr/>
        <a:lstStyle/>
        <a:p>
          <a:r>
            <a:rPr lang="en-IN" b="0" i="0"/>
            <a:t>AI</a:t>
          </a:r>
          <a:endParaRPr lang="en-US"/>
        </a:p>
      </dgm:t>
    </dgm:pt>
    <dgm:pt modelId="{FF5C6AC6-31B1-4048-AF28-E4C95A2E59B9}" type="parTrans" cxnId="{0BEC1567-312D-4674-8DA1-D37F14E2EE2E}">
      <dgm:prSet/>
      <dgm:spPr/>
      <dgm:t>
        <a:bodyPr/>
        <a:lstStyle/>
        <a:p>
          <a:endParaRPr lang="en-US"/>
        </a:p>
      </dgm:t>
    </dgm:pt>
    <dgm:pt modelId="{54B80107-B2E8-40B5-9165-604AC89F6AEE}" type="sibTrans" cxnId="{0BEC1567-312D-4674-8DA1-D37F14E2EE2E}">
      <dgm:prSet/>
      <dgm:spPr/>
      <dgm:t>
        <a:bodyPr/>
        <a:lstStyle/>
        <a:p>
          <a:endParaRPr lang="en-US"/>
        </a:p>
      </dgm:t>
    </dgm:pt>
    <dgm:pt modelId="{DFA3921A-0EF0-4196-8309-932CD4A7AFB1}">
      <dgm:prSet/>
      <dgm:spPr/>
      <dgm:t>
        <a:bodyPr/>
        <a:lstStyle/>
        <a:p>
          <a:r>
            <a:rPr lang="en-IN" b="0" i="0"/>
            <a:t>DevOps</a:t>
          </a:r>
          <a:endParaRPr lang="en-US"/>
        </a:p>
      </dgm:t>
    </dgm:pt>
    <dgm:pt modelId="{C38D8077-EE85-4E9D-B600-0C4F5671FF1D}" type="parTrans" cxnId="{02E4E9B8-D002-4B37-81FC-A450B0B96809}">
      <dgm:prSet/>
      <dgm:spPr/>
      <dgm:t>
        <a:bodyPr/>
        <a:lstStyle/>
        <a:p>
          <a:endParaRPr lang="en-US"/>
        </a:p>
      </dgm:t>
    </dgm:pt>
    <dgm:pt modelId="{92E7A574-6DDC-43CA-AAFF-008BF80DCFD1}" type="sibTrans" cxnId="{02E4E9B8-D002-4B37-81FC-A450B0B96809}">
      <dgm:prSet/>
      <dgm:spPr/>
      <dgm:t>
        <a:bodyPr/>
        <a:lstStyle/>
        <a:p>
          <a:endParaRPr lang="en-US"/>
        </a:p>
      </dgm:t>
    </dgm:pt>
    <dgm:pt modelId="{F64859EE-8395-42CD-AE49-A25C893B481E}" type="pres">
      <dgm:prSet presAssocID="{4676B44F-F681-4E27-BDD0-646ECA13A311}" presName="diagram" presStyleCnt="0">
        <dgm:presLayoutVars>
          <dgm:dir/>
          <dgm:resizeHandles val="exact"/>
        </dgm:presLayoutVars>
      </dgm:prSet>
      <dgm:spPr/>
    </dgm:pt>
    <dgm:pt modelId="{0917A739-7776-4A65-ADA2-259B05E448B8}" type="pres">
      <dgm:prSet presAssocID="{4CFB832D-5EF9-4001-859A-AA9EBFD48830}" presName="node" presStyleLbl="node1" presStyleIdx="0" presStyleCnt="10">
        <dgm:presLayoutVars>
          <dgm:bulletEnabled val="1"/>
        </dgm:presLayoutVars>
      </dgm:prSet>
      <dgm:spPr/>
    </dgm:pt>
    <dgm:pt modelId="{F7182B92-4D62-4BD1-A24D-3D8BB3FA20F2}" type="pres">
      <dgm:prSet presAssocID="{AD9872CF-4AD8-4DDA-B252-E6424B1B0E12}" presName="sibTrans" presStyleCnt="0"/>
      <dgm:spPr/>
    </dgm:pt>
    <dgm:pt modelId="{628EA6D7-3F5B-4428-8D31-8CDC4CDE9BAE}" type="pres">
      <dgm:prSet presAssocID="{B050F2AB-A29A-4F08-B2A9-62CC5CD0F84C}" presName="node" presStyleLbl="node1" presStyleIdx="1" presStyleCnt="10">
        <dgm:presLayoutVars>
          <dgm:bulletEnabled val="1"/>
        </dgm:presLayoutVars>
      </dgm:prSet>
      <dgm:spPr/>
    </dgm:pt>
    <dgm:pt modelId="{4C10031A-7652-475C-A66F-A192B5494989}" type="pres">
      <dgm:prSet presAssocID="{3DFA7169-8968-42DB-AF59-B92E7CC1ED29}" presName="sibTrans" presStyleCnt="0"/>
      <dgm:spPr/>
    </dgm:pt>
    <dgm:pt modelId="{9683CD61-3161-4E10-AAD3-5BB524CD8A51}" type="pres">
      <dgm:prSet presAssocID="{8DB6C99A-3BC1-4FA8-80A8-1F525E221C52}" presName="node" presStyleLbl="node1" presStyleIdx="2" presStyleCnt="10">
        <dgm:presLayoutVars>
          <dgm:bulletEnabled val="1"/>
        </dgm:presLayoutVars>
      </dgm:prSet>
      <dgm:spPr/>
    </dgm:pt>
    <dgm:pt modelId="{815524B6-7755-43E8-B0D1-5622401369D1}" type="pres">
      <dgm:prSet presAssocID="{31172B1F-DA66-4D25-8786-1D26AEF2B101}" presName="sibTrans" presStyleCnt="0"/>
      <dgm:spPr/>
    </dgm:pt>
    <dgm:pt modelId="{A6DEF5F9-8C9A-48CE-9195-90DC03FD2CFE}" type="pres">
      <dgm:prSet presAssocID="{0FD32523-564C-415F-BDD5-B5D7017A0006}" presName="node" presStyleLbl="node1" presStyleIdx="3" presStyleCnt="10">
        <dgm:presLayoutVars>
          <dgm:bulletEnabled val="1"/>
        </dgm:presLayoutVars>
      </dgm:prSet>
      <dgm:spPr>
        <a:xfrm>
          <a:off x="7240402" y="2027"/>
          <a:ext cx="1922784" cy="1153670"/>
        </a:xfrm>
        <a:prstGeom prst="rect">
          <a:avLst/>
        </a:prstGeom>
      </dgm:spPr>
    </dgm:pt>
    <dgm:pt modelId="{E970C95E-3F22-4127-8D5F-7E0822FA48F1}" type="pres">
      <dgm:prSet presAssocID="{3A696C3C-1CF7-40E7-B55D-5943A7FB71E5}" presName="sibTrans" presStyleCnt="0"/>
      <dgm:spPr/>
    </dgm:pt>
    <dgm:pt modelId="{16FBD30F-9F98-4950-A0DD-42DE355F1EB9}" type="pres">
      <dgm:prSet presAssocID="{DDE45206-1759-40AA-94E9-5147CF9BA814}" presName="node" presStyleLbl="node1" presStyleIdx="4" presStyleCnt="10">
        <dgm:presLayoutVars>
          <dgm:bulletEnabled val="1"/>
        </dgm:presLayoutVars>
      </dgm:prSet>
      <dgm:spPr>
        <a:xfrm>
          <a:off x="895212" y="1347976"/>
          <a:ext cx="1922784" cy="1153670"/>
        </a:xfrm>
        <a:prstGeom prst="rect">
          <a:avLst/>
        </a:prstGeom>
      </dgm:spPr>
    </dgm:pt>
    <dgm:pt modelId="{B88B2AE1-F1BC-4498-86F8-D563FD3655F2}" type="pres">
      <dgm:prSet presAssocID="{6138BEE7-3B4A-4E77-ADA1-88C206D97359}" presName="sibTrans" presStyleCnt="0"/>
      <dgm:spPr/>
    </dgm:pt>
    <dgm:pt modelId="{E6085F0B-E55F-4928-82D9-2A71FB77D3C5}" type="pres">
      <dgm:prSet presAssocID="{F58FF5B1-11BC-453A-B61D-0F2387B94D08}" presName="node" presStyleLbl="node1" presStyleIdx="5" presStyleCnt="10">
        <dgm:presLayoutVars>
          <dgm:bulletEnabled val="1"/>
        </dgm:presLayoutVars>
      </dgm:prSet>
      <dgm:spPr>
        <a:xfrm>
          <a:off x="3010275" y="1347976"/>
          <a:ext cx="1922784" cy="1153670"/>
        </a:xfrm>
        <a:prstGeom prst="rect">
          <a:avLst/>
        </a:prstGeom>
      </dgm:spPr>
    </dgm:pt>
    <dgm:pt modelId="{058E1FCE-334C-4F73-88CC-9587403CE80E}" type="pres">
      <dgm:prSet presAssocID="{9FBB93FC-B090-4A84-A581-EF364146696D}" presName="sibTrans" presStyleCnt="0"/>
      <dgm:spPr/>
    </dgm:pt>
    <dgm:pt modelId="{C35A9DE0-CB3F-44FF-973D-C86D8FF18C42}" type="pres">
      <dgm:prSet presAssocID="{7E5AC0B0-40A3-4C68-A646-024FC535F569}" presName="node" presStyleLbl="node1" presStyleIdx="6" presStyleCnt="10">
        <dgm:presLayoutVars>
          <dgm:bulletEnabled val="1"/>
        </dgm:presLayoutVars>
      </dgm:prSet>
      <dgm:spPr>
        <a:xfrm>
          <a:off x="5125339" y="1347976"/>
          <a:ext cx="1922784" cy="1153670"/>
        </a:xfrm>
        <a:prstGeom prst="rect">
          <a:avLst/>
        </a:prstGeom>
      </dgm:spPr>
    </dgm:pt>
    <dgm:pt modelId="{6A11472F-CCF4-406E-8651-6B1597A851F7}" type="pres">
      <dgm:prSet presAssocID="{4AF54DC5-CFCE-4ADD-BEBC-088523C884BC}" presName="sibTrans" presStyleCnt="0"/>
      <dgm:spPr/>
    </dgm:pt>
    <dgm:pt modelId="{B7FEAD6B-374E-4137-8C4A-96F22F8BFDA5}" type="pres">
      <dgm:prSet presAssocID="{A7A5F4FA-90FB-4703-BCD8-90BA1C431D47}" presName="node" presStyleLbl="node1" presStyleIdx="7" presStyleCnt="10">
        <dgm:presLayoutVars>
          <dgm:bulletEnabled val="1"/>
        </dgm:presLayoutVars>
      </dgm:prSet>
      <dgm:spPr/>
    </dgm:pt>
    <dgm:pt modelId="{7C9FB29D-16C1-4AEB-98D2-7738C39A58A1}" type="pres">
      <dgm:prSet presAssocID="{D945834C-25EA-4DBE-9099-92467ABE19D8}" presName="sibTrans" presStyleCnt="0"/>
      <dgm:spPr/>
    </dgm:pt>
    <dgm:pt modelId="{EF5AB856-2768-49F0-AD4F-387C91FE2BC8}" type="pres">
      <dgm:prSet presAssocID="{1989D97D-1A27-47A9-B46F-37E22BE6B43D}" presName="node" presStyleLbl="node1" presStyleIdx="8" presStyleCnt="10">
        <dgm:presLayoutVars>
          <dgm:bulletEnabled val="1"/>
        </dgm:presLayoutVars>
      </dgm:prSet>
      <dgm:spPr/>
    </dgm:pt>
    <dgm:pt modelId="{5D939314-38FE-42C6-9A4A-159327E1F377}" type="pres">
      <dgm:prSet presAssocID="{54B80107-B2E8-40B5-9165-604AC89F6AEE}" presName="sibTrans" presStyleCnt="0"/>
      <dgm:spPr/>
    </dgm:pt>
    <dgm:pt modelId="{43B828F7-C59A-4379-959A-B5D246C708F4}" type="pres">
      <dgm:prSet presAssocID="{DFA3921A-0EF0-4196-8309-932CD4A7AFB1}" presName="node" presStyleLbl="node1" presStyleIdx="9" presStyleCnt="10">
        <dgm:presLayoutVars>
          <dgm:bulletEnabled val="1"/>
        </dgm:presLayoutVars>
      </dgm:prSet>
      <dgm:spPr/>
    </dgm:pt>
  </dgm:ptLst>
  <dgm:cxnLst>
    <dgm:cxn modelId="{42B3AA05-AA17-4AA2-935E-4BA928AB3737}" type="presOf" srcId="{4CFB832D-5EF9-4001-859A-AA9EBFD48830}" destId="{0917A739-7776-4A65-ADA2-259B05E448B8}" srcOrd="0" destOrd="0" presId="urn:microsoft.com/office/officeart/2005/8/layout/default"/>
    <dgm:cxn modelId="{756BC318-BD1F-40D9-B0BC-ACEC8838D351}" srcId="{4676B44F-F681-4E27-BDD0-646ECA13A311}" destId="{DDE45206-1759-40AA-94E9-5147CF9BA814}" srcOrd="4" destOrd="0" parTransId="{435F4A7A-E88A-47F1-A5F3-FFF1D9B8B9BC}" sibTransId="{6138BEE7-3B4A-4E77-ADA1-88C206D97359}"/>
    <dgm:cxn modelId="{3EB8511F-5607-4017-BAB1-B3F7BAB9B44E}" srcId="{4676B44F-F681-4E27-BDD0-646ECA13A311}" destId="{4CFB832D-5EF9-4001-859A-AA9EBFD48830}" srcOrd="0" destOrd="0" parTransId="{4D4B8531-BDF9-45F3-ACFB-86A746E60ACD}" sibTransId="{AD9872CF-4AD8-4DDA-B252-E6424B1B0E12}"/>
    <dgm:cxn modelId="{B6178B65-947C-4254-997A-B5CC82A38597}" type="presOf" srcId="{7E5AC0B0-40A3-4C68-A646-024FC535F569}" destId="{C35A9DE0-CB3F-44FF-973D-C86D8FF18C42}" srcOrd="0" destOrd="0" presId="urn:microsoft.com/office/officeart/2005/8/layout/default"/>
    <dgm:cxn modelId="{5C1A0E47-6812-4557-97B9-C1DE10B23488}" srcId="{4676B44F-F681-4E27-BDD0-646ECA13A311}" destId="{B050F2AB-A29A-4F08-B2A9-62CC5CD0F84C}" srcOrd="1" destOrd="0" parTransId="{09AD0444-569A-476C-8F1F-612136699430}" sibTransId="{3DFA7169-8968-42DB-AF59-B92E7CC1ED29}"/>
    <dgm:cxn modelId="{0BEC1567-312D-4674-8DA1-D37F14E2EE2E}" srcId="{4676B44F-F681-4E27-BDD0-646ECA13A311}" destId="{1989D97D-1A27-47A9-B46F-37E22BE6B43D}" srcOrd="8" destOrd="0" parTransId="{FF5C6AC6-31B1-4048-AF28-E4C95A2E59B9}" sibTransId="{54B80107-B2E8-40B5-9165-604AC89F6AEE}"/>
    <dgm:cxn modelId="{F53CB567-42C7-4676-BDEF-3F474CB1827F}" srcId="{4676B44F-F681-4E27-BDD0-646ECA13A311}" destId="{A7A5F4FA-90FB-4703-BCD8-90BA1C431D47}" srcOrd="7" destOrd="0" parTransId="{EDB94026-25C1-4D81-8465-3DD79365DB01}" sibTransId="{D945834C-25EA-4DBE-9099-92467ABE19D8}"/>
    <dgm:cxn modelId="{A810C84A-4B57-4A98-A57D-6DDBE1F5BDC5}" type="presOf" srcId="{4676B44F-F681-4E27-BDD0-646ECA13A311}" destId="{F64859EE-8395-42CD-AE49-A25C893B481E}" srcOrd="0" destOrd="0" presId="urn:microsoft.com/office/officeart/2005/8/layout/default"/>
    <dgm:cxn modelId="{C079016B-7A2E-48B7-9CB5-A41F611A1267}" type="presOf" srcId="{B050F2AB-A29A-4F08-B2A9-62CC5CD0F84C}" destId="{628EA6D7-3F5B-4428-8D31-8CDC4CDE9BAE}" srcOrd="0" destOrd="0" presId="urn:microsoft.com/office/officeart/2005/8/layout/default"/>
    <dgm:cxn modelId="{6B81BB77-5754-4D46-8C02-019DF31F5A93}" srcId="{4676B44F-F681-4E27-BDD0-646ECA13A311}" destId="{7E5AC0B0-40A3-4C68-A646-024FC535F569}" srcOrd="6" destOrd="0" parTransId="{0AA9DD1E-1119-4FDA-9F34-95B9E8CD02F9}" sibTransId="{4AF54DC5-CFCE-4ADD-BEBC-088523C884BC}"/>
    <dgm:cxn modelId="{D7269959-AF2B-4DA4-B0FF-CC19DFD20477}" srcId="{4676B44F-F681-4E27-BDD0-646ECA13A311}" destId="{8DB6C99A-3BC1-4FA8-80A8-1F525E221C52}" srcOrd="2" destOrd="0" parTransId="{90B20F8F-D1FE-4E2B-9B12-B89599A199FD}" sibTransId="{31172B1F-DA66-4D25-8786-1D26AEF2B101}"/>
    <dgm:cxn modelId="{1324DF86-4F35-49D9-8EF4-D6723C5AA6D4}" type="presOf" srcId="{DDE45206-1759-40AA-94E9-5147CF9BA814}" destId="{16FBD30F-9F98-4950-A0DD-42DE355F1EB9}" srcOrd="0" destOrd="0" presId="urn:microsoft.com/office/officeart/2005/8/layout/default"/>
    <dgm:cxn modelId="{321449A6-CE09-4BC9-B327-B48F6F77BAAA}" type="presOf" srcId="{1989D97D-1A27-47A9-B46F-37E22BE6B43D}" destId="{EF5AB856-2768-49F0-AD4F-387C91FE2BC8}" srcOrd="0" destOrd="0" presId="urn:microsoft.com/office/officeart/2005/8/layout/default"/>
    <dgm:cxn modelId="{02E4E9B8-D002-4B37-81FC-A450B0B96809}" srcId="{4676B44F-F681-4E27-BDD0-646ECA13A311}" destId="{DFA3921A-0EF0-4196-8309-932CD4A7AFB1}" srcOrd="9" destOrd="0" parTransId="{C38D8077-EE85-4E9D-B600-0C4F5671FF1D}" sibTransId="{92E7A574-6DDC-43CA-AAFF-008BF80DCFD1}"/>
    <dgm:cxn modelId="{DAD16ABB-795D-41A2-A892-C1F62161033C}" type="presOf" srcId="{A7A5F4FA-90FB-4703-BCD8-90BA1C431D47}" destId="{B7FEAD6B-374E-4137-8C4A-96F22F8BFDA5}" srcOrd="0" destOrd="0" presId="urn:microsoft.com/office/officeart/2005/8/layout/default"/>
    <dgm:cxn modelId="{E16588C8-D6D5-48AF-A4B2-ECB9FA37BC37}" type="presOf" srcId="{0FD32523-564C-415F-BDD5-B5D7017A0006}" destId="{A6DEF5F9-8C9A-48CE-9195-90DC03FD2CFE}" srcOrd="0" destOrd="0" presId="urn:microsoft.com/office/officeart/2005/8/layout/default"/>
    <dgm:cxn modelId="{CE7199CB-520E-4A9B-996F-9E5951706197}" type="presOf" srcId="{DFA3921A-0EF0-4196-8309-932CD4A7AFB1}" destId="{43B828F7-C59A-4379-959A-B5D246C708F4}" srcOrd="0" destOrd="0" presId="urn:microsoft.com/office/officeart/2005/8/layout/default"/>
    <dgm:cxn modelId="{A11EA6CC-5D58-4CC1-9772-C35045AC4866}" type="presOf" srcId="{F58FF5B1-11BC-453A-B61D-0F2387B94D08}" destId="{E6085F0B-E55F-4928-82D9-2A71FB77D3C5}" srcOrd="0" destOrd="0" presId="urn:microsoft.com/office/officeart/2005/8/layout/default"/>
    <dgm:cxn modelId="{20A903D6-14A9-4DCE-A719-4BFA40AC0D63}" srcId="{4676B44F-F681-4E27-BDD0-646ECA13A311}" destId="{0FD32523-564C-415F-BDD5-B5D7017A0006}" srcOrd="3" destOrd="0" parTransId="{58E8376B-D46B-43A6-BDC8-85BADBD22819}" sibTransId="{3A696C3C-1CF7-40E7-B55D-5943A7FB71E5}"/>
    <dgm:cxn modelId="{BFC35CEF-6178-4F60-B066-086A4FAC7F0F}" srcId="{4676B44F-F681-4E27-BDD0-646ECA13A311}" destId="{F58FF5B1-11BC-453A-B61D-0F2387B94D08}" srcOrd="5" destOrd="0" parTransId="{33FFB39A-A358-4457-95B5-FFBAD8AC3BED}" sibTransId="{9FBB93FC-B090-4A84-A581-EF364146696D}"/>
    <dgm:cxn modelId="{3859F0F4-2C9A-4577-978A-556DE677E362}" type="presOf" srcId="{8DB6C99A-3BC1-4FA8-80A8-1F525E221C52}" destId="{9683CD61-3161-4E10-AAD3-5BB524CD8A51}" srcOrd="0" destOrd="0" presId="urn:microsoft.com/office/officeart/2005/8/layout/default"/>
    <dgm:cxn modelId="{3F7662AA-684B-43F3-A325-23D1EFE23B06}" type="presParOf" srcId="{F64859EE-8395-42CD-AE49-A25C893B481E}" destId="{0917A739-7776-4A65-ADA2-259B05E448B8}" srcOrd="0" destOrd="0" presId="urn:microsoft.com/office/officeart/2005/8/layout/default"/>
    <dgm:cxn modelId="{63E80764-B83B-4040-94DB-21C2FE6E87D0}" type="presParOf" srcId="{F64859EE-8395-42CD-AE49-A25C893B481E}" destId="{F7182B92-4D62-4BD1-A24D-3D8BB3FA20F2}" srcOrd="1" destOrd="0" presId="urn:microsoft.com/office/officeart/2005/8/layout/default"/>
    <dgm:cxn modelId="{635B7468-01C6-4C27-97B4-909C00A1BCF3}" type="presParOf" srcId="{F64859EE-8395-42CD-AE49-A25C893B481E}" destId="{628EA6D7-3F5B-4428-8D31-8CDC4CDE9BAE}" srcOrd="2" destOrd="0" presId="urn:microsoft.com/office/officeart/2005/8/layout/default"/>
    <dgm:cxn modelId="{985EDD8E-19CC-4740-BB02-445E630A8E40}" type="presParOf" srcId="{F64859EE-8395-42CD-AE49-A25C893B481E}" destId="{4C10031A-7652-475C-A66F-A192B5494989}" srcOrd="3" destOrd="0" presId="urn:microsoft.com/office/officeart/2005/8/layout/default"/>
    <dgm:cxn modelId="{39E7A95F-39E9-498F-97EB-CF6A744F0CBE}" type="presParOf" srcId="{F64859EE-8395-42CD-AE49-A25C893B481E}" destId="{9683CD61-3161-4E10-AAD3-5BB524CD8A51}" srcOrd="4" destOrd="0" presId="urn:microsoft.com/office/officeart/2005/8/layout/default"/>
    <dgm:cxn modelId="{945452C2-79C1-4089-A70F-84FA6D9CC75F}" type="presParOf" srcId="{F64859EE-8395-42CD-AE49-A25C893B481E}" destId="{815524B6-7755-43E8-B0D1-5622401369D1}" srcOrd="5" destOrd="0" presId="urn:microsoft.com/office/officeart/2005/8/layout/default"/>
    <dgm:cxn modelId="{ECE4805F-87EB-4880-8E3E-81ED9A35544E}" type="presParOf" srcId="{F64859EE-8395-42CD-AE49-A25C893B481E}" destId="{A6DEF5F9-8C9A-48CE-9195-90DC03FD2CFE}" srcOrd="6" destOrd="0" presId="urn:microsoft.com/office/officeart/2005/8/layout/default"/>
    <dgm:cxn modelId="{DCA28967-7331-4AF7-B853-FB35EF96C9EA}" type="presParOf" srcId="{F64859EE-8395-42CD-AE49-A25C893B481E}" destId="{E970C95E-3F22-4127-8D5F-7E0822FA48F1}" srcOrd="7" destOrd="0" presId="urn:microsoft.com/office/officeart/2005/8/layout/default"/>
    <dgm:cxn modelId="{E363B0F4-DC24-4630-9957-68FA6B5DA95F}" type="presParOf" srcId="{F64859EE-8395-42CD-AE49-A25C893B481E}" destId="{16FBD30F-9F98-4950-A0DD-42DE355F1EB9}" srcOrd="8" destOrd="0" presId="urn:microsoft.com/office/officeart/2005/8/layout/default"/>
    <dgm:cxn modelId="{9734C83E-70A2-4189-A66E-7FB20B8945A6}" type="presParOf" srcId="{F64859EE-8395-42CD-AE49-A25C893B481E}" destId="{B88B2AE1-F1BC-4498-86F8-D563FD3655F2}" srcOrd="9" destOrd="0" presId="urn:microsoft.com/office/officeart/2005/8/layout/default"/>
    <dgm:cxn modelId="{51B874C6-E951-4E81-91DA-7915BACE64D0}" type="presParOf" srcId="{F64859EE-8395-42CD-AE49-A25C893B481E}" destId="{E6085F0B-E55F-4928-82D9-2A71FB77D3C5}" srcOrd="10" destOrd="0" presId="urn:microsoft.com/office/officeart/2005/8/layout/default"/>
    <dgm:cxn modelId="{9168AD1D-C2DD-4811-A931-40280F839A46}" type="presParOf" srcId="{F64859EE-8395-42CD-AE49-A25C893B481E}" destId="{058E1FCE-334C-4F73-88CC-9587403CE80E}" srcOrd="11" destOrd="0" presId="urn:microsoft.com/office/officeart/2005/8/layout/default"/>
    <dgm:cxn modelId="{F59EFCE5-57BC-416D-B9CF-A0A0E0A39B01}" type="presParOf" srcId="{F64859EE-8395-42CD-AE49-A25C893B481E}" destId="{C35A9DE0-CB3F-44FF-973D-C86D8FF18C42}" srcOrd="12" destOrd="0" presId="urn:microsoft.com/office/officeart/2005/8/layout/default"/>
    <dgm:cxn modelId="{D1410FB3-502C-46E7-A859-35CD1B939222}" type="presParOf" srcId="{F64859EE-8395-42CD-AE49-A25C893B481E}" destId="{6A11472F-CCF4-406E-8651-6B1597A851F7}" srcOrd="13" destOrd="0" presId="urn:microsoft.com/office/officeart/2005/8/layout/default"/>
    <dgm:cxn modelId="{D3EE0BF3-6166-461B-B3DE-AC04A2620B17}" type="presParOf" srcId="{F64859EE-8395-42CD-AE49-A25C893B481E}" destId="{B7FEAD6B-374E-4137-8C4A-96F22F8BFDA5}" srcOrd="14" destOrd="0" presId="urn:microsoft.com/office/officeart/2005/8/layout/default"/>
    <dgm:cxn modelId="{FF0BCA9A-74BF-468F-9DDF-D592CBADA5DA}" type="presParOf" srcId="{F64859EE-8395-42CD-AE49-A25C893B481E}" destId="{7C9FB29D-16C1-4AEB-98D2-7738C39A58A1}" srcOrd="15" destOrd="0" presId="urn:microsoft.com/office/officeart/2005/8/layout/default"/>
    <dgm:cxn modelId="{24A20897-6985-45B4-94DF-EB361B372DAB}" type="presParOf" srcId="{F64859EE-8395-42CD-AE49-A25C893B481E}" destId="{EF5AB856-2768-49F0-AD4F-387C91FE2BC8}" srcOrd="16" destOrd="0" presId="urn:microsoft.com/office/officeart/2005/8/layout/default"/>
    <dgm:cxn modelId="{3D9E6F5F-DFFD-4943-837B-8BC39999DBC5}" type="presParOf" srcId="{F64859EE-8395-42CD-AE49-A25C893B481E}" destId="{5D939314-38FE-42C6-9A4A-159327E1F377}" srcOrd="17" destOrd="0" presId="urn:microsoft.com/office/officeart/2005/8/layout/default"/>
    <dgm:cxn modelId="{C0EDA454-95C5-4265-935C-DB406F4C0714}" type="presParOf" srcId="{F64859EE-8395-42CD-AE49-A25C893B481E}" destId="{43B828F7-C59A-4379-959A-B5D246C708F4}"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2E4302-0631-479B-A354-49B4246BC76C}">
      <dsp:nvSpPr>
        <dsp:cNvPr id="0" name=""/>
        <dsp:cNvSpPr/>
      </dsp:nvSpPr>
      <dsp:spPr>
        <a:xfrm>
          <a:off x="0" y="0"/>
          <a:ext cx="5603367" cy="5720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Name: Harshini Velukuru</a:t>
          </a:r>
        </a:p>
      </dsp:txBody>
      <dsp:txXfrm>
        <a:off x="16755" y="16755"/>
        <a:ext cx="4919151" cy="538538"/>
      </dsp:txXfrm>
    </dsp:sp>
    <dsp:sp modelId="{6A733014-0106-4D55-BCDE-81FE112C2C68}">
      <dsp:nvSpPr>
        <dsp:cNvPr id="0" name=""/>
        <dsp:cNvSpPr/>
      </dsp:nvSpPr>
      <dsp:spPr>
        <a:xfrm>
          <a:off x="418433" y="651499"/>
          <a:ext cx="5603367" cy="5720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Designation: DevOps Engineer</a:t>
          </a:r>
        </a:p>
      </dsp:txBody>
      <dsp:txXfrm>
        <a:off x="435188" y="668254"/>
        <a:ext cx="4779592" cy="538538"/>
      </dsp:txXfrm>
    </dsp:sp>
    <dsp:sp modelId="{CFDAD1B3-A4E0-4828-8689-48666818F5CC}">
      <dsp:nvSpPr>
        <dsp:cNvPr id="0" name=""/>
        <dsp:cNvSpPr/>
      </dsp:nvSpPr>
      <dsp:spPr>
        <a:xfrm>
          <a:off x="836866" y="1302999"/>
          <a:ext cx="5603367" cy="5720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Team: Group Cloud COE</a:t>
          </a:r>
        </a:p>
      </dsp:txBody>
      <dsp:txXfrm>
        <a:off x="853621" y="1319754"/>
        <a:ext cx="4779592" cy="538538"/>
      </dsp:txXfrm>
    </dsp:sp>
    <dsp:sp modelId="{307EA074-FF9C-4D9D-B8D2-FCC509C966A8}">
      <dsp:nvSpPr>
        <dsp:cNvPr id="0" name=""/>
        <dsp:cNvSpPr/>
      </dsp:nvSpPr>
      <dsp:spPr>
        <a:xfrm>
          <a:off x="1255299" y="1954499"/>
          <a:ext cx="5603367" cy="5720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Experience (Years): 2 years</a:t>
          </a:r>
        </a:p>
      </dsp:txBody>
      <dsp:txXfrm>
        <a:off x="1272054" y="1971254"/>
        <a:ext cx="4779592" cy="538538"/>
      </dsp:txXfrm>
    </dsp:sp>
    <dsp:sp modelId="{5AB85BF8-E8DA-4DD4-BB92-3920628C8F77}">
      <dsp:nvSpPr>
        <dsp:cNvPr id="0" name=""/>
        <dsp:cNvSpPr/>
      </dsp:nvSpPr>
      <dsp:spPr>
        <a:xfrm>
          <a:off x="1673732" y="2605999"/>
          <a:ext cx="5603367" cy="5720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Expertise: Azure, Azure DevOps</a:t>
          </a:r>
        </a:p>
      </dsp:txBody>
      <dsp:txXfrm>
        <a:off x="1690487" y="2622754"/>
        <a:ext cx="4779592" cy="538538"/>
      </dsp:txXfrm>
    </dsp:sp>
    <dsp:sp modelId="{574A1846-1F2B-4A77-9F2E-EA506C405C37}">
      <dsp:nvSpPr>
        <dsp:cNvPr id="0" name=""/>
        <dsp:cNvSpPr/>
      </dsp:nvSpPr>
      <dsp:spPr>
        <a:xfrm>
          <a:off x="5231535" y="417913"/>
          <a:ext cx="371831" cy="37183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315197" y="417913"/>
        <a:ext cx="204507" cy="279803"/>
      </dsp:txXfrm>
    </dsp:sp>
    <dsp:sp modelId="{867E3405-3A10-44B4-9873-A10A94CFEEAB}">
      <dsp:nvSpPr>
        <dsp:cNvPr id="0" name=""/>
        <dsp:cNvSpPr/>
      </dsp:nvSpPr>
      <dsp:spPr>
        <a:xfrm>
          <a:off x="5649968" y="1069413"/>
          <a:ext cx="371831" cy="37183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733630" y="1069413"/>
        <a:ext cx="204507" cy="279803"/>
      </dsp:txXfrm>
    </dsp:sp>
    <dsp:sp modelId="{1E221017-329C-4EDE-A324-6713DA14CEDC}">
      <dsp:nvSpPr>
        <dsp:cNvPr id="0" name=""/>
        <dsp:cNvSpPr/>
      </dsp:nvSpPr>
      <dsp:spPr>
        <a:xfrm>
          <a:off x="6068401" y="1711378"/>
          <a:ext cx="371831" cy="37183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152063" y="1711378"/>
        <a:ext cx="204507" cy="279803"/>
      </dsp:txXfrm>
    </dsp:sp>
    <dsp:sp modelId="{A041FD5A-CDE4-49C1-BD76-500E2F20CBFA}">
      <dsp:nvSpPr>
        <dsp:cNvPr id="0" name=""/>
        <dsp:cNvSpPr/>
      </dsp:nvSpPr>
      <dsp:spPr>
        <a:xfrm>
          <a:off x="6486835" y="2369234"/>
          <a:ext cx="371831" cy="37183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570497" y="2369234"/>
        <a:ext cx="204507" cy="279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4BA5A-24BC-443A-8DE3-AB17A696EA4F}">
      <dsp:nvSpPr>
        <dsp:cNvPr id="0" name=""/>
        <dsp:cNvSpPr/>
      </dsp:nvSpPr>
      <dsp:spPr>
        <a:xfrm rot="5400000">
          <a:off x="6409846" y="-2755582"/>
          <a:ext cx="1471763" cy="7051852"/>
        </a:xfrm>
        <a:prstGeom prst="round2SameRect">
          <a:avLst/>
        </a:prstGeom>
        <a:solidFill>
          <a:srgbClr val="D0DAF1"/>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IE" sz="2100" kern="1200" baseline="0" dirty="0"/>
            <a:t>No capital expenditures to scale up.</a:t>
          </a:r>
          <a:endParaRPr lang="en-US" sz="2100" kern="1200" dirty="0"/>
        </a:p>
        <a:p>
          <a:pPr marL="228600" lvl="1" indent="-228600" algn="l" defTabSz="933450">
            <a:lnSpc>
              <a:spcPct val="90000"/>
            </a:lnSpc>
            <a:spcBef>
              <a:spcPct val="0"/>
            </a:spcBef>
            <a:spcAft>
              <a:spcPct val="15000"/>
            </a:spcAft>
            <a:buChar char="•"/>
          </a:pPr>
          <a:r>
            <a:rPr lang="en-IE" sz="2100" kern="1200" baseline="0" dirty="0"/>
            <a:t>Applications can be quickly provisioned and deprovisioned.</a:t>
          </a:r>
          <a:endParaRPr lang="en-US" sz="2100" kern="1200" dirty="0"/>
        </a:p>
        <a:p>
          <a:pPr marL="228600" lvl="1" indent="-228600" algn="l" defTabSz="933450">
            <a:lnSpc>
              <a:spcPct val="90000"/>
            </a:lnSpc>
            <a:spcBef>
              <a:spcPct val="0"/>
            </a:spcBef>
            <a:spcAft>
              <a:spcPct val="15000"/>
            </a:spcAft>
            <a:buChar char="•"/>
          </a:pPr>
          <a:r>
            <a:rPr lang="en-IE" sz="2100" kern="1200" baseline="0" dirty="0"/>
            <a:t>Organizations pay only for what they use.</a:t>
          </a:r>
          <a:endParaRPr lang="en-US" sz="2100" kern="1200" dirty="0"/>
        </a:p>
      </dsp:txBody>
      <dsp:txXfrm rot="-5400000">
        <a:off x="3619802" y="106308"/>
        <a:ext cx="6980006" cy="1328071"/>
      </dsp:txXfrm>
    </dsp:sp>
    <dsp:sp modelId="{87D7F6FB-8BB4-4412-B1CB-3F27C99E286F}">
      <dsp:nvSpPr>
        <dsp:cNvPr id="0" name=""/>
        <dsp:cNvSpPr/>
      </dsp:nvSpPr>
      <dsp:spPr>
        <a:xfrm>
          <a:off x="365349" y="68"/>
          <a:ext cx="3235174" cy="1540549"/>
        </a:xfrm>
        <a:prstGeom prst="roundRect">
          <a:avLst/>
        </a:prstGeom>
        <a:solidFill>
          <a:srgbClr val="0778D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baseline="0" dirty="0"/>
            <a:t>Public cloud:</a:t>
          </a:r>
          <a:endParaRPr lang="en-US" sz="2400" kern="1200" dirty="0"/>
        </a:p>
      </dsp:txBody>
      <dsp:txXfrm>
        <a:off x="440552" y="75271"/>
        <a:ext cx="3084768" cy="1390143"/>
      </dsp:txXfrm>
    </dsp:sp>
    <dsp:sp modelId="{84CB07D2-0664-4559-B012-69025530A126}">
      <dsp:nvSpPr>
        <dsp:cNvPr id="0" name=""/>
        <dsp:cNvSpPr/>
      </dsp:nvSpPr>
      <dsp:spPr>
        <a:xfrm rot="5400000">
          <a:off x="6381247" y="-1123047"/>
          <a:ext cx="1471763" cy="705185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171450" lvl="1" indent="-171450" algn="l" defTabSz="844550">
            <a:lnSpc>
              <a:spcPct val="90000"/>
            </a:lnSpc>
            <a:spcBef>
              <a:spcPct val="0"/>
            </a:spcBef>
            <a:spcAft>
              <a:spcPct val="15000"/>
            </a:spcAft>
            <a:buChar char="•"/>
          </a:pPr>
          <a:r>
            <a:rPr lang="en-US" sz="1900" kern="1200" baseline="0" dirty="0">
              <a:solidFill>
                <a:prstClr val="black">
                  <a:hueOff val="0"/>
                  <a:satOff val="0"/>
                  <a:lumOff val="0"/>
                  <a:alphaOff val="0"/>
                </a:prstClr>
              </a:solidFill>
              <a:latin typeface="Calibri" panose="020F0502020204030204"/>
              <a:ea typeface="+mn-ea"/>
              <a:cs typeface="+mn-cs"/>
            </a:rPr>
            <a:t>Hardware must be purchased for start-up and maintenance.</a:t>
          </a:r>
        </a:p>
        <a:p>
          <a:pPr marL="171450" lvl="1" indent="-171450" algn="l" defTabSz="844550">
            <a:lnSpc>
              <a:spcPct val="90000"/>
            </a:lnSpc>
            <a:spcBef>
              <a:spcPct val="0"/>
            </a:spcBef>
            <a:spcAft>
              <a:spcPct val="15000"/>
            </a:spcAft>
            <a:buChar char="•"/>
          </a:pPr>
          <a:r>
            <a:rPr lang="en-IE" sz="1900" kern="1200" baseline="0" dirty="0">
              <a:solidFill>
                <a:prstClr val="black">
                  <a:hueOff val="0"/>
                  <a:satOff val="0"/>
                  <a:lumOff val="0"/>
                  <a:alphaOff val="0"/>
                </a:prstClr>
              </a:solidFill>
              <a:latin typeface="Calibri" panose="020F0502020204030204"/>
              <a:ea typeface="+mn-ea"/>
              <a:cs typeface="+mn-cs"/>
            </a:rPr>
            <a:t>Organizations have complete control over resources.</a:t>
          </a:r>
          <a:endParaRPr lang="en-US" sz="1900" kern="1200" baseline="0" dirty="0">
            <a:solidFill>
              <a:prstClr val="black">
                <a:hueOff val="0"/>
                <a:satOff val="0"/>
                <a:lumOff val="0"/>
                <a:alphaOff val="0"/>
              </a:prstClr>
            </a:solidFill>
            <a:latin typeface="Calibri" panose="020F0502020204030204"/>
            <a:ea typeface="+mn-ea"/>
            <a:cs typeface="+mn-cs"/>
          </a:endParaRPr>
        </a:p>
        <a:p>
          <a:pPr marL="171450" lvl="1" indent="-171450" algn="l" defTabSz="844550">
            <a:lnSpc>
              <a:spcPct val="90000"/>
            </a:lnSpc>
            <a:spcBef>
              <a:spcPct val="0"/>
            </a:spcBef>
            <a:spcAft>
              <a:spcPct val="15000"/>
            </a:spcAft>
            <a:buChar char="•"/>
          </a:pPr>
          <a:r>
            <a:rPr lang="en-IE" sz="1900" kern="1200" baseline="0" dirty="0">
              <a:solidFill>
                <a:prstClr val="black">
                  <a:hueOff val="0"/>
                  <a:satOff val="0"/>
                  <a:lumOff val="0"/>
                  <a:alphaOff val="0"/>
                </a:prstClr>
              </a:solidFill>
              <a:latin typeface="Calibri" panose="020F0502020204030204"/>
              <a:ea typeface="+mn-ea"/>
              <a:cs typeface="+mn-cs"/>
            </a:rPr>
            <a:t>Organizations have complete control over security.</a:t>
          </a:r>
          <a:endParaRPr lang="en-US" sz="1900" kern="1200" baseline="0" dirty="0">
            <a:solidFill>
              <a:prstClr val="black">
                <a:hueOff val="0"/>
                <a:satOff val="0"/>
                <a:lumOff val="0"/>
                <a:alphaOff val="0"/>
              </a:prstClr>
            </a:solidFill>
            <a:latin typeface="Calibri" panose="020F0502020204030204"/>
            <a:ea typeface="+mn-ea"/>
            <a:cs typeface="+mn-cs"/>
          </a:endParaRPr>
        </a:p>
      </dsp:txBody>
      <dsp:txXfrm rot="-5400000">
        <a:off x="3591203" y="1738843"/>
        <a:ext cx="6980006" cy="1328071"/>
      </dsp:txXfrm>
    </dsp:sp>
    <dsp:sp modelId="{88A535B2-B90A-407F-9D42-7CB13AD4D25F}">
      <dsp:nvSpPr>
        <dsp:cNvPr id="0" name=""/>
        <dsp:cNvSpPr/>
      </dsp:nvSpPr>
      <dsp:spPr>
        <a:xfrm>
          <a:off x="405545" y="1642648"/>
          <a:ext cx="3175674" cy="1540549"/>
        </a:xfrm>
        <a:prstGeom prst="roundRect">
          <a:avLst/>
        </a:prstGeom>
        <a:solidFill>
          <a:srgbClr val="0778D4"/>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baseline="0" dirty="0">
              <a:solidFill>
                <a:prstClr val="white"/>
              </a:solidFill>
              <a:latin typeface="Calibri" panose="020F0502020204030204"/>
              <a:ea typeface="+mn-ea"/>
              <a:cs typeface="+mn-cs"/>
            </a:rPr>
            <a:t>Private cloud:</a:t>
          </a:r>
        </a:p>
      </dsp:txBody>
      <dsp:txXfrm>
        <a:off x="480748" y="1717851"/>
        <a:ext cx="3025268" cy="1390143"/>
      </dsp:txXfrm>
    </dsp:sp>
    <dsp:sp modelId="{94417450-2E19-46E4-8DA8-E9C6F290F663}">
      <dsp:nvSpPr>
        <dsp:cNvPr id="0" name=""/>
        <dsp:cNvSpPr/>
      </dsp:nvSpPr>
      <dsp:spPr>
        <a:xfrm rot="5400000">
          <a:off x="6391362" y="509487"/>
          <a:ext cx="1471763" cy="705185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171450" lvl="1" indent="-171450" algn="l" defTabSz="844550">
            <a:lnSpc>
              <a:spcPct val="90000"/>
            </a:lnSpc>
            <a:spcBef>
              <a:spcPct val="0"/>
            </a:spcBef>
            <a:spcAft>
              <a:spcPct val="15000"/>
            </a:spcAft>
            <a:buChar char="•"/>
          </a:pPr>
          <a:r>
            <a:rPr lang="en-IE" sz="1900" kern="1200" baseline="0" dirty="0">
              <a:solidFill>
                <a:prstClr val="black">
                  <a:hueOff val="0"/>
                  <a:satOff val="0"/>
                  <a:lumOff val="0"/>
                  <a:alphaOff val="0"/>
                </a:prstClr>
              </a:solidFill>
              <a:latin typeface="Calibri" panose="020F0502020204030204"/>
              <a:ea typeface="+mn-ea"/>
              <a:cs typeface="+mn-cs"/>
            </a:rPr>
            <a:t>Provides the most flexibility.</a:t>
          </a:r>
          <a:endParaRPr lang="en-US" sz="1900" kern="1200" baseline="0" dirty="0">
            <a:solidFill>
              <a:prstClr val="black">
                <a:hueOff val="0"/>
                <a:satOff val="0"/>
                <a:lumOff val="0"/>
                <a:alphaOff val="0"/>
              </a:prstClr>
            </a:solidFill>
            <a:latin typeface="Calibri" panose="020F0502020204030204"/>
            <a:ea typeface="+mn-ea"/>
            <a:cs typeface="+mn-cs"/>
          </a:endParaRPr>
        </a:p>
        <a:p>
          <a:pPr marL="171450" lvl="1" indent="-171450" algn="l" defTabSz="844550">
            <a:lnSpc>
              <a:spcPct val="90000"/>
            </a:lnSpc>
            <a:spcBef>
              <a:spcPct val="0"/>
            </a:spcBef>
            <a:spcAft>
              <a:spcPct val="15000"/>
            </a:spcAft>
            <a:buChar char="•"/>
          </a:pPr>
          <a:r>
            <a:rPr lang="en-IE" sz="1900" kern="1200" baseline="0" dirty="0">
              <a:solidFill>
                <a:prstClr val="black">
                  <a:hueOff val="0"/>
                  <a:satOff val="0"/>
                  <a:lumOff val="0"/>
                  <a:alphaOff val="0"/>
                </a:prstClr>
              </a:solidFill>
              <a:latin typeface="Calibri" panose="020F0502020204030204"/>
              <a:ea typeface="+mn-ea"/>
              <a:cs typeface="+mn-cs"/>
            </a:rPr>
            <a:t>Organizations determine where to run their applications.</a:t>
          </a:r>
          <a:endParaRPr lang="en-US" sz="1900" kern="1200" baseline="0" dirty="0">
            <a:solidFill>
              <a:prstClr val="black">
                <a:hueOff val="0"/>
                <a:satOff val="0"/>
                <a:lumOff val="0"/>
                <a:alphaOff val="0"/>
              </a:prstClr>
            </a:solidFill>
            <a:latin typeface="Calibri" panose="020F0502020204030204"/>
            <a:ea typeface="+mn-ea"/>
            <a:cs typeface="+mn-cs"/>
          </a:endParaRPr>
        </a:p>
        <a:p>
          <a:pPr marL="171450" lvl="1" indent="-171450" algn="l" defTabSz="844550">
            <a:lnSpc>
              <a:spcPct val="90000"/>
            </a:lnSpc>
            <a:spcBef>
              <a:spcPct val="0"/>
            </a:spcBef>
            <a:spcAft>
              <a:spcPct val="15000"/>
            </a:spcAft>
            <a:buChar char="•"/>
          </a:pPr>
          <a:r>
            <a:rPr lang="en-IE" sz="1900" kern="1200" baseline="0" dirty="0">
              <a:solidFill>
                <a:prstClr val="black">
                  <a:hueOff val="0"/>
                  <a:satOff val="0"/>
                  <a:lumOff val="0"/>
                  <a:alphaOff val="0"/>
                </a:prstClr>
              </a:solidFill>
              <a:latin typeface="Calibri" panose="020F0502020204030204"/>
              <a:ea typeface="+mn-ea"/>
              <a:cs typeface="+mn-cs"/>
            </a:rPr>
            <a:t>Organizations control security, compliance, or legal requirements.</a:t>
          </a:r>
          <a:endParaRPr lang="en-US" sz="1900" kern="1200" baseline="0" dirty="0">
            <a:solidFill>
              <a:prstClr val="black">
                <a:hueOff val="0"/>
                <a:satOff val="0"/>
                <a:lumOff val="0"/>
                <a:alphaOff val="0"/>
              </a:prstClr>
            </a:solidFill>
            <a:latin typeface="Calibri" panose="020F0502020204030204"/>
            <a:ea typeface="+mn-ea"/>
            <a:cs typeface="+mn-cs"/>
          </a:endParaRPr>
        </a:p>
      </dsp:txBody>
      <dsp:txXfrm rot="-5400000">
        <a:off x="3601318" y="3371377"/>
        <a:ext cx="6980006" cy="1328071"/>
      </dsp:txXfrm>
    </dsp:sp>
    <dsp:sp modelId="{0770343A-9F42-477D-A5E8-D86A57CFBD7B}">
      <dsp:nvSpPr>
        <dsp:cNvPr id="0" name=""/>
        <dsp:cNvSpPr/>
      </dsp:nvSpPr>
      <dsp:spPr>
        <a:xfrm>
          <a:off x="365349" y="3265139"/>
          <a:ext cx="3235967" cy="1540549"/>
        </a:xfrm>
        <a:prstGeom prst="roundRect">
          <a:avLst/>
        </a:prstGeom>
        <a:solidFill>
          <a:srgbClr val="0778D4"/>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baseline="0">
              <a:solidFill>
                <a:prstClr val="white"/>
              </a:solidFill>
              <a:latin typeface="Calibri" panose="020F0502020204030204"/>
              <a:ea typeface="+mn-ea"/>
              <a:cs typeface="+mn-cs"/>
            </a:rPr>
            <a:t>Hybrid cloud:</a:t>
          </a:r>
        </a:p>
      </dsp:txBody>
      <dsp:txXfrm>
        <a:off x="440552" y="3340342"/>
        <a:ext cx="3085561" cy="13901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17A739-7776-4A65-ADA2-259B05E448B8}">
      <dsp:nvSpPr>
        <dsp:cNvPr id="0" name=""/>
        <dsp:cNvSpPr/>
      </dsp:nvSpPr>
      <dsp:spPr>
        <a:xfrm>
          <a:off x="895212" y="2027"/>
          <a:ext cx="1922784" cy="1153670"/>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b="0" i="0" kern="1200" dirty="0"/>
            <a:t>Compute</a:t>
          </a:r>
          <a:endParaRPr lang="en-US" sz="2800" kern="1200" dirty="0"/>
        </a:p>
      </dsp:txBody>
      <dsp:txXfrm>
        <a:off x="895212" y="2027"/>
        <a:ext cx="1922784" cy="1153670"/>
      </dsp:txXfrm>
    </dsp:sp>
    <dsp:sp modelId="{628EA6D7-3F5B-4428-8D31-8CDC4CDE9BAE}">
      <dsp:nvSpPr>
        <dsp:cNvPr id="0" name=""/>
        <dsp:cNvSpPr/>
      </dsp:nvSpPr>
      <dsp:spPr>
        <a:xfrm>
          <a:off x="3010275" y="2027"/>
          <a:ext cx="1922784" cy="1153670"/>
        </a:xfrm>
        <a:prstGeom prst="rect">
          <a:avLst/>
        </a:prstGeom>
        <a:solidFill>
          <a:schemeClr val="accent2">
            <a:shade val="80000"/>
            <a:hueOff val="-53491"/>
            <a:satOff val="1130"/>
            <a:lumOff val="30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b="0" i="0" kern="1200" dirty="0"/>
            <a:t>Networking</a:t>
          </a:r>
          <a:endParaRPr lang="en-US" sz="2800" kern="1200" dirty="0"/>
        </a:p>
      </dsp:txBody>
      <dsp:txXfrm>
        <a:off x="3010275" y="2027"/>
        <a:ext cx="1922784" cy="1153670"/>
      </dsp:txXfrm>
    </dsp:sp>
    <dsp:sp modelId="{9683CD61-3161-4E10-AAD3-5BB524CD8A51}">
      <dsp:nvSpPr>
        <dsp:cNvPr id="0" name=""/>
        <dsp:cNvSpPr/>
      </dsp:nvSpPr>
      <dsp:spPr>
        <a:xfrm>
          <a:off x="5125339" y="2027"/>
          <a:ext cx="1922784" cy="1153670"/>
        </a:xfrm>
        <a:prstGeom prst="rect">
          <a:avLst/>
        </a:prstGeom>
        <a:solidFill>
          <a:schemeClr val="accent2">
            <a:shade val="80000"/>
            <a:hueOff val="-106981"/>
            <a:satOff val="2259"/>
            <a:lumOff val="60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b="0" i="0" kern="1200"/>
            <a:t>Storage</a:t>
          </a:r>
          <a:endParaRPr lang="en-US" sz="2800" kern="1200"/>
        </a:p>
      </dsp:txBody>
      <dsp:txXfrm>
        <a:off x="5125339" y="2027"/>
        <a:ext cx="1922784" cy="1153670"/>
      </dsp:txXfrm>
    </dsp:sp>
    <dsp:sp modelId="{A6DEF5F9-8C9A-48CE-9195-90DC03FD2CFE}">
      <dsp:nvSpPr>
        <dsp:cNvPr id="0" name=""/>
        <dsp:cNvSpPr/>
      </dsp:nvSpPr>
      <dsp:spPr>
        <a:xfrm>
          <a:off x="7240402" y="2027"/>
          <a:ext cx="1922784" cy="1153670"/>
        </a:xfrm>
        <a:prstGeom prst="rect">
          <a:avLst/>
        </a:prstGeom>
        <a:solidFill>
          <a:srgbClr val="ED7D31">
            <a:shade val="80000"/>
            <a:hueOff val="-374434"/>
            <a:satOff val="7907"/>
            <a:lumOff val="21063"/>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b="0" i="0" kern="1200">
              <a:solidFill>
                <a:prstClr val="white"/>
              </a:solidFill>
              <a:latin typeface="Calibri" panose="020F0502020204030204"/>
              <a:ea typeface="+mn-ea"/>
              <a:cs typeface="+mn-cs"/>
            </a:rPr>
            <a:t>Mobile</a:t>
          </a:r>
          <a:endParaRPr lang="en-US" sz="2800" b="0" i="0" kern="1200">
            <a:solidFill>
              <a:prstClr val="white"/>
            </a:solidFill>
            <a:latin typeface="Calibri" panose="020F0502020204030204"/>
            <a:ea typeface="+mn-ea"/>
            <a:cs typeface="+mn-cs"/>
          </a:endParaRPr>
        </a:p>
      </dsp:txBody>
      <dsp:txXfrm>
        <a:off x="7240402" y="2027"/>
        <a:ext cx="1922784" cy="1153670"/>
      </dsp:txXfrm>
    </dsp:sp>
    <dsp:sp modelId="{16FBD30F-9F98-4950-A0DD-42DE355F1EB9}">
      <dsp:nvSpPr>
        <dsp:cNvPr id="0" name=""/>
        <dsp:cNvSpPr/>
      </dsp:nvSpPr>
      <dsp:spPr>
        <a:xfrm>
          <a:off x="895212" y="1347976"/>
          <a:ext cx="1922784" cy="1153670"/>
        </a:xfrm>
        <a:prstGeom prst="rect">
          <a:avLst/>
        </a:prstGeom>
        <a:solidFill>
          <a:srgbClr val="ED7D31">
            <a:shade val="80000"/>
            <a:hueOff val="-374434"/>
            <a:satOff val="7907"/>
            <a:lumOff val="21063"/>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b="0" i="0" kern="1200" dirty="0">
              <a:solidFill>
                <a:prstClr val="white"/>
              </a:solidFill>
              <a:latin typeface="Calibri" panose="020F0502020204030204"/>
              <a:ea typeface="+mn-ea"/>
              <a:cs typeface="+mn-cs"/>
            </a:rPr>
            <a:t>Databases</a:t>
          </a:r>
          <a:endParaRPr lang="en-US" sz="2800" b="0" i="0" kern="1200" dirty="0">
            <a:solidFill>
              <a:prstClr val="white"/>
            </a:solidFill>
            <a:latin typeface="Calibri" panose="020F0502020204030204"/>
            <a:ea typeface="+mn-ea"/>
            <a:cs typeface="+mn-cs"/>
          </a:endParaRPr>
        </a:p>
      </dsp:txBody>
      <dsp:txXfrm>
        <a:off x="895212" y="1347976"/>
        <a:ext cx="1922784" cy="1153670"/>
      </dsp:txXfrm>
    </dsp:sp>
    <dsp:sp modelId="{E6085F0B-E55F-4928-82D9-2A71FB77D3C5}">
      <dsp:nvSpPr>
        <dsp:cNvPr id="0" name=""/>
        <dsp:cNvSpPr/>
      </dsp:nvSpPr>
      <dsp:spPr>
        <a:xfrm>
          <a:off x="3010275" y="1347976"/>
          <a:ext cx="1922784" cy="1153670"/>
        </a:xfrm>
        <a:prstGeom prst="rect">
          <a:avLst/>
        </a:prstGeom>
        <a:solidFill>
          <a:srgbClr val="ED7D31">
            <a:shade val="80000"/>
            <a:hueOff val="-374434"/>
            <a:satOff val="7907"/>
            <a:lumOff val="21063"/>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b="0" i="0" kern="1200">
              <a:solidFill>
                <a:prstClr val="white"/>
              </a:solidFill>
              <a:latin typeface="Calibri" panose="020F0502020204030204"/>
              <a:ea typeface="+mn-ea"/>
              <a:cs typeface="+mn-cs"/>
            </a:rPr>
            <a:t>Web</a:t>
          </a:r>
          <a:endParaRPr lang="en-US" sz="2800" b="0" i="0" kern="1200">
            <a:solidFill>
              <a:prstClr val="white"/>
            </a:solidFill>
            <a:latin typeface="Calibri" panose="020F0502020204030204"/>
            <a:ea typeface="+mn-ea"/>
            <a:cs typeface="+mn-cs"/>
          </a:endParaRPr>
        </a:p>
      </dsp:txBody>
      <dsp:txXfrm>
        <a:off x="3010275" y="1347976"/>
        <a:ext cx="1922784" cy="1153670"/>
      </dsp:txXfrm>
    </dsp:sp>
    <dsp:sp modelId="{C35A9DE0-CB3F-44FF-973D-C86D8FF18C42}">
      <dsp:nvSpPr>
        <dsp:cNvPr id="0" name=""/>
        <dsp:cNvSpPr/>
      </dsp:nvSpPr>
      <dsp:spPr>
        <a:xfrm>
          <a:off x="5125339" y="1347976"/>
          <a:ext cx="1922784" cy="1153670"/>
        </a:xfrm>
        <a:prstGeom prst="rect">
          <a:avLst/>
        </a:prstGeom>
        <a:solidFill>
          <a:srgbClr val="ED7D31">
            <a:shade val="80000"/>
            <a:hueOff val="-374434"/>
            <a:satOff val="7907"/>
            <a:lumOff val="21063"/>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b="0" i="0" kern="1200" dirty="0">
              <a:solidFill>
                <a:prstClr val="white"/>
              </a:solidFill>
              <a:latin typeface="Calibri" panose="020F0502020204030204"/>
              <a:ea typeface="+mn-ea"/>
              <a:cs typeface="+mn-cs"/>
            </a:rPr>
            <a:t>Internet</a:t>
          </a:r>
          <a:r>
            <a:rPr lang="en-IN" sz="2800" b="0" i="0" kern="1200" dirty="0"/>
            <a:t> of Things (IoT)</a:t>
          </a:r>
          <a:endParaRPr lang="en-US" sz="2800" kern="1200" dirty="0"/>
        </a:p>
      </dsp:txBody>
      <dsp:txXfrm>
        <a:off x="5125339" y="1347976"/>
        <a:ext cx="1922784" cy="1153670"/>
      </dsp:txXfrm>
    </dsp:sp>
    <dsp:sp modelId="{B7FEAD6B-374E-4137-8C4A-96F22F8BFDA5}">
      <dsp:nvSpPr>
        <dsp:cNvPr id="0" name=""/>
        <dsp:cNvSpPr/>
      </dsp:nvSpPr>
      <dsp:spPr>
        <a:xfrm>
          <a:off x="7240402" y="1347976"/>
          <a:ext cx="1922784" cy="1153670"/>
        </a:xfrm>
        <a:prstGeom prst="rect">
          <a:avLst/>
        </a:prstGeom>
        <a:solidFill>
          <a:schemeClr val="accent2">
            <a:shade val="80000"/>
            <a:hueOff val="-374434"/>
            <a:satOff val="7907"/>
            <a:lumOff val="210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b="0" i="0" kern="1200"/>
            <a:t>Big data</a:t>
          </a:r>
          <a:endParaRPr lang="en-US" sz="2800" kern="1200"/>
        </a:p>
      </dsp:txBody>
      <dsp:txXfrm>
        <a:off x="7240402" y="1347976"/>
        <a:ext cx="1922784" cy="1153670"/>
      </dsp:txXfrm>
    </dsp:sp>
    <dsp:sp modelId="{EF5AB856-2768-49F0-AD4F-387C91FE2BC8}">
      <dsp:nvSpPr>
        <dsp:cNvPr id="0" name=""/>
        <dsp:cNvSpPr/>
      </dsp:nvSpPr>
      <dsp:spPr>
        <a:xfrm>
          <a:off x="3010275" y="2693925"/>
          <a:ext cx="1922784" cy="1153670"/>
        </a:xfrm>
        <a:prstGeom prst="rect">
          <a:avLst/>
        </a:prstGeom>
        <a:solidFill>
          <a:schemeClr val="accent2">
            <a:shade val="80000"/>
            <a:hueOff val="-427924"/>
            <a:satOff val="9036"/>
            <a:lumOff val="240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b="0" i="0" kern="1200"/>
            <a:t>AI</a:t>
          </a:r>
          <a:endParaRPr lang="en-US" sz="2800" kern="1200"/>
        </a:p>
      </dsp:txBody>
      <dsp:txXfrm>
        <a:off x="3010275" y="2693925"/>
        <a:ext cx="1922784" cy="1153670"/>
      </dsp:txXfrm>
    </dsp:sp>
    <dsp:sp modelId="{43B828F7-C59A-4379-959A-B5D246C708F4}">
      <dsp:nvSpPr>
        <dsp:cNvPr id="0" name=""/>
        <dsp:cNvSpPr/>
      </dsp:nvSpPr>
      <dsp:spPr>
        <a:xfrm>
          <a:off x="5125339" y="2693925"/>
          <a:ext cx="1922784" cy="1153670"/>
        </a:xfrm>
        <a:prstGeom prst="rect">
          <a:avLst/>
        </a:prstGeom>
        <a:solidFill>
          <a:schemeClr val="accent2">
            <a:shade val="80000"/>
            <a:hueOff val="-481415"/>
            <a:satOff val="10166"/>
            <a:lumOff val="270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b="0" i="0" kern="1200"/>
            <a:t>DevOps</a:t>
          </a:r>
          <a:endParaRPr lang="en-US" sz="2800" kern="1200"/>
        </a:p>
      </dsp:txBody>
      <dsp:txXfrm>
        <a:off x="5125339" y="2693925"/>
        <a:ext cx="1922784" cy="115367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48C888-BDA8-43B5-A903-8322DEDE2813}" type="datetimeFigureOut">
              <a:rPr lang="en-US" smtClean="0"/>
              <a:t>6/7/2024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45023F-C372-4B28-955D-FF254931AD48}" type="slidenum">
              <a:rPr lang="en-US" smtClean="0"/>
              <a:t>‹#›</a:t>
            </a:fld>
            <a:endParaRPr lang="en-US"/>
          </a:p>
        </p:txBody>
      </p:sp>
    </p:spTree>
    <p:extLst>
      <p:ext uri="{BB962C8B-B14F-4D97-AF65-F5344CB8AC3E}">
        <p14:creationId xmlns:p14="http://schemas.microsoft.com/office/powerpoint/2010/main" val="1677334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45023F-C372-4B28-955D-FF254931AD48}" type="slidenum">
              <a:rPr lang="en-US" smtClean="0"/>
              <a:t>2</a:t>
            </a:fld>
            <a:endParaRPr lang="en-US"/>
          </a:p>
        </p:txBody>
      </p:sp>
    </p:spTree>
    <p:extLst>
      <p:ext uri="{BB962C8B-B14F-4D97-AF65-F5344CB8AC3E}">
        <p14:creationId xmlns:p14="http://schemas.microsoft.com/office/powerpoint/2010/main" val="1954705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b="0" i="0" dirty="0">
                <a:effectLst/>
                <a:latin typeface="Segoe UI" panose="020B0502040204020203" pitchFamily="34" charset="0"/>
              </a:rPr>
              <a:t>Hybrid cloud models have the following characteristics:</a:t>
            </a:r>
          </a:p>
          <a:p>
            <a:pPr algn="l">
              <a:buFont typeface="Arial" panose="020B0604020202020204" pitchFamily="34" charset="0"/>
              <a:buChar char="•"/>
            </a:pPr>
            <a:r>
              <a:rPr lang="en-US" sz="2000" b="1" i="0" dirty="0">
                <a:effectLst/>
                <a:latin typeface="Segoe UI" panose="020B0502040204020203" pitchFamily="34" charset="0"/>
              </a:rPr>
              <a:t>Resource location</a:t>
            </a:r>
            <a:r>
              <a:rPr lang="en-US" sz="2000" b="0" i="0" dirty="0">
                <a:effectLst/>
                <a:latin typeface="Segoe UI" panose="020B0502040204020203" pitchFamily="34" charset="0"/>
              </a:rPr>
              <a:t>. Specific resources run or are used in a public cloud, and others run or are used in a private cloud.</a:t>
            </a:r>
          </a:p>
          <a:p>
            <a:pPr algn="l">
              <a:buFont typeface="Arial" panose="020B0604020202020204" pitchFamily="34" charset="0"/>
              <a:buChar char="•"/>
            </a:pPr>
            <a:r>
              <a:rPr lang="en-US" sz="2000" b="1" i="0" dirty="0">
                <a:effectLst/>
                <a:latin typeface="Segoe UI" panose="020B0502040204020203" pitchFamily="34" charset="0"/>
              </a:rPr>
              <a:t>Cost and efficiency</a:t>
            </a:r>
            <a:r>
              <a:rPr lang="en-US" sz="2000" b="0" i="0" dirty="0">
                <a:effectLst/>
                <a:latin typeface="Segoe UI" panose="020B0502040204020203" pitchFamily="34" charset="0"/>
              </a:rPr>
              <a:t>. Hybrid cloud models allow an organization to leverage some of the benefits of cost, efficiency, and scale that are available with a public cloud model.</a:t>
            </a:r>
          </a:p>
          <a:p>
            <a:pPr algn="l">
              <a:buFont typeface="Arial" panose="020B0604020202020204" pitchFamily="34" charset="0"/>
              <a:buChar char="•"/>
            </a:pPr>
            <a:r>
              <a:rPr lang="en-US" sz="2000" b="1" i="0" dirty="0">
                <a:effectLst/>
                <a:latin typeface="Segoe UI" panose="020B0502040204020203" pitchFamily="34" charset="0"/>
              </a:rPr>
              <a:t>Control</a:t>
            </a:r>
            <a:r>
              <a:rPr lang="en-US" sz="2000" b="0" i="0" dirty="0">
                <a:effectLst/>
                <a:latin typeface="Segoe UI" panose="020B0502040204020203" pitchFamily="34" charset="0"/>
              </a:rPr>
              <a:t>. Organizations retain management control in private clouds.</a:t>
            </a:r>
          </a:p>
          <a:p>
            <a:pPr algn="l">
              <a:buFont typeface="Arial" panose="020B0604020202020204" pitchFamily="34" charset="0"/>
              <a:buChar char="•"/>
            </a:pPr>
            <a:r>
              <a:rPr lang="en-US" sz="2000" b="1" i="0" dirty="0">
                <a:effectLst/>
                <a:latin typeface="Segoe UI" panose="020B0502040204020203" pitchFamily="34" charset="0"/>
              </a:rPr>
              <a:t>Skills</a:t>
            </a:r>
            <a:r>
              <a:rPr lang="en-US" sz="2000" b="0" i="0" dirty="0">
                <a:effectLst/>
                <a:latin typeface="Segoe UI" panose="020B0502040204020203" pitchFamily="34" charset="0"/>
              </a:rPr>
              <a:t>. Technical skills are still required to maintain the private cloud and ensure both cloud models can operate together.</a:t>
            </a: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6/7/2024 3:11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084023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6/7/2024 3:11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623762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6/7/2024 3:11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974917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b="0" i="0" dirty="0">
                <a:effectLst/>
                <a:latin typeface="Segoe UI" panose="020B0502040204020203" pitchFamily="34" charset="0"/>
              </a:rPr>
              <a:t>This consumption-based model brings with it many benefits, including:</a:t>
            </a:r>
          </a:p>
          <a:p>
            <a:pPr algn="l">
              <a:buFont typeface="Arial" panose="020B0604020202020204" pitchFamily="34" charset="0"/>
              <a:buChar char="•"/>
            </a:pPr>
            <a:r>
              <a:rPr lang="en-US" sz="2000" b="0" i="0" dirty="0">
                <a:effectLst/>
                <a:latin typeface="Segoe UI" panose="020B0502040204020203" pitchFamily="34" charset="0"/>
              </a:rPr>
              <a:t>No upfront costs.</a:t>
            </a:r>
          </a:p>
          <a:p>
            <a:pPr algn="l">
              <a:buFont typeface="Arial" panose="020B0604020202020204" pitchFamily="34" charset="0"/>
              <a:buChar char="•"/>
            </a:pPr>
            <a:r>
              <a:rPr lang="en-US" sz="2000" b="0" i="0" dirty="0">
                <a:effectLst/>
                <a:latin typeface="Segoe UI" panose="020B0502040204020203" pitchFamily="34" charset="0"/>
              </a:rPr>
              <a:t>No need to purchase and manage costly infrastructure that they may or may not use to its fullest.</a:t>
            </a:r>
          </a:p>
          <a:p>
            <a:pPr algn="l">
              <a:buFont typeface="Arial" panose="020B0604020202020204" pitchFamily="34" charset="0"/>
              <a:buChar char="•"/>
            </a:pPr>
            <a:r>
              <a:rPr lang="en-US" sz="2000" b="0" i="0" dirty="0">
                <a:effectLst/>
                <a:latin typeface="Segoe UI" panose="020B0502040204020203" pitchFamily="34" charset="0"/>
              </a:rPr>
              <a:t>The ability to pay for additional resources when they are needed.</a:t>
            </a:r>
          </a:p>
          <a:p>
            <a:pPr algn="l">
              <a:buFont typeface="Arial" panose="020B0604020202020204" pitchFamily="34" charset="0"/>
              <a:buChar char="•"/>
            </a:pPr>
            <a:r>
              <a:rPr lang="en-US" sz="2000" b="0" i="0" dirty="0">
                <a:effectLst/>
                <a:latin typeface="Segoe UI" panose="020B0502040204020203" pitchFamily="34" charset="0"/>
              </a:rPr>
              <a:t>The ability to stop paying for resources that are no longer needed.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6/7/2024 3:11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570362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IaaS, PaaS, and SaaS have dedicated topics, coming up.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6/7/2024 3:11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690997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 the title page for AZ-900T00 or AZ-900T01.</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6/7/2024 3:11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286949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IaaS, PaaS, and SaaS have dedicated topics, coming up.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6/7/2024 3:11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663086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For more information on IaaS, visit </a:t>
            </a:r>
            <a:r>
              <a:rPr lang="en-IE" sz="900" u="sng" dirty="0"/>
              <a:t>https://azure.microsoft.com/en-us/overview/what-is-iaas/ </a:t>
            </a:r>
          </a:p>
          <a:p>
            <a:endParaRPr lang="en-IE" sz="900" u="sng"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Most basic cloud computing services category.</a:t>
            </a:r>
          </a:p>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Build pay-as-you-go IT infrastructure by renting servers, virtual machines, storage, networks, and operating systems from a cloud provider.</a:t>
            </a:r>
          </a:p>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Instant computing infrastructure, provisioned and managed over the internet.</a:t>
            </a:r>
          </a:p>
          <a:p>
            <a:endParaRPr lang="en-US" sz="900" dirty="0">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6/7/2024 3:11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4972934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For more information on PaaS, see </a:t>
            </a:r>
            <a:r>
              <a:rPr lang="en-IE" sz="900" u="sng" dirty="0"/>
              <a:t>https://azure.microsoft.com/en-us/overview/what-is-paas/</a:t>
            </a:r>
          </a:p>
          <a:p>
            <a:endParaRPr lang="en-IE" sz="900" u="sng" dirty="0"/>
          </a:p>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Provides environment for building, testing, and deploying software applications. </a:t>
            </a:r>
          </a:p>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Helps create applications quickly, without focusing on managing underlying infrastructure.</a:t>
            </a:r>
          </a:p>
          <a:p>
            <a:endParaRPr lang="en-US" sz="9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6/7/2024 3:11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796896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Common usage scenarios:</a:t>
            </a:r>
          </a:p>
          <a:p>
            <a:pPr marL="171450" indent="-171450">
              <a:buFont typeface="Arial" panose="020B0604020202020204" pitchFamily="34" charset="0"/>
              <a:buChar char="•"/>
            </a:pPr>
            <a:r>
              <a:rPr lang="en-IE" sz="900" b="0"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Examples of Microsoft SaaS services include Microsoft Office 365, Skype, and Microsoft Dynamics CRM Online.</a:t>
            </a:r>
          </a:p>
          <a:p>
            <a:endParaRPr lang="en-US" sz="900" dirty="0">
              <a:latin typeface="Segoe UI Semilight" panose="020B0402040204020203" pitchFamily="34" charset="0"/>
              <a:cs typeface="Segoe UI Semilight" panose="020B0402040204020203" pitchFamily="34" charset="0"/>
            </a:endParaRPr>
          </a:p>
          <a:p>
            <a:r>
              <a:rPr lang="en-IE" sz="900" b="0"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For more information on SaaS, see </a:t>
            </a:r>
            <a:r>
              <a:rPr lang="en-IE" sz="900" u="sng" dirty="0"/>
              <a:t>https://azure.microsoft.com/en-us/overview/what-is-saas/</a:t>
            </a:r>
            <a:endParaRPr lang="en-US" sz="900" dirty="0">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6/7/2024 3:11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224199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a:t>
            </a:fld>
            <a:endParaRPr lang="en-US" dirty="0"/>
          </a:p>
        </p:txBody>
      </p:sp>
    </p:spTree>
    <p:extLst>
      <p:ext uri="{BB962C8B-B14F-4D97-AF65-F5344CB8AC3E}">
        <p14:creationId xmlns:p14="http://schemas.microsoft.com/office/powerpoint/2010/main" val="5081564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The slide contains only some of the cloud service comparison discussion points. </a:t>
            </a:r>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6/7/2024 3:11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893954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A list of geography locations is available at : </a:t>
            </a:r>
            <a:r>
              <a:rPr lang="en-IE" u="sng" dirty="0"/>
              <a:t>https://azure.microsoft.com/en-us/global-infrastructure/geographies/ </a:t>
            </a: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6/7/2024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743637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A list of regions and their locations is available at </a:t>
            </a:r>
            <a:r>
              <a:rPr lang="en-IE" sz="900" u="sng" dirty="0"/>
              <a:t>https://azure.microsoft.com/en-us/global-infrastructure/locations/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6/7/2024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560339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dirty="0"/>
              <a:t>A full list of region pairs is available at </a:t>
            </a:r>
            <a:r>
              <a:rPr lang="en-IE" sz="900" u="sng" dirty="0"/>
              <a:t>https://docs.microsoft.com/en-us/azure/best-practices-availability-paired-regions#what-are-paired-regions </a:t>
            </a:r>
            <a:endParaRPr lang="en-US" sz="900"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6/7/2024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215324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6/7/2024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906342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to introduce the upcoming topics. You could also use the slide at the end of the lesson to review.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6/7/2024 3:11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826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i="0" u="none" strike="noStrike" kern="1200" dirty="0">
                <a:solidFill>
                  <a:schemeClr val="tx1"/>
                </a:solidFill>
                <a:effectLst/>
                <a:latin typeface="Segoe UI Light" pitchFamily="34" charset="0"/>
                <a:ea typeface="+mn-ea"/>
                <a:cs typeface="+mn-cs"/>
              </a:rPr>
              <a:t>Learn and SkillPipe content order note: </a:t>
            </a:r>
          </a:p>
          <a:p>
            <a:pPr marL="171450" indent="-171450">
              <a:buFont typeface="Arial" panose="020B0604020202020204" pitchFamily="34" charset="0"/>
              <a:buChar char="•"/>
            </a:pPr>
            <a:r>
              <a:rPr lang="en-US" sz="800" b="0" i="0" u="none" strike="noStrike" kern="1200" dirty="0">
                <a:solidFill>
                  <a:schemeClr val="tx1"/>
                </a:solidFill>
                <a:effectLst/>
                <a:latin typeface="Segoe UI Light" pitchFamily="34" charset="0"/>
                <a:ea typeface="+mn-ea"/>
                <a:cs typeface="+mn-cs"/>
              </a:rPr>
              <a:t>Slides 11-13</a:t>
            </a:r>
          </a:p>
          <a:p>
            <a:pPr marL="0" indent="0">
              <a:buFont typeface="Arial" panose="020B0604020202020204" pitchFamily="34" charset="0"/>
              <a:buNone/>
            </a:pPr>
            <a:r>
              <a:rPr lang="en-US" sz="800" b="0" i="0" u="none" strike="noStrike" kern="1200" dirty="0">
                <a:solidFill>
                  <a:schemeClr val="tx1"/>
                </a:solidFill>
                <a:effectLst/>
                <a:latin typeface="Segoe UI Light" pitchFamily="34" charset="0"/>
                <a:ea typeface="+mn-ea"/>
                <a:cs typeface="+mn-cs"/>
              </a:rPr>
              <a:t>https://docs.microsoft.com/en-us/learn/modules/azure-architecture-fundamentals/resources-resource-manager</a:t>
            </a: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6/7/2024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838544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6/7/2024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203719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dirty="0"/>
              <a:t>An account can have one subscription or multiple subscriptions.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kern="1200" dirty="0">
                <a:solidFill>
                  <a:schemeClr val="tx1"/>
                </a:solidFill>
                <a:effectLst/>
                <a:latin typeface="Segoe UI Light" pitchFamily="34" charset="0"/>
                <a:ea typeface="+mn-ea"/>
                <a:cs typeface="+mn-cs"/>
              </a:rPr>
              <a:t>Azure subscription offers - </a:t>
            </a:r>
            <a:r>
              <a:rPr lang="en-IE" u="sng" dirty="0"/>
              <a:t>https://azure.microsoft.com/en-us/support/legal/offer-details/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u="sng" dirty="0"/>
          </a:p>
          <a:p>
            <a:endParaRPr lang="en-IE" u="sng" dirty="0"/>
          </a:p>
          <a:p>
            <a:r>
              <a:rPr lang="en-US" sz="800" b="1" i="0" u="none" strike="noStrike" kern="1200" dirty="0">
                <a:solidFill>
                  <a:schemeClr val="tx1"/>
                </a:solidFill>
                <a:effectLst/>
                <a:latin typeface="Segoe UI Light" pitchFamily="34" charset="0"/>
                <a:ea typeface="+mn-ea"/>
                <a:cs typeface="+mn-cs"/>
              </a:rPr>
              <a:t>Learn and SkillPipe content order note: </a:t>
            </a:r>
          </a:p>
          <a:p>
            <a:pPr marL="171450" indent="-171450">
              <a:buFont typeface="Arial" panose="020B0604020202020204" pitchFamily="34" charset="0"/>
              <a:buChar char="•"/>
            </a:pPr>
            <a:r>
              <a:rPr lang="en-US" sz="800" b="0" i="0" u="none" strike="noStrike" kern="1200" dirty="0">
                <a:solidFill>
                  <a:schemeClr val="tx1"/>
                </a:solidFill>
                <a:effectLst/>
                <a:latin typeface="Segoe UI Light" pitchFamily="34" charset="0"/>
                <a:ea typeface="+mn-ea"/>
                <a:cs typeface="+mn-cs"/>
              </a:rPr>
              <a:t>Slides 14 &amp; 16</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https://docs.microsoft.com/en-us/learn/modules/azure-architecture-fundamentals/management-groups-subscriptions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6/7/2024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62419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35</a:t>
            </a:fld>
            <a:endParaRPr lang="en-US" dirty="0"/>
          </a:p>
        </p:txBody>
      </p:sp>
    </p:spTree>
    <p:extLst>
      <p:ext uri="{BB962C8B-B14F-4D97-AF65-F5344CB8AC3E}">
        <p14:creationId xmlns:p14="http://schemas.microsoft.com/office/powerpoint/2010/main" val="1257079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45023F-C372-4B28-955D-FF254931AD48}" type="slidenum">
              <a:rPr lang="en-US" smtClean="0"/>
              <a:t>4</a:t>
            </a:fld>
            <a:endParaRPr lang="en-US"/>
          </a:p>
        </p:txBody>
      </p:sp>
    </p:spTree>
    <p:extLst>
      <p:ext uri="{BB962C8B-B14F-4D97-AF65-F5344CB8AC3E}">
        <p14:creationId xmlns:p14="http://schemas.microsoft.com/office/powerpoint/2010/main" val="1276810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kern="1200">
                <a:solidFill>
                  <a:schemeClr val="tx1"/>
                </a:solidFill>
                <a:effectLst/>
                <a:latin typeface="Segoe UI Light" pitchFamily="34" charset="0"/>
                <a:ea typeface="+mn-ea"/>
                <a:cs typeface="+mn-cs"/>
              </a:rPr>
              <a:t>For a full list of compute services available with Azure and the context on when to use them, visit </a:t>
            </a:r>
            <a:r>
              <a:rPr lang="en-IE" u="sng"/>
              <a:t>https://azure.microsoft.com/en-us/product-categories/compute/ </a:t>
            </a:r>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6/7/2024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5071853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kern="1200" dirty="0">
                <a:solidFill>
                  <a:schemeClr val="tx1"/>
                </a:solidFill>
                <a:effectLst/>
                <a:latin typeface="Segoe UI Light" pitchFamily="34" charset="0"/>
                <a:ea typeface="+mn-ea"/>
                <a:cs typeface="+mn-cs"/>
              </a:rPr>
              <a:t>Azure virtual machines </a:t>
            </a:r>
            <a:r>
              <a:rPr lang="en-US" sz="882" b="0" kern="1200" dirty="0">
                <a:solidFill>
                  <a:schemeClr val="tx1"/>
                </a:solidFill>
                <a:effectLst/>
                <a:latin typeface="Segoe UI Light" pitchFamily="34" charset="0"/>
                <a:ea typeface="+mn-ea"/>
                <a:cs typeface="+mn-cs"/>
              </a:rPr>
              <a:t>- https://azure.microsoft.com/en-us/services/virtual-machines/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dirty="0">
                <a:solidFill>
                  <a:schemeClr val="tx1"/>
                </a:solidFill>
                <a:effectLst/>
                <a:latin typeface="Segoe UI Light" pitchFamily="34" charset="0"/>
                <a:ea typeface="+mn-ea"/>
                <a:cs typeface="+mn-cs"/>
              </a:rPr>
              <a:t>Virtual machine scale sets </a:t>
            </a:r>
            <a:r>
              <a:rPr lang="en-US" sz="882" b="0" kern="1200" dirty="0">
                <a:solidFill>
                  <a:schemeClr val="tx1"/>
                </a:solidFill>
                <a:effectLst/>
                <a:latin typeface="Segoe UI Light" pitchFamily="34" charset="0"/>
                <a:ea typeface="+mn-ea"/>
                <a:cs typeface="+mn-cs"/>
              </a:rPr>
              <a:t>- https://azure.microsoft.com/en-us/services/virtual-machine-scale-sets/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dirty="0">
                <a:solidFill>
                  <a:schemeClr val="tx1"/>
                </a:solidFill>
                <a:effectLst/>
                <a:latin typeface="Segoe UI Light" pitchFamily="34" charset="0"/>
                <a:ea typeface="+mn-ea"/>
                <a:cs typeface="+mn-cs"/>
              </a:rPr>
              <a:t>App services </a:t>
            </a:r>
            <a:r>
              <a:rPr lang="en-US" sz="882" b="0" kern="1200" dirty="0">
                <a:solidFill>
                  <a:schemeClr val="tx1"/>
                </a:solidFill>
                <a:effectLst/>
                <a:latin typeface="Segoe UI Light" pitchFamily="34" charset="0"/>
                <a:ea typeface="+mn-ea"/>
                <a:cs typeface="+mn-cs"/>
              </a:rPr>
              <a:t>- https://azure.microsoft.com/en-us/services/app-service/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dirty="0">
                <a:solidFill>
                  <a:schemeClr val="tx1"/>
                </a:solidFill>
                <a:effectLst/>
                <a:latin typeface="Segoe UI Light" pitchFamily="34" charset="0"/>
                <a:ea typeface="+mn-ea"/>
                <a:cs typeface="+mn-cs"/>
              </a:rPr>
              <a:t>Azure Functions </a:t>
            </a:r>
            <a:r>
              <a:rPr lang="en-US" sz="882" b="0" kern="1200" dirty="0">
                <a:solidFill>
                  <a:schemeClr val="tx1"/>
                </a:solidFill>
                <a:effectLst/>
                <a:latin typeface="Segoe UI Light" pitchFamily="34" charset="0"/>
                <a:ea typeface="+mn-ea"/>
                <a:cs typeface="+mn-cs"/>
              </a:rPr>
              <a:t>- https://azure.microsoft.com/en-us/services/functions/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6/7/2024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1088455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kern="1200" dirty="0">
                <a:solidFill>
                  <a:schemeClr val="tx1"/>
                </a:solidFill>
                <a:effectLst/>
                <a:latin typeface="Segoe UI Light" pitchFamily="34" charset="0"/>
                <a:ea typeface="+mn-ea"/>
                <a:cs typeface="+mn-cs"/>
              </a:rPr>
              <a:t>Azure virtual machines </a:t>
            </a:r>
            <a:r>
              <a:rPr lang="en-US" sz="882" b="0" kern="1200" dirty="0">
                <a:solidFill>
                  <a:schemeClr val="tx1"/>
                </a:solidFill>
                <a:effectLst/>
                <a:latin typeface="Segoe UI Light" pitchFamily="34" charset="0"/>
                <a:ea typeface="+mn-ea"/>
                <a:cs typeface="+mn-cs"/>
              </a:rPr>
              <a:t>- https://azure.microsoft.com/en-us/services/virtual-machines/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dirty="0">
                <a:solidFill>
                  <a:schemeClr val="tx1"/>
                </a:solidFill>
                <a:effectLst/>
                <a:latin typeface="Segoe UI Light" pitchFamily="34" charset="0"/>
                <a:ea typeface="+mn-ea"/>
                <a:cs typeface="+mn-cs"/>
              </a:rPr>
              <a:t>Virtual machine scale sets </a:t>
            </a:r>
            <a:r>
              <a:rPr lang="en-US" sz="882" b="0" kern="1200" dirty="0">
                <a:solidFill>
                  <a:schemeClr val="tx1"/>
                </a:solidFill>
                <a:effectLst/>
                <a:latin typeface="Segoe UI Light" pitchFamily="34" charset="0"/>
                <a:ea typeface="+mn-ea"/>
                <a:cs typeface="+mn-cs"/>
              </a:rPr>
              <a:t>- https://azure.microsoft.com/en-us/services/virtual-machine-scale-sets/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dirty="0">
                <a:solidFill>
                  <a:schemeClr val="tx1"/>
                </a:solidFill>
                <a:effectLst/>
                <a:latin typeface="Segoe UI Light" pitchFamily="34" charset="0"/>
                <a:ea typeface="+mn-ea"/>
                <a:cs typeface="+mn-cs"/>
              </a:rPr>
              <a:t>App services </a:t>
            </a:r>
            <a:r>
              <a:rPr lang="en-US" sz="882" b="0" kern="1200" dirty="0">
                <a:solidFill>
                  <a:schemeClr val="tx1"/>
                </a:solidFill>
                <a:effectLst/>
                <a:latin typeface="Segoe UI Light" pitchFamily="34" charset="0"/>
                <a:ea typeface="+mn-ea"/>
                <a:cs typeface="+mn-cs"/>
              </a:rPr>
              <a:t>- https://azure.microsoft.com/en-us/services/app-service/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dirty="0">
                <a:solidFill>
                  <a:schemeClr val="tx1"/>
                </a:solidFill>
                <a:effectLst/>
                <a:latin typeface="Segoe UI Light" pitchFamily="34" charset="0"/>
                <a:ea typeface="+mn-ea"/>
                <a:cs typeface="+mn-cs"/>
              </a:rPr>
              <a:t>Azure Functions </a:t>
            </a:r>
            <a:r>
              <a:rPr lang="en-US" sz="882" b="0" kern="1200" dirty="0">
                <a:solidFill>
                  <a:schemeClr val="tx1"/>
                </a:solidFill>
                <a:effectLst/>
                <a:latin typeface="Segoe UI Light" pitchFamily="34" charset="0"/>
                <a:ea typeface="+mn-ea"/>
                <a:cs typeface="+mn-cs"/>
              </a:rPr>
              <a:t>- https://azure.microsoft.com/en-us/services/functions/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6/7/2024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7916557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Light" pitchFamily="34" charset="0"/>
                <a:ea typeface="+mn-ea"/>
                <a:cs typeface="+mn-cs"/>
              </a:rPr>
              <a:t>Virtual Networks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https://azure.microsoft.com/en-us/services/virtual-network/ </a:t>
            </a:r>
          </a:p>
          <a:p>
            <a:r>
              <a:rPr lang="en-IE" sz="900" b="1" i="0" u="none" strike="noStrike" kern="1200" dirty="0">
                <a:solidFill>
                  <a:schemeClr val="tx1"/>
                </a:solidFill>
                <a:effectLst/>
                <a:latin typeface="Segoe UI Light" pitchFamily="34" charset="0"/>
                <a:ea typeface="+mn-ea"/>
                <a:cs typeface="+mn-cs"/>
              </a:rPr>
              <a:t>Azure Load Balancer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https://azure.microsoft.com/en-us/services/load-balancer/</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VPN gateway</a:t>
            </a:r>
            <a:r>
              <a:rPr lang="en-IE" sz="900" b="0" i="0" u="none" strike="noStrike" kern="1200" dirty="0">
                <a:solidFill>
                  <a:schemeClr val="tx1"/>
                </a:solidFill>
                <a:effectLst/>
                <a:latin typeface="Segoe UI Light" pitchFamily="34" charset="0"/>
                <a:ea typeface="+mn-ea"/>
                <a:cs typeface="+mn-cs"/>
              </a:rPr>
              <a:t> </a:t>
            </a:r>
            <a:r>
              <a:rPr lang="en-IE" sz="900" b="1" i="0" u="none" strike="noStrike" kern="1200" dirty="0">
                <a:solidFill>
                  <a:schemeClr val="tx1"/>
                </a:solidFill>
                <a:effectLst/>
                <a:latin typeface="Segoe UI Light" pitchFamily="34" charset="0"/>
                <a:ea typeface="+mn-ea"/>
                <a:cs typeface="+mn-cs"/>
              </a:rPr>
              <a:t>- </a:t>
            </a:r>
            <a:r>
              <a:rPr lang="en-IE" u="sng" dirty="0"/>
              <a:t>https://azure.microsoft.com/en-us/services/vpn-gateway/</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Application Gateway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https://azure.microsoft.com/en-us/services/application-gateway/</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Content Delivery Network </a:t>
            </a:r>
            <a:r>
              <a:rPr lang="en-IE" sz="900" b="0" i="0" u="none" strike="noStrike" kern="1200" dirty="0">
                <a:solidFill>
                  <a:schemeClr val="tx1"/>
                </a:solidFill>
                <a:effectLst/>
                <a:latin typeface="Segoe UI Light" pitchFamily="34" charset="0"/>
                <a:ea typeface="+mn-ea"/>
                <a:cs typeface="+mn-cs"/>
              </a:rPr>
              <a:t>- </a:t>
            </a:r>
            <a:r>
              <a:rPr lang="en-US" u="sng" dirty="0"/>
              <a:t>https://azure.microsoft.com/en-us/services/cdn/ </a:t>
            </a:r>
            <a:endParaRPr lang="en-US" sz="900" b="0" i="0" u="none" strike="noStrike"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Networking - </a:t>
            </a:r>
            <a:r>
              <a:rPr lang="en-IE" u="sng" dirty="0"/>
              <a:t>https://azure.microsoft.com/en-us/product-categories/networking/ </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6/7/2024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6866150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Light" pitchFamily="34" charset="0"/>
                <a:ea typeface="+mn-ea"/>
                <a:cs typeface="+mn-cs"/>
              </a:rPr>
              <a:t>Virtual Networks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https://azure.microsoft.com/en-us/services/virtual-network/ </a:t>
            </a:r>
          </a:p>
          <a:p>
            <a:r>
              <a:rPr lang="en-IE" sz="900" b="1" i="0" u="none" strike="noStrike" kern="1200" dirty="0">
                <a:solidFill>
                  <a:schemeClr val="tx1"/>
                </a:solidFill>
                <a:effectLst/>
                <a:latin typeface="Segoe UI Light" pitchFamily="34" charset="0"/>
                <a:ea typeface="+mn-ea"/>
                <a:cs typeface="+mn-cs"/>
              </a:rPr>
              <a:t>Azure Load Balancer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https://azure.microsoft.com/en-us/services/load-balancer/</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VPN gateway</a:t>
            </a:r>
            <a:r>
              <a:rPr lang="en-IE" sz="900" b="0" i="0" u="none" strike="noStrike" kern="1200" dirty="0">
                <a:solidFill>
                  <a:schemeClr val="tx1"/>
                </a:solidFill>
                <a:effectLst/>
                <a:latin typeface="Segoe UI Light" pitchFamily="34" charset="0"/>
                <a:ea typeface="+mn-ea"/>
                <a:cs typeface="+mn-cs"/>
              </a:rPr>
              <a:t> </a:t>
            </a:r>
            <a:r>
              <a:rPr lang="en-IE" sz="900" b="1" i="0" u="none" strike="noStrike" kern="1200" dirty="0">
                <a:solidFill>
                  <a:schemeClr val="tx1"/>
                </a:solidFill>
                <a:effectLst/>
                <a:latin typeface="Segoe UI Light" pitchFamily="34" charset="0"/>
                <a:ea typeface="+mn-ea"/>
                <a:cs typeface="+mn-cs"/>
              </a:rPr>
              <a:t>- </a:t>
            </a:r>
            <a:r>
              <a:rPr lang="en-IE" u="sng" dirty="0"/>
              <a:t>https://azure.microsoft.com/en-us/services/vpn-gateway/</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Application Gateway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https://azure.microsoft.com/en-us/services/application-gateway/</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Content Delivery Network </a:t>
            </a:r>
            <a:r>
              <a:rPr lang="en-IE" sz="900" b="0" i="0" u="none" strike="noStrike" kern="1200" dirty="0">
                <a:solidFill>
                  <a:schemeClr val="tx1"/>
                </a:solidFill>
                <a:effectLst/>
                <a:latin typeface="Segoe UI Light" pitchFamily="34" charset="0"/>
                <a:ea typeface="+mn-ea"/>
                <a:cs typeface="+mn-cs"/>
              </a:rPr>
              <a:t>- </a:t>
            </a:r>
            <a:r>
              <a:rPr lang="en-US" u="sng" dirty="0"/>
              <a:t>https://azure.microsoft.com/en-us/services/cdn/ </a:t>
            </a:r>
            <a:endParaRPr lang="en-US" sz="900" b="0" i="0" u="none" strike="noStrike"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Networking - </a:t>
            </a:r>
            <a:r>
              <a:rPr lang="en-IE" u="sng" dirty="0"/>
              <a:t>https://azure.microsoft.com/en-us/product-categories/networking/ </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6/7/2024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4318129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Light" pitchFamily="34" charset="0"/>
                <a:ea typeface="+mn-ea"/>
                <a:cs typeface="+mn-cs"/>
              </a:rPr>
              <a:t>Virtual Networks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https://azure.microsoft.com/en-us/services/virtual-network/ </a:t>
            </a:r>
          </a:p>
          <a:p>
            <a:r>
              <a:rPr lang="en-IE" sz="900" b="1" i="0" u="none" strike="noStrike" kern="1200" dirty="0">
                <a:solidFill>
                  <a:schemeClr val="tx1"/>
                </a:solidFill>
                <a:effectLst/>
                <a:latin typeface="Segoe UI Light" pitchFamily="34" charset="0"/>
                <a:ea typeface="+mn-ea"/>
                <a:cs typeface="+mn-cs"/>
              </a:rPr>
              <a:t>Azure Load Balancer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https://azure.microsoft.com/en-us/services/load-balancer/</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VPN gateway</a:t>
            </a:r>
            <a:r>
              <a:rPr lang="en-IE" sz="900" b="0" i="0" u="none" strike="noStrike" kern="1200" dirty="0">
                <a:solidFill>
                  <a:schemeClr val="tx1"/>
                </a:solidFill>
                <a:effectLst/>
                <a:latin typeface="Segoe UI Light" pitchFamily="34" charset="0"/>
                <a:ea typeface="+mn-ea"/>
                <a:cs typeface="+mn-cs"/>
              </a:rPr>
              <a:t> </a:t>
            </a:r>
            <a:r>
              <a:rPr lang="en-IE" sz="900" b="1" i="0" u="none" strike="noStrike" kern="1200" dirty="0">
                <a:solidFill>
                  <a:schemeClr val="tx1"/>
                </a:solidFill>
                <a:effectLst/>
                <a:latin typeface="Segoe UI Light" pitchFamily="34" charset="0"/>
                <a:ea typeface="+mn-ea"/>
                <a:cs typeface="+mn-cs"/>
              </a:rPr>
              <a:t>- </a:t>
            </a:r>
            <a:r>
              <a:rPr lang="en-IE" u="sng" dirty="0"/>
              <a:t>https://azure.microsoft.com/en-us/services/vpn-gateway/</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Application Gateway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https://azure.microsoft.com/en-us/services/application-gateway/</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Content Delivery Network </a:t>
            </a:r>
            <a:r>
              <a:rPr lang="en-IE" sz="900" b="0" i="0" u="none" strike="noStrike" kern="1200" dirty="0">
                <a:solidFill>
                  <a:schemeClr val="tx1"/>
                </a:solidFill>
                <a:effectLst/>
                <a:latin typeface="Segoe UI Light" pitchFamily="34" charset="0"/>
                <a:ea typeface="+mn-ea"/>
                <a:cs typeface="+mn-cs"/>
              </a:rPr>
              <a:t>- </a:t>
            </a:r>
            <a:r>
              <a:rPr lang="en-US" u="sng" dirty="0"/>
              <a:t>https://azure.microsoft.com/en-us/services/cdn/ </a:t>
            </a:r>
            <a:endParaRPr lang="en-US" sz="900" b="0" i="0" u="none" strike="noStrike"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Networking - </a:t>
            </a:r>
            <a:r>
              <a:rPr lang="en-IE" u="sng" dirty="0"/>
              <a:t>https://azure.microsoft.com/en-us/product-categories/networking/ </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6/7/2024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1960749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Light" pitchFamily="34" charset="0"/>
                <a:ea typeface="+mn-ea"/>
                <a:cs typeface="+mn-cs"/>
              </a:rPr>
              <a:t>Virtual Networks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https://azure.microsoft.com/en-us/services/virtual-network/ </a:t>
            </a:r>
          </a:p>
          <a:p>
            <a:r>
              <a:rPr lang="en-IE" sz="900" b="1" i="0" u="none" strike="noStrike" kern="1200" dirty="0">
                <a:solidFill>
                  <a:schemeClr val="tx1"/>
                </a:solidFill>
                <a:effectLst/>
                <a:latin typeface="Segoe UI Light" pitchFamily="34" charset="0"/>
                <a:ea typeface="+mn-ea"/>
                <a:cs typeface="+mn-cs"/>
              </a:rPr>
              <a:t>Azure Load Balancer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https://azure.microsoft.com/en-us/services/load-balancer/</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VPN gateway</a:t>
            </a:r>
            <a:r>
              <a:rPr lang="en-IE" sz="900" b="0" i="0" u="none" strike="noStrike" kern="1200" dirty="0">
                <a:solidFill>
                  <a:schemeClr val="tx1"/>
                </a:solidFill>
                <a:effectLst/>
                <a:latin typeface="Segoe UI Light" pitchFamily="34" charset="0"/>
                <a:ea typeface="+mn-ea"/>
                <a:cs typeface="+mn-cs"/>
              </a:rPr>
              <a:t> </a:t>
            </a:r>
            <a:r>
              <a:rPr lang="en-IE" sz="900" b="1" i="0" u="none" strike="noStrike" kern="1200" dirty="0">
                <a:solidFill>
                  <a:schemeClr val="tx1"/>
                </a:solidFill>
                <a:effectLst/>
                <a:latin typeface="Segoe UI Light" pitchFamily="34" charset="0"/>
                <a:ea typeface="+mn-ea"/>
                <a:cs typeface="+mn-cs"/>
              </a:rPr>
              <a:t>- </a:t>
            </a:r>
            <a:r>
              <a:rPr lang="en-IE" u="sng" dirty="0"/>
              <a:t>https://azure.microsoft.com/en-us/services/vpn-gateway/</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Application Gateway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https://azure.microsoft.com/en-us/services/application-gateway/</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Content Delivery Network </a:t>
            </a:r>
            <a:r>
              <a:rPr lang="en-IE" sz="900" b="0" i="0" u="none" strike="noStrike" kern="1200" dirty="0">
                <a:solidFill>
                  <a:schemeClr val="tx1"/>
                </a:solidFill>
                <a:effectLst/>
                <a:latin typeface="Segoe UI Light" pitchFamily="34" charset="0"/>
                <a:ea typeface="+mn-ea"/>
                <a:cs typeface="+mn-cs"/>
              </a:rPr>
              <a:t>- </a:t>
            </a:r>
            <a:r>
              <a:rPr lang="en-US" u="sng" dirty="0"/>
              <a:t>https://azure.microsoft.com/en-us/services/cdn/ </a:t>
            </a:r>
            <a:endParaRPr lang="en-US" sz="900" b="0" i="0" u="none" strike="noStrike"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Networking - </a:t>
            </a:r>
            <a:r>
              <a:rPr lang="en-IE" u="sng" dirty="0"/>
              <a:t>https://azure.microsoft.com/en-us/product-categories/networking/ </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6/7/2024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890265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Light" pitchFamily="34" charset="0"/>
                <a:ea typeface="+mn-ea"/>
                <a:cs typeface="+mn-cs"/>
              </a:rPr>
              <a:t>Virtual Networks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https://azure.microsoft.com/en-us/services/virtual-network/ </a:t>
            </a:r>
          </a:p>
          <a:p>
            <a:r>
              <a:rPr lang="en-IE" sz="900" b="1" i="0" u="none" strike="noStrike" kern="1200" dirty="0">
                <a:solidFill>
                  <a:schemeClr val="tx1"/>
                </a:solidFill>
                <a:effectLst/>
                <a:latin typeface="Segoe UI Light" pitchFamily="34" charset="0"/>
                <a:ea typeface="+mn-ea"/>
                <a:cs typeface="+mn-cs"/>
              </a:rPr>
              <a:t>Azure Load Balancer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https://azure.microsoft.com/en-us/services/load-balancer/</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VPN gateway</a:t>
            </a:r>
            <a:r>
              <a:rPr lang="en-IE" sz="900" b="0" i="0" u="none" strike="noStrike" kern="1200" dirty="0">
                <a:solidFill>
                  <a:schemeClr val="tx1"/>
                </a:solidFill>
                <a:effectLst/>
                <a:latin typeface="Segoe UI Light" pitchFamily="34" charset="0"/>
                <a:ea typeface="+mn-ea"/>
                <a:cs typeface="+mn-cs"/>
              </a:rPr>
              <a:t> </a:t>
            </a:r>
            <a:r>
              <a:rPr lang="en-IE" sz="900" b="1" i="0" u="none" strike="noStrike" kern="1200" dirty="0">
                <a:solidFill>
                  <a:schemeClr val="tx1"/>
                </a:solidFill>
                <a:effectLst/>
                <a:latin typeface="Segoe UI Light" pitchFamily="34" charset="0"/>
                <a:ea typeface="+mn-ea"/>
                <a:cs typeface="+mn-cs"/>
              </a:rPr>
              <a:t>- </a:t>
            </a:r>
            <a:r>
              <a:rPr lang="en-IE" u="sng" dirty="0"/>
              <a:t>https://azure.microsoft.com/en-us/services/vpn-gateway/</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Application Gateway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https://azure.microsoft.com/en-us/services/application-gateway/</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Content Delivery Network </a:t>
            </a:r>
            <a:r>
              <a:rPr lang="en-IE" sz="900" b="0" i="0" u="none" strike="noStrike" kern="1200" dirty="0">
                <a:solidFill>
                  <a:schemeClr val="tx1"/>
                </a:solidFill>
                <a:effectLst/>
                <a:latin typeface="Segoe UI Light" pitchFamily="34" charset="0"/>
                <a:ea typeface="+mn-ea"/>
                <a:cs typeface="+mn-cs"/>
              </a:rPr>
              <a:t>- </a:t>
            </a:r>
            <a:r>
              <a:rPr lang="en-US" u="sng" dirty="0"/>
              <a:t>https://azure.microsoft.com/en-us/services/cdn/ </a:t>
            </a:r>
            <a:endParaRPr lang="en-US" sz="900" b="0" i="0" u="none" strike="noStrike"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Networking - </a:t>
            </a:r>
            <a:r>
              <a:rPr lang="en-IE" u="sng" dirty="0"/>
              <a:t>https://azure.microsoft.com/en-us/product-categories/networking/ </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6/7/2024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4494844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Light" pitchFamily="34" charset="0"/>
                <a:ea typeface="+mn-ea"/>
                <a:cs typeface="+mn-cs"/>
              </a:rPr>
              <a:t>Virtual Networks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https://azure.microsoft.com/en-us/services/virtual-network/ </a:t>
            </a:r>
          </a:p>
          <a:p>
            <a:r>
              <a:rPr lang="en-IE" sz="900" b="1" i="0" u="none" strike="noStrike" kern="1200" dirty="0">
                <a:solidFill>
                  <a:schemeClr val="tx1"/>
                </a:solidFill>
                <a:effectLst/>
                <a:latin typeface="Segoe UI Light" pitchFamily="34" charset="0"/>
                <a:ea typeface="+mn-ea"/>
                <a:cs typeface="+mn-cs"/>
              </a:rPr>
              <a:t>Azure Load Balancer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https://azure.microsoft.com/en-us/services/load-balancer/</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VPN gateway</a:t>
            </a:r>
            <a:r>
              <a:rPr lang="en-IE" sz="900" b="0" i="0" u="none" strike="noStrike" kern="1200" dirty="0">
                <a:solidFill>
                  <a:schemeClr val="tx1"/>
                </a:solidFill>
                <a:effectLst/>
                <a:latin typeface="Segoe UI Light" pitchFamily="34" charset="0"/>
                <a:ea typeface="+mn-ea"/>
                <a:cs typeface="+mn-cs"/>
              </a:rPr>
              <a:t> </a:t>
            </a:r>
            <a:r>
              <a:rPr lang="en-IE" sz="900" b="1" i="0" u="none" strike="noStrike" kern="1200" dirty="0">
                <a:solidFill>
                  <a:schemeClr val="tx1"/>
                </a:solidFill>
                <a:effectLst/>
                <a:latin typeface="Segoe UI Light" pitchFamily="34" charset="0"/>
                <a:ea typeface="+mn-ea"/>
                <a:cs typeface="+mn-cs"/>
              </a:rPr>
              <a:t>- </a:t>
            </a:r>
            <a:r>
              <a:rPr lang="en-IE" u="sng" dirty="0"/>
              <a:t>https://azure.microsoft.com/en-us/services/vpn-gateway/</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Application Gateway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https://azure.microsoft.com/en-us/services/application-gateway/</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Content Delivery Network </a:t>
            </a:r>
            <a:r>
              <a:rPr lang="en-IE" sz="900" b="0" i="0" u="none" strike="noStrike" kern="1200" dirty="0">
                <a:solidFill>
                  <a:schemeClr val="tx1"/>
                </a:solidFill>
                <a:effectLst/>
                <a:latin typeface="Segoe UI Light" pitchFamily="34" charset="0"/>
                <a:ea typeface="+mn-ea"/>
                <a:cs typeface="+mn-cs"/>
              </a:rPr>
              <a:t>- </a:t>
            </a:r>
            <a:r>
              <a:rPr lang="en-US" u="sng" dirty="0"/>
              <a:t>https://azure.microsoft.com/en-us/services/cdn/ </a:t>
            </a:r>
            <a:endParaRPr lang="en-US" sz="900" b="0" i="0" u="none" strike="noStrike"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Networking - </a:t>
            </a:r>
            <a:r>
              <a:rPr lang="en-IE" u="sng" dirty="0"/>
              <a:t>https://azure.microsoft.com/en-us/product-categories/networking/ </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6/7/2024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105099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45023F-C372-4B28-955D-FF254931AD48}" type="slidenum">
              <a:rPr lang="en-US" smtClean="0"/>
              <a:t>66</a:t>
            </a:fld>
            <a:endParaRPr lang="en-US"/>
          </a:p>
        </p:txBody>
      </p:sp>
    </p:spTree>
    <p:extLst>
      <p:ext uri="{BB962C8B-B14F-4D97-AF65-F5344CB8AC3E}">
        <p14:creationId xmlns:p14="http://schemas.microsoft.com/office/powerpoint/2010/main" val="1085651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 the title page for AZ-900T00 or AZ-900T01.</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6/7/2024 3:11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0293605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u="sng"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6/7/2024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32914857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u="sng"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6/7/2024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3240984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u="sng"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6/7/2024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33043588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u="sng"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6/7/2024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6186420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u="sng"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6/7/2024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38595847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u="sng"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6/7/2024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37592690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u="sng"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6/7/2024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7720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 the title page for AZ-900T00 or AZ-900T01.</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6/7/2024 3:11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95759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What are public, private, and hybrid clouds? - https://azure.microsoft.com/en-us/overview/what-are-private-public-hybrid-clouds/</a:t>
            </a:r>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6/7/2024 3:11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756238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Cloud computing - https://azure.microsoft.com/en-us/overview/what-is-cloud-computing/</a:t>
            </a:r>
          </a:p>
          <a:p>
            <a:endParaRPr lang="en-US" dirty="0"/>
          </a:p>
          <a:p>
            <a:r>
              <a:rPr lang="en-US" b="1" dirty="0"/>
              <a:t>Compute power </a:t>
            </a:r>
            <a:r>
              <a:rPr lang="en-US" dirty="0"/>
              <a:t>- such as Linux servers or web applications.</a:t>
            </a:r>
          </a:p>
          <a:p>
            <a:r>
              <a:rPr lang="en-US" b="1" dirty="0"/>
              <a:t>Storage</a:t>
            </a:r>
            <a:r>
              <a:rPr lang="en-US" dirty="0"/>
              <a:t> - such as files and databases.</a:t>
            </a:r>
          </a:p>
          <a:p>
            <a:r>
              <a:rPr lang="en-US" b="1" dirty="0"/>
              <a:t>Networking </a:t>
            </a:r>
            <a:r>
              <a:rPr lang="en-US" dirty="0"/>
              <a:t>- such as secure connections between the cloud provider and your company.</a:t>
            </a:r>
          </a:p>
          <a:p>
            <a:r>
              <a:rPr lang="en-US" b="1" dirty="0"/>
              <a:t>Analytics </a:t>
            </a:r>
            <a:r>
              <a:rPr lang="en-US" dirty="0"/>
              <a:t>- such as visualizing telemetry and performance data.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6/7/2024 3:11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51099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What are public, private, and hybrid clouds? - https://azure.microsoft.com/en-us/overview/what-are-private-public-hybrid-clouds/</a:t>
            </a:r>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6/7/2024 3:11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459138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Owned and operated by the organization.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Organizations create a cloud environment in their datacenter.</a:t>
            </a:r>
          </a:p>
          <a:p>
            <a:pPr marL="342900" indent="-342900">
              <a:buFont typeface="Arial" panose="020B0604020202020204" pitchFamily="34" charset="0"/>
              <a:buChar char="•"/>
            </a:pPr>
            <a:r>
              <a:rPr lang="en-US" sz="2400" dirty="0"/>
              <a:t>Self-service access to compute resources provided to users within the organization. </a:t>
            </a:r>
          </a:p>
          <a:p>
            <a:pPr marL="342900" indent="-342900">
              <a:buFont typeface="Arial" panose="020B0604020202020204" pitchFamily="34" charset="0"/>
              <a:buChar char="•"/>
            </a:pPr>
            <a:r>
              <a:rPr lang="en-US" sz="2400" dirty="0"/>
              <a:t>Organizations responsible for operating the services they provide.</a:t>
            </a: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6/7/2024 3:11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17209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B0982E8-6C2A-4C6C-942B-5A76E35B4925}"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BCF86A-EDC9-4806-A896-55E9F42AF0D9}" type="slidenum">
              <a:rPr lang="en-US" smtClean="0"/>
              <a:t>‹#›</a:t>
            </a:fld>
            <a:endParaRPr lang="en-US"/>
          </a:p>
        </p:txBody>
      </p:sp>
    </p:spTree>
    <p:extLst>
      <p:ext uri="{BB962C8B-B14F-4D97-AF65-F5344CB8AC3E}">
        <p14:creationId xmlns:p14="http://schemas.microsoft.com/office/powerpoint/2010/main" val="413415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0982E8-6C2A-4C6C-942B-5A76E35B4925}"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BCF86A-EDC9-4806-A896-55E9F42AF0D9}" type="slidenum">
              <a:rPr lang="en-US" smtClean="0"/>
              <a:t>‹#›</a:t>
            </a:fld>
            <a:endParaRPr lang="en-US"/>
          </a:p>
        </p:txBody>
      </p:sp>
    </p:spTree>
    <p:extLst>
      <p:ext uri="{BB962C8B-B14F-4D97-AF65-F5344CB8AC3E}">
        <p14:creationId xmlns:p14="http://schemas.microsoft.com/office/powerpoint/2010/main" val="928939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0982E8-6C2A-4C6C-942B-5A76E35B4925}"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BCF86A-EDC9-4806-A896-55E9F42AF0D9}" type="slidenum">
              <a:rPr lang="en-US" smtClean="0"/>
              <a:t>‹#›</a:t>
            </a:fld>
            <a:endParaRPr lang="en-US"/>
          </a:p>
        </p:txBody>
      </p:sp>
    </p:spTree>
    <p:extLst>
      <p:ext uri="{BB962C8B-B14F-4D97-AF65-F5344CB8AC3E}">
        <p14:creationId xmlns:p14="http://schemas.microsoft.com/office/powerpoint/2010/main" val="1881873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703989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641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352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295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427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4380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50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365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0982E8-6C2A-4C6C-942B-5A76E35B4925}"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BCF86A-EDC9-4806-A896-55E9F42AF0D9}" type="slidenum">
              <a:rPr lang="en-US" smtClean="0"/>
              <a:t>‹#›</a:t>
            </a:fld>
            <a:endParaRPr lang="en-US"/>
          </a:p>
        </p:txBody>
      </p:sp>
    </p:spTree>
    <p:extLst>
      <p:ext uri="{BB962C8B-B14F-4D97-AF65-F5344CB8AC3E}">
        <p14:creationId xmlns:p14="http://schemas.microsoft.com/office/powerpoint/2010/main" val="17605495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8817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60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0836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24037121"/>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544286"/>
          </a:xfrm>
        </p:spPr>
        <p:txBody>
          <a:bodyPr/>
          <a:lstStyle>
            <a:lvl1pPr>
              <a:spcBef>
                <a:spcPts val="392"/>
              </a:spcBef>
              <a:spcAft>
                <a:spcPts val="588"/>
              </a:spcAft>
              <a:defRPr sz="2400" b="0">
                <a:latin typeface="+mn-lt"/>
              </a:defRPr>
            </a:lvl1pPr>
            <a:lvl2pPr>
              <a:spcBef>
                <a:spcPts val="392"/>
              </a:spcBef>
              <a:spcAft>
                <a:spcPts val="588"/>
              </a:spcAft>
              <a:defRPr sz="2400" b="0">
                <a:latin typeface="+mn-lt"/>
              </a:defRPr>
            </a:lvl2pPr>
            <a:lvl3pPr>
              <a:spcBef>
                <a:spcPts val="392"/>
              </a:spcBef>
              <a:spcAft>
                <a:spcPts val="588"/>
              </a:spcAft>
              <a:defRPr sz="2400" b="0">
                <a:latin typeface="+mn-lt"/>
              </a:defRPr>
            </a:lvl3pPr>
            <a:lvl4pPr>
              <a:spcBef>
                <a:spcPts val="392"/>
              </a:spcBef>
              <a:spcAft>
                <a:spcPts val="588"/>
              </a:spcAft>
              <a:defRPr sz="2400" b="0">
                <a:latin typeface="+mn-lt"/>
              </a:defRPr>
            </a:lvl4pPr>
            <a:lvl5pPr>
              <a:spcBef>
                <a:spcPts val="392"/>
              </a:spcBef>
              <a:spcAft>
                <a:spcPts val="588"/>
              </a:spcAft>
              <a:defRPr sz="2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F415B60E-29D3-45EF-9FD0-D9924E0B78BB}"/>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71675341"/>
      </p:ext>
    </p:extLst>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0982E8-6C2A-4C6C-942B-5A76E35B4925}"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BCF86A-EDC9-4806-A896-55E9F42AF0D9}" type="slidenum">
              <a:rPr lang="en-US" smtClean="0"/>
              <a:t>‹#›</a:t>
            </a:fld>
            <a:endParaRPr lang="en-US"/>
          </a:p>
        </p:txBody>
      </p:sp>
    </p:spTree>
    <p:extLst>
      <p:ext uri="{BB962C8B-B14F-4D97-AF65-F5344CB8AC3E}">
        <p14:creationId xmlns:p14="http://schemas.microsoft.com/office/powerpoint/2010/main" val="2650331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B0982E8-6C2A-4C6C-942B-5A76E35B4925}" type="datetimeFigureOut">
              <a:rPr lang="en-US" smtClean="0"/>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BCF86A-EDC9-4806-A896-55E9F42AF0D9}" type="slidenum">
              <a:rPr lang="en-US" smtClean="0"/>
              <a:t>‹#›</a:t>
            </a:fld>
            <a:endParaRPr lang="en-US"/>
          </a:p>
        </p:txBody>
      </p:sp>
    </p:spTree>
    <p:extLst>
      <p:ext uri="{BB962C8B-B14F-4D97-AF65-F5344CB8AC3E}">
        <p14:creationId xmlns:p14="http://schemas.microsoft.com/office/powerpoint/2010/main" val="3416024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B0982E8-6C2A-4C6C-942B-5A76E35B4925}" type="datetimeFigureOut">
              <a:rPr lang="en-US" smtClean="0"/>
              <a:t>6/7/2024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BCF86A-EDC9-4806-A896-55E9F42AF0D9}" type="slidenum">
              <a:rPr lang="en-US" smtClean="0"/>
              <a:t>‹#›</a:t>
            </a:fld>
            <a:endParaRPr lang="en-US"/>
          </a:p>
        </p:txBody>
      </p:sp>
    </p:spTree>
    <p:extLst>
      <p:ext uri="{BB962C8B-B14F-4D97-AF65-F5344CB8AC3E}">
        <p14:creationId xmlns:p14="http://schemas.microsoft.com/office/powerpoint/2010/main" val="664804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B0982E8-6C2A-4C6C-942B-5A76E35B4925}" type="datetimeFigureOut">
              <a:rPr lang="en-US" smtClean="0"/>
              <a:t>6/7/2024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BCF86A-EDC9-4806-A896-55E9F42AF0D9}" type="slidenum">
              <a:rPr lang="en-US" smtClean="0"/>
              <a:t>‹#›</a:t>
            </a:fld>
            <a:endParaRPr lang="en-US"/>
          </a:p>
        </p:txBody>
      </p:sp>
    </p:spTree>
    <p:extLst>
      <p:ext uri="{BB962C8B-B14F-4D97-AF65-F5344CB8AC3E}">
        <p14:creationId xmlns:p14="http://schemas.microsoft.com/office/powerpoint/2010/main" val="106796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0982E8-6C2A-4C6C-942B-5A76E35B4925}" type="datetimeFigureOut">
              <a:rPr lang="en-US" smtClean="0"/>
              <a:t>6/7/2024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BCF86A-EDC9-4806-A896-55E9F42AF0D9}" type="slidenum">
              <a:rPr lang="en-US" smtClean="0"/>
              <a:t>‹#›</a:t>
            </a:fld>
            <a:endParaRPr lang="en-US"/>
          </a:p>
        </p:txBody>
      </p:sp>
    </p:spTree>
    <p:extLst>
      <p:ext uri="{BB962C8B-B14F-4D97-AF65-F5344CB8AC3E}">
        <p14:creationId xmlns:p14="http://schemas.microsoft.com/office/powerpoint/2010/main" val="3278621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0982E8-6C2A-4C6C-942B-5A76E35B4925}" type="datetimeFigureOut">
              <a:rPr lang="en-US" smtClean="0"/>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BCF86A-EDC9-4806-A896-55E9F42AF0D9}" type="slidenum">
              <a:rPr lang="en-US" smtClean="0"/>
              <a:t>‹#›</a:t>
            </a:fld>
            <a:endParaRPr lang="en-US"/>
          </a:p>
        </p:txBody>
      </p:sp>
    </p:spTree>
    <p:extLst>
      <p:ext uri="{BB962C8B-B14F-4D97-AF65-F5344CB8AC3E}">
        <p14:creationId xmlns:p14="http://schemas.microsoft.com/office/powerpoint/2010/main" val="2358599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0982E8-6C2A-4C6C-942B-5A76E35B4925}" type="datetimeFigureOut">
              <a:rPr lang="en-US" smtClean="0"/>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BCF86A-EDC9-4806-A896-55E9F42AF0D9}" type="slidenum">
              <a:rPr lang="en-US" smtClean="0"/>
              <a:t>‹#›</a:t>
            </a:fld>
            <a:endParaRPr lang="en-US"/>
          </a:p>
        </p:txBody>
      </p:sp>
    </p:spTree>
    <p:extLst>
      <p:ext uri="{BB962C8B-B14F-4D97-AF65-F5344CB8AC3E}">
        <p14:creationId xmlns:p14="http://schemas.microsoft.com/office/powerpoint/2010/main" val="2042993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0982E8-6C2A-4C6C-942B-5A76E35B4925}" type="datetimeFigureOut">
              <a:rPr lang="en-US" smtClean="0"/>
              <a:t>6/7/2024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BCF86A-EDC9-4806-A896-55E9F42AF0D9}" type="slidenum">
              <a:rPr lang="en-US" smtClean="0"/>
              <a:t>‹#›</a:t>
            </a:fld>
            <a:endParaRPr lang="en-US"/>
          </a:p>
        </p:txBody>
      </p:sp>
      <p:sp>
        <p:nvSpPr>
          <p:cNvPr id="7" name="MSIPCMContentMarking" descr="{&quot;HashCode&quot;:-958172243,&quot;Placement&quot;:&quot;Footer&quot;,&quot;Top&quot;:520.8117,&quot;Left&quot;:0.0,&quot;SlideWidth&quot;:960,&quot;SlideHeight&quot;:540}"/>
          <p:cNvSpPr txBox="1"/>
          <p:nvPr userDrawn="1"/>
        </p:nvSpPr>
        <p:spPr>
          <a:xfrm>
            <a:off x="0" y="6614309"/>
            <a:ext cx="1012128" cy="243691"/>
          </a:xfrm>
          <a:prstGeom prst="rect">
            <a:avLst/>
          </a:prstGeom>
          <a:noFill/>
        </p:spPr>
        <p:txBody>
          <a:bodyPr vert="horz" wrap="square" lIns="0" tIns="0" rIns="0" bIns="0" rtlCol="0" anchor="ctr" anchorCtr="1">
            <a:spAutoFit/>
          </a:bodyPr>
          <a:lstStyle/>
          <a:p>
            <a:pPr algn="l">
              <a:spcBef>
                <a:spcPts val="0"/>
              </a:spcBef>
              <a:spcAft>
                <a:spcPts val="0"/>
              </a:spcAft>
            </a:pPr>
            <a:r>
              <a:rPr lang="en-US" sz="900">
                <a:solidFill>
                  <a:srgbClr val="CF022B"/>
                </a:solidFill>
                <a:latin typeface="Tahoma" panose="020B0604030504040204" pitchFamily="34" charset="0"/>
              </a:rPr>
              <a:t>C2 - Restricted</a:t>
            </a:r>
          </a:p>
        </p:txBody>
      </p:sp>
    </p:spTree>
    <p:extLst>
      <p:ext uri="{BB962C8B-B14F-4D97-AF65-F5344CB8AC3E}">
        <p14:creationId xmlns:p14="http://schemas.microsoft.com/office/powerpoint/2010/main" val="2782321806"/>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3" r:id="rId14"/>
    <p:sldLayoutId id="2147483804" r:id="rId15"/>
    <p:sldLayoutId id="2147483805" r:id="rId16"/>
    <p:sldLayoutId id="2147483806" r:id="rId17"/>
    <p:sldLayoutId id="2147483807" r:id="rId18"/>
    <p:sldLayoutId id="2147483808" r:id="rId19"/>
    <p:sldLayoutId id="2147483809" r:id="rId20"/>
    <p:sldLayoutId id="2147483812" r:id="rId21"/>
    <p:sldLayoutId id="2147483813" r:id="rId22"/>
    <p:sldLayoutId id="2147483818" r:id="rId23"/>
    <p:sldLayoutId id="2147483819"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3.xml"/><Relationship Id="rId4" Type="http://schemas.openxmlformats.org/officeDocument/2006/relationships/image" Target="../media/image25.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sv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2.xml"/><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4.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33.svg"/><Relationship Id="rId2" Type="http://schemas.openxmlformats.org/officeDocument/2006/relationships/notesSlide" Target="../notesSlides/notesSlide31.xml"/><Relationship Id="rId1" Type="http://schemas.openxmlformats.org/officeDocument/2006/relationships/slideLayout" Target="../slideLayouts/slideLayout22.xml"/><Relationship Id="rId6" Type="http://schemas.openxmlformats.org/officeDocument/2006/relationships/image" Target="../media/image32.png"/><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2.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2.xml"/><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2.xml"/><Relationship Id="rId5" Type="http://schemas.openxmlformats.org/officeDocument/2006/relationships/image" Target="../media/image58.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18" Type="http://schemas.openxmlformats.org/officeDocument/2006/relationships/image" Target="../media/image84.svg"/><Relationship Id="rId3" Type="http://schemas.openxmlformats.org/officeDocument/2006/relationships/image" Target="../media/image69.svg"/><Relationship Id="rId7" Type="http://schemas.openxmlformats.org/officeDocument/2006/relationships/image" Target="../media/image73.png"/><Relationship Id="rId12" Type="http://schemas.openxmlformats.org/officeDocument/2006/relationships/image" Target="../media/image78.svg"/><Relationship Id="rId17" Type="http://schemas.openxmlformats.org/officeDocument/2006/relationships/image" Target="../media/image83.png"/><Relationship Id="rId2" Type="http://schemas.openxmlformats.org/officeDocument/2006/relationships/image" Target="../media/image68.png"/><Relationship Id="rId16" Type="http://schemas.openxmlformats.org/officeDocument/2006/relationships/image" Target="../media/image82.svg"/><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svg"/><Relationship Id="rId15" Type="http://schemas.openxmlformats.org/officeDocument/2006/relationships/image" Target="../media/image81.png"/><Relationship Id="rId10" Type="http://schemas.openxmlformats.org/officeDocument/2006/relationships/image" Target="../media/image76.sv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svg"/></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jpe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0.xml"/><Relationship Id="rId1" Type="http://schemas.openxmlformats.org/officeDocument/2006/relationships/slideLayout" Target="../slideLayouts/slideLayout22.xml"/><Relationship Id="rId4" Type="http://schemas.openxmlformats.org/officeDocument/2006/relationships/image" Target="../media/image97.svg"/></Relationships>
</file>

<file path=ppt/slides/_rels/slide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1.xml"/><Relationship Id="rId1" Type="http://schemas.openxmlformats.org/officeDocument/2006/relationships/slideLayout" Target="../slideLayouts/slideLayout22.xml"/><Relationship Id="rId4" Type="http://schemas.openxmlformats.org/officeDocument/2006/relationships/image" Target="../media/image99.sv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110.sv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notesSlide" Target="../notesSlides/notesSlide43.xml"/><Relationship Id="rId1" Type="http://schemas.openxmlformats.org/officeDocument/2006/relationships/slideLayout" Target="../slideLayouts/slideLayout22.xml"/><Relationship Id="rId6" Type="http://schemas.openxmlformats.org/officeDocument/2006/relationships/image" Target="../media/image103.sv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2.sv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 Id="rId14" Type="http://schemas.openxmlformats.org/officeDocument/2006/relationships/image" Target="../media/image111.png"/></Relationships>
</file>

<file path=ppt/slides/_rels/slide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5.xml"/><Relationship Id="rId1" Type="http://schemas.openxmlformats.org/officeDocument/2006/relationships/slideLayout" Target="../slideLayouts/slideLayout22.xml"/><Relationship Id="rId5" Type="http://schemas.openxmlformats.org/officeDocument/2006/relationships/image" Target="../media/image116.png"/><Relationship Id="rId4" Type="http://schemas.openxmlformats.org/officeDocument/2006/relationships/image" Target="../media/image115.svg"/></Relationships>
</file>

<file path=ppt/slides/_rels/slide7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6.xml"/><Relationship Id="rId1" Type="http://schemas.openxmlformats.org/officeDocument/2006/relationships/slideLayout" Target="../slideLayouts/slideLayout22.xml"/><Relationship Id="rId4" Type="http://schemas.openxmlformats.org/officeDocument/2006/relationships/image" Target="../media/image118.sv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8" Type="http://schemas.openxmlformats.org/officeDocument/2006/relationships/hyperlink" Target="https://docs.microsoft.com/en-us/learn/certifications/" TargetMode="External"/><Relationship Id="rId3" Type="http://schemas.openxmlformats.org/officeDocument/2006/relationships/hyperlink" Target="https://docs.microsoft.com/en-us/learn/tv/" TargetMode="External"/><Relationship Id="rId7" Type="http://schemas.openxmlformats.org/officeDocument/2006/relationships/hyperlink" Target="https://azure.microsoft.com/en-us/blog/?tduid=(108cd2cf92b8158541985a7bced776be)(256380)(2459594)(TnL5HPStwNw-OKT0aXLGMRzO1YgWLDKpng)()" TargetMode="External"/><Relationship Id="rId2" Type="http://schemas.openxmlformats.org/officeDocument/2006/relationships/hyperlink" Target="https://docs.microsoft.com/en-us/learn/" TargetMode="External"/><Relationship Id="rId1" Type="http://schemas.openxmlformats.org/officeDocument/2006/relationships/slideLayout" Target="../slideLayouts/slideLayout7.xml"/><Relationship Id="rId6" Type="http://schemas.openxmlformats.org/officeDocument/2006/relationships/hyperlink" Target="https://microsoft.github.io/AzureTipsAndTricks/" TargetMode="External"/><Relationship Id="rId5" Type="http://schemas.openxmlformats.org/officeDocument/2006/relationships/hyperlink" Target="https://www.youtube.com/user/windowsazure" TargetMode="External"/><Relationship Id="rId4" Type="http://schemas.openxmlformats.org/officeDocument/2006/relationships/hyperlink" Target="https://channel9.msdn.com/Tags/azure"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235" y="180109"/>
            <a:ext cx="11014365" cy="1329892"/>
          </a:xfrm>
        </p:spPr>
        <p:txBody>
          <a:bodyPr>
            <a:normAutofit/>
          </a:bodyPr>
          <a:lstStyle/>
          <a:p>
            <a:r>
              <a:rPr lang="en-US" dirty="0"/>
              <a:t>Microsoft Azure Fundamentals</a:t>
            </a:r>
          </a:p>
        </p:txBody>
      </p:sp>
      <p:pic>
        <p:nvPicPr>
          <p:cNvPr id="6" name="Picture 5"/>
          <p:cNvPicPr>
            <a:picLocks noChangeAspect="1"/>
          </p:cNvPicPr>
          <p:nvPr/>
        </p:nvPicPr>
        <p:blipFill>
          <a:blip r:embed="rId2"/>
          <a:stretch>
            <a:fillRect/>
          </a:stretch>
        </p:blipFill>
        <p:spPr>
          <a:xfrm>
            <a:off x="1086488" y="1753559"/>
            <a:ext cx="9794164" cy="3836159"/>
          </a:xfrm>
          <a:prstGeom prst="rect">
            <a:avLst/>
          </a:prstGeom>
        </p:spPr>
      </p:pic>
    </p:spTree>
    <p:extLst>
      <p:ext uri="{BB962C8B-B14F-4D97-AF65-F5344CB8AC3E}">
        <p14:creationId xmlns:p14="http://schemas.microsoft.com/office/powerpoint/2010/main" val="4118620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8A0DD-AACB-4E81-89A9-F9712B277B26}"/>
              </a:ext>
            </a:extLst>
          </p:cNvPr>
          <p:cNvSpPr>
            <a:spLocks noGrp="1"/>
          </p:cNvSpPr>
          <p:nvPr>
            <p:ph type="title"/>
          </p:nvPr>
        </p:nvSpPr>
        <p:spPr>
          <a:xfrm>
            <a:off x="319598" y="26724"/>
            <a:ext cx="4201097" cy="1033511"/>
          </a:xfrm>
        </p:spPr>
        <p:txBody>
          <a:bodyPr/>
          <a:lstStyle/>
          <a:p>
            <a:r>
              <a:rPr lang="en-US" b="1" dirty="0"/>
              <a:t>Cloud Computing</a:t>
            </a:r>
          </a:p>
        </p:txBody>
      </p:sp>
      <p:pic>
        <p:nvPicPr>
          <p:cNvPr id="7" name="Picture 6" descr="Icon representing racks of servers for compute.">
            <a:extLst>
              <a:ext uri="{FF2B5EF4-FFF2-40B4-BE49-F238E27FC236}">
                <a16:creationId xmlns:a16="http://schemas.microsoft.com/office/drawing/2014/main" id="{33340F44-3C2F-4781-992A-77C5A005E12D}"/>
              </a:ext>
            </a:extLst>
          </p:cNvPr>
          <p:cNvPicPr>
            <a:picLocks noChangeAspect="1"/>
          </p:cNvPicPr>
          <p:nvPr/>
        </p:nvPicPr>
        <p:blipFill>
          <a:blip r:embed="rId3"/>
          <a:stretch>
            <a:fillRect/>
          </a:stretch>
        </p:blipFill>
        <p:spPr>
          <a:xfrm>
            <a:off x="6473064" y="1078440"/>
            <a:ext cx="1630683" cy="1630683"/>
          </a:xfrm>
          <a:prstGeom prst="rect">
            <a:avLst/>
          </a:prstGeom>
        </p:spPr>
      </p:pic>
      <p:sp>
        <p:nvSpPr>
          <p:cNvPr id="16" name="TextBox 15">
            <a:extLst>
              <a:ext uri="{FF2B5EF4-FFF2-40B4-BE49-F238E27FC236}">
                <a16:creationId xmlns:a16="http://schemas.microsoft.com/office/drawing/2014/main" id="{2A7843A0-89A7-486D-A6B8-864A8FC1C48F}"/>
              </a:ext>
            </a:extLst>
          </p:cNvPr>
          <p:cNvSpPr txBox="1"/>
          <p:nvPr/>
        </p:nvSpPr>
        <p:spPr>
          <a:xfrm>
            <a:off x="6351295" y="2616458"/>
            <a:ext cx="16236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Compute</a:t>
            </a:r>
          </a:p>
        </p:txBody>
      </p:sp>
      <p:pic>
        <p:nvPicPr>
          <p:cNvPr id="13" name="Picture 12" descr="Bar graphic representing data being stored on cloud servers">
            <a:extLst>
              <a:ext uri="{FF2B5EF4-FFF2-40B4-BE49-F238E27FC236}">
                <a16:creationId xmlns:a16="http://schemas.microsoft.com/office/drawing/2014/main" id="{2FF87E67-F478-46C7-9079-5444D924DE37}"/>
              </a:ext>
            </a:extLst>
          </p:cNvPr>
          <p:cNvPicPr>
            <a:picLocks noChangeAspect="1"/>
          </p:cNvPicPr>
          <p:nvPr/>
        </p:nvPicPr>
        <p:blipFill>
          <a:blip r:embed="rId4"/>
          <a:stretch>
            <a:fillRect/>
          </a:stretch>
        </p:blipFill>
        <p:spPr>
          <a:xfrm>
            <a:off x="9789995" y="1078440"/>
            <a:ext cx="1627635" cy="1630683"/>
          </a:xfrm>
          <a:prstGeom prst="rect">
            <a:avLst/>
          </a:prstGeom>
        </p:spPr>
      </p:pic>
      <p:sp>
        <p:nvSpPr>
          <p:cNvPr id="18" name="TextBox 17">
            <a:extLst>
              <a:ext uri="{FF2B5EF4-FFF2-40B4-BE49-F238E27FC236}">
                <a16:creationId xmlns:a16="http://schemas.microsoft.com/office/drawing/2014/main" id="{88AC3FF1-C8A8-46C4-833A-19652E931BE7}"/>
              </a:ext>
            </a:extLst>
          </p:cNvPr>
          <p:cNvSpPr txBox="1"/>
          <p:nvPr/>
        </p:nvSpPr>
        <p:spPr>
          <a:xfrm>
            <a:off x="9643759" y="2680931"/>
            <a:ext cx="141173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Storage</a:t>
            </a:r>
          </a:p>
        </p:txBody>
      </p:sp>
      <p:pic>
        <p:nvPicPr>
          <p:cNvPr id="11" name="Picture 10" descr="Picture of two arrows showing data flowing on a network.">
            <a:extLst>
              <a:ext uri="{FF2B5EF4-FFF2-40B4-BE49-F238E27FC236}">
                <a16:creationId xmlns:a16="http://schemas.microsoft.com/office/drawing/2014/main" id="{02B92773-4290-4513-B946-16B1513DED64}"/>
              </a:ext>
            </a:extLst>
          </p:cNvPr>
          <p:cNvPicPr>
            <a:picLocks noChangeAspect="1"/>
          </p:cNvPicPr>
          <p:nvPr/>
        </p:nvPicPr>
        <p:blipFill>
          <a:blip r:embed="rId5"/>
          <a:stretch>
            <a:fillRect/>
          </a:stretch>
        </p:blipFill>
        <p:spPr>
          <a:xfrm>
            <a:off x="6383683" y="3797505"/>
            <a:ext cx="1627635" cy="1627635"/>
          </a:xfrm>
          <a:prstGeom prst="rect">
            <a:avLst/>
          </a:prstGeom>
        </p:spPr>
      </p:pic>
      <p:sp>
        <p:nvSpPr>
          <p:cNvPr id="20" name="TextBox 19">
            <a:extLst>
              <a:ext uri="{FF2B5EF4-FFF2-40B4-BE49-F238E27FC236}">
                <a16:creationId xmlns:a16="http://schemas.microsoft.com/office/drawing/2014/main" id="{E0D80EA6-5DB4-4D33-8FB5-68AC1495B8CA}"/>
              </a:ext>
            </a:extLst>
          </p:cNvPr>
          <p:cNvSpPr txBox="1"/>
          <p:nvPr/>
        </p:nvSpPr>
        <p:spPr>
          <a:xfrm>
            <a:off x="6252981" y="5344082"/>
            <a:ext cx="195861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Networking</a:t>
            </a:r>
          </a:p>
        </p:txBody>
      </p:sp>
      <p:pic>
        <p:nvPicPr>
          <p:cNvPr id="9" name="Picture 8" descr="Picture of an hourglass representing analyzing data.">
            <a:extLst>
              <a:ext uri="{FF2B5EF4-FFF2-40B4-BE49-F238E27FC236}">
                <a16:creationId xmlns:a16="http://schemas.microsoft.com/office/drawing/2014/main" id="{F800608F-3CA4-40F4-AE1D-CC5F502BA252}"/>
              </a:ext>
            </a:extLst>
          </p:cNvPr>
          <p:cNvPicPr>
            <a:picLocks noChangeAspect="1"/>
          </p:cNvPicPr>
          <p:nvPr/>
        </p:nvPicPr>
        <p:blipFill>
          <a:blip r:embed="rId6"/>
          <a:stretch>
            <a:fillRect/>
          </a:stretch>
        </p:blipFill>
        <p:spPr>
          <a:xfrm>
            <a:off x="9702238" y="3756626"/>
            <a:ext cx="1630683" cy="1630683"/>
          </a:xfrm>
          <a:prstGeom prst="rect">
            <a:avLst/>
          </a:prstGeom>
        </p:spPr>
      </p:pic>
      <p:sp>
        <p:nvSpPr>
          <p:cNvPr id="22" name="TextBox 21">
            <a:extLst>
              <a:ext uri="{FF2B5EF4-FFF2-40B4-BE49-F238E27FC236}">
                <a16:creationId xmlns:a16="http://schemas.microsoft.com/office/drawing/2014/main" id="{7FC1E34E-894B-4744-A231-D8B51D64A75A}"/>
              </a:ext>
            </a:extLst>
          </p:cNvPr>
          <p:cNvSpPr txBox="1"/>
          <p:nvPr/>
        </p:nvSpPr>
        <p:spPr>
          <a:xfrm>
            <a:off x="9560979" y="5344082"/>
            <a:ext cx="157729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Analytics</a:t>
            </a:r>
          </a:p>
        </p:txBody>
      </p:sp>
      <p:pic>
        <p:nvPicPr>
          <p:cNvPr id="5" name="Picture 4">
            <a:extLst>
              <a:ext uri="{FF2B5EF4-FFF2-40B4-BE49-F238E27FC236}">
                <a16:creationId xmlns:a16="http://schemas.microsoft.com/office/drawing/2014/main" id="{CD1AB628-9256-44D4-90F8-1AF10C8C16E2}"/>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437836" y="3864200"/>
            <a:ext cx="2800350" cy="1415534"/>
          </a:xfrm>
          <a:prstGeom prst="rect">
            <a:avLst/>
          </a:prstGeom>
        </p:spPr>
      </p:pic>
      <p:sp>
        <p:nvSpPr>
          <p:cNvPr id="4" name="Rectangle 3">
            <a:extLst>
              <a:ext uri="{FF2B5EF4-FFF2-40B4-BE49-F238E27FC236}">
                <a16:creationId xmlns:a16="http://schemas.microsoft.com/office/drawing/2014/main" id="{648A27BE-45BA-4D54-8F33-1F16755FEDD8}"/>
              </a:ext>
            </a:extLst>
          </p:cNvPr>
          <p:cNvSpPr/>
          <p:nvPr/>
        </p:nvSpPr>
        <p:spPr>
          <a:xfrm>
            <a:off x="929014" y="5288340"/>
            <a:ext cx="3974582" cy="1569660"/>
          </a:xfrm>
          <a:prstGeom prst="rect">
            <a:avLst/>
          </a:prstGeom>
        </p:spPr>
        <p:txBody>
          <a:bodyPr wrap="square">
            <a:spAutoFit/>
          </a:bodyPr>
          <a:lstStyle/>
          <a:p>
            <a:pPr algn="ctr"/>
            <a:r>
              <a:rPr lang="en-US" sz="2400" dirty="0">
                <a:latin typeface="Segoe UI Semilight" panose="020B0402040204020203" pitchFamily="34" charset="0"/>
                <a:ea typeface="Times New Roman" panose="02020603050405020304" pitchFamily="18" charset="0"/>
                <a:cs typeface="Segoe UI Semilight" panose="020B0402040204020203" pitchFamily="34" charset="0"/>
              </a:rPr>
              <a:t>Cloud providers include Microsoft(Azure),</a:t>
            </a:r>
          </a:p>
          <a:p>
            <a:pPr algn="ctr"/>
            <a:r>
              <a:rPr lang="en-US" sz="2400" dirty="0">
                <a:latin typeface="Segoe UI Semilight" panose="020B0402040204020203" pitchFamily="34" charset="0"/>
                <a:ea typeface="Times New Roman" panose="02020603050405020304" pitchFamily="18" charset="0"/>
                <a:cs typeface="Segoe UI Semilight" panose="020B0402040204020203" pitchFamily="34" charset="0"/>
              </a:rPr>
              <a:t> Amazon(AWS),</a:t>
            </a:r>
          </a:p>
          <a:p>
            <a:pPr algn="ctr"/>
            <a:r>
              <a:rPr lang="en-US" sz="2400" dirty="0">
                <a:latin typeface="Segoe UI Semilight" panose="020B0402040204020203" pitchFamily="34" charset="0"/>
                <a:ea typeface="Times New Roman" panose="02020603050405020304" pitchFamily="18" charset="0"/>
                <a:cs typeface="Segoe UI Semilight" panose="020B0402040204020203" pitchFamily="34" charset="0"/>
              </a:rPr>
              <a:t>Google(GCP)</a:t>
            </a:r>
            <a:endParaRPr lang="en-US" sz="2000"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441268" y="3045260"/>
            <a:ext cx="2800685" cy="646331"/>
          </a:xfrm>
          <a:prstGeom prst="rect">
            <a:avLst/>
          </a:prstGeom>
        </p:spPr>
        <p:txBody>
          <a:bodyPr wrap="square">
            <a:spAutoFit/>
          </a:bodyPr>
          <a:lstStyle/>
          <a:p>
            <a:r>
              <a:rPr lang="en-US" dirty="0"/>
              <a:t>- such as Window/Linux servers or web applications.</a:t>
            </a:r>
          </a:p>
        </p:txBody>
      </p:sp>
      <p:sp>
        <p:nvSpPr>
          <p:cNvPr id="8" name="Rectangle 7"/>
          <p:cNvSpPr/>
          <p:nvPr/>
        </p:nvSpPr>
        <p:spPr>
          <a:xfrm>
            <a:off x="9739383" y="3086079"/>
            <a:ext cx="2068245" cy="646331"/>
          </a:xfrm>
          <a:prstGeom prst="rect">
            <a:avLst/>
          </a:prstGeom>
        </p:spPr>
        <p:txBody>
          <a:bodyPr wrap="square">
            <a:spAutoFit/>
          </a:bodyPr>
          <a:lstStyle/>
          <a:p>
            <a:r>
              <a:rPr lang="en-US" dirty="0"/>
              <a:t>- such as files and databases.</a:t>
            </a:r>
          </a:p>
        </p:txBody>
      </p:sp>
      <p:sp>
        <p:nvSpPr>
          <p:cNvPr id="10" name="Rectangle 9"/>
          <p:cNvSpPr/>
          <p:nvPr/>
        </p:nvSpPr>
        <p:spPr>
          <a:xfrm>
            <a:off x="6351295" y="5798573"/>
            <a:ext cx="2890659" cy="923330"/>
          </a:xfrm>
          <a:prstGeom prst="rect">
            <a:avLst/>
          </a:prstGeom>
        </p:spPr>
        <p:txBody>
          <a:bodyPr wrap="square">
            <a:spAutoFit/>
          </a:bodyPr>
          <a:lstStyle/>
          <a:p>
            <a:r>
              <a:rPr lang="en-US" dirty="0"/>
              <a:t>- such as secure connections between the cloud provider and your company</a:t>
            </a:r>
          </a:p>
        </p:txBody>
      </p:sp>
      <p:sp>
        <p:nvSpPr>
          <p:cNvPr id="12" name="Rectangle 11"/>
          <p:cNvSpPr/>
          <p:nvPr/>
        </p:nvSpPr>
        <p:spPr>
          <a:xfrm>
            <a:off x="9661005" y="5779560"/>
            <a:ext cx="2530995" cy="923330"/>
          </a:xfrm>
          <a:prstGeom prst="rect">
            <a:avLst/>
          </a:prstGeom>
        </p:spPr>
        <p:txBody>
          <a:bodyPr wrap="square">
            <a:spAutoFit/>
          </a:bodyPr>
          <a:lstStyle/>
          <a:p>
            <a:r>
              <a:rPr lang="en-US" dirty="0"/>
              <a:t>- such as visualizing telemetry and performance data.</a:t>
            </a:r>
          </a:p>
        </p:txBody>
      </p:sp>
      <p:pic>
        <p:nvPicPr>
          <p:cNvPr id="19" name="Picture 18"/>
          <p:cNvPicPr>
            <a:picLocks noChangeAspect="1"/>
          </p:cNvPicPr>
          <p:nvPr/>
        </p:nvPicPr>
        <p:blipFill>
          <a:blip r:embed="rId8"/>
          <a:stretch>
            <a:fillRect/>
          </a:stretch>
        </p:blipFill>
        <p:spPr>
          <a:xfrm>
            <a:off x="420584" y="978583"/>
            <a:ext cx="5058925" cy="2450417"/>
          </a:xfrm>
          <a:prstGeom prst="rect">
            <a:avLst/>
          </a:prstGeom>
        </p:spPr>
      </p:pic>
    </p:spTree>
    <p:extLst>
      <p:ext uri="{BB962C8B-B14F-4D97-AF65-F5344CB8AC3E}">
        <p14:creationId xmlns:p14="http://schemas.microsoft.com/office/powerpoint/2010/main" val="2538404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91086" y="100901"/>
            <a:ext cx="10515600" cy="1325563"/>
          </a:xfrm>
        </p:spPr>
        <p:txBody>
          <a:bodyPr/>
          <a:lstStyle/>
          <a:p>
            <a:r>
              <a:rPr lang="en-US" dirty="0">
                <a:solidFill>
                  <a:srgbClr val="0778D4"/>
                </a:solidFill>
                <a:latin typeface="Segoe UI Semibold (Headings)"/>
                <a:cs typeface="Segoe UI Semilight" panose="020B0402040204020203" pitchFamily="34" charset="0"/>
              </a:rPr>
              <a:t>Cloud Models - Public Cloud</a:t>
            </a:r>
            <a:endParaRPr lang="en-US" dirty="0">
              <a:solidFill>
                <a:srgbClr val="0778D4"/>
              </a:solidFill>
            </a:endParaRPr>
          </a:p>
        </p:txBody>
      </p:sp>
      <p:pic>
        <p:nvPicPr>
          <p:cNvPr id="5" name="Picture 4" descr="Multiple hands hold data up to servers in the clouds.">
            <a:extLst>
              <a:ext uri="{FF2B5EF4-FFF2-40B4-BE49-F238E27FC236}">
                <a16:creationId xmlns:a16="http://schemas.microsoft.com/office/drawing/2014/main" id="{24C1C11F-6E6D-4250-8043-EA724A676D1B}"/>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b="-2"/>
          <a:stretch/>
        </p:blipFill>
        <p:spPr>
          <a:xfrm>
            <a:off x="588263" y="1426464"/>
            <a:ext cx="6053697" cy="4107392"/>
          </a:xfrm>
          <a:prstGeom prst="rect">
            <a:avLst/>
          </a:prstGeom>
        </p:spPr>
      </p:pic>
      <p:sp>
        <p:nvSpPr>
          <p:cNvPr id="6" name="Text Placeholder 5"/>
          <p:cNvSpPr>
            <a:spLocks noGrp="1"/>
          </p:cNvSpPr>
          <p:nvPr>
            <p:ph type="body" sz="quarter" idx="10"/>
          </p:nvPr>
        </p:nvSpPr>
        <p:spPr>
          <a:xfrm>
            <a:off x="7214716" y="1577395"/>
            <a:ext cx="4754092" cy="4180310"/>
          </a:xfrm>
        </p:spPr>
        <p:txBody>
          <a:bodyPr>
            <a:normAutofit lnSpcReduction="10000"/>
          </a:bodyPr>
          <a:lstStyle/>
          <a:p>
            <a:pPr marL="342900" indent="-342900">
              <a:buFont typeface="Arial" panose="020B0604020202020204" pitchFamily="34" charset="0"/>
              <a:buChar char="•"/>
            </a:pPr>
            <a:r>
              <a:rPr lang="en-US" dirty="0">
                <a:solidFill>
                  <a:schemeClr val="tx1"/>
                </a:solidFill>
              </a:rPr>
              <a:t>Owned by cloud services or </a:t>
            </a:r>
            <a:r>
              <a:rPr lang="en-US" i="1" dirty="0">
                <a:solidFill>
                  <a:schemeClr val="tx1"/>
                </a:solidFill>
              </a:rPr>
              <a:t>hosting</a:t>
            </a:r>
            <a:r>
              <a:rPr lang="en-US" dirty="0">
                <a:solidFill>
                  <a:schemeClr val="tx1"/>
                </a:solidFill>
              </a:rPr>
              <a:t> provider.</a:t>
            </a: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US" dirty="0">
                <a:solidFill>
                  <a:schemeClr val="tx1"/>
                </a:solidFill>
              </a:rPr>
              <a:t>Provides resources and services to multiple organizations and users.</a:t>
            </a: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US" dirty="0">
                <a:solidFill>
                  <a:schemeClr val="tx1"/>
                </a:solidFill>
              </a:rPr>
              <a:t>Accessed via secure network connection (typically over the internet).</a:t>
            </a:r>
          </a:p>
        </p:txBody>
      </p:sp>
    </p:spTree>
    <p:extLst>
      <p:ext uri="{BB962C8B-B14F-4D97-AF65-F5344CB8AC3E}">
        <p14:creationId xmlns:p14="http://schemas.microsoft.com/office/powerpoint/2010/main" val="106468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0891" y="157307"/>
            <a:ext cx="10515600" cy="1325563"/>
          </a:xfrm>
        </p:spPr>
        <p:txBody>
          <a:bodyPr>
            <a:normAutofit/>
          </a:bodyPr>
          <a:lstStyle/>
          <a:p>
            <a:r>
              <a:rPr lang="en-US" dirty="0">
                <a:solidFill>
                  <a:srgbClr val="0778D4"/>
                </a:solidFill>
                <a:latin typeface="Segoe UI Semibold (Headings)"/>
                <a:cs typeface="Segoe UI Semilight" panose="020B0402040204020203" pitchFamily="34" charset="0"/>
              </a:rPr>
              <a:t>Cloud Models - Private Cloud</a:t>
            </a:r>
          </a:p>
        </p:txBody>
      </p:sp>
      <p:sp>
        <p:nvSpPr>
          <p:cNvPr id="6" name="Text Placeholder 5"/>
          <p:cNvSpPr>
            <a:spLocks noGrp="1"/>
          </p:cNvSpPr>
          <p:nvPr>
            <p:ph type="body" sz="quarter" idx="10"/>
          </p:nvPr>
        </p:nvSpPr>
        <p:spPr>
          <a:xfrm>
            <a:off x="733315" y="2140298"/>
            <a:ext cx="6685280" cy="3868615"/>
          </a:xfrm>
        </p:spPr>
        <p:txBody>
          <a:bodyPr>
            <a:normAutofit/>
          </a:bodyPr>
          <a:lstStyle/>
          <a:p>
            <a:pPr marL="342900" indent="-342900">
              <a:buFont typeface="Arial" panose="020B0604020202020204" pitchFamily="34" charset="0"/>
              <a:buChar char="•"/>
            </a:pPr>
            <a:r>
              <a:rPr lang="en-US" dirty="0"/>
              <a:t>Organizations create a cloud environment in their datacenter.</a:t>
            </a:r>
          </a:p>
          <a:p>
            <a:pPr marL="342900" indent="-342900">
              <a:buFont typeface="Arial" panose="020B0604020202020204" pitchFamily="34" charset="0"/>
              <a:buChar char="•"/>
            </a:pPr>
            <a:r>
              <a:rPr lang="en-US" dirty="0"/>
              <a:t>Organizations responsible for operating the services they provide.</a:t>
            </a:r>
          </a:p>
          <a:p>
            <a:pPr marL="342900" indent="-342900"/>
            <a:r>
              <a:rPr lang="en-US" dirty="0">
                <a:latin typeface="+mn-lt"/>
              </a:rPr>
              <a:t>Does not provide access to users outside of the organization. </a:t>
            </a:r>
          </a:p>
          <a:p>
            <a:pPr marL="342900" indent="-342900">
              <a:buFont typeface="Arial" panose="020B0604020202020204" pitchFamily="34" charset="0"/>
              <a:buChar char="•"/>
            </a:pPr>
            <a:endParaRPr lang="en-US" sz="3200" dirty="0"/>
          </a:p>
        </p:txBody>
      </p:sp>
      <p:pic>
        <p:nvPicPr>
          <p:cNvPr id="4" name="Picture 3">
            <a:extLst>
              <a:ext uri="{FF2B5EF4-FFF2-40B4-BE49-F238E27FC236}">
                <a16:creationId xmlns:a16="http://schemas.microsoft.com/office/drawing/2014/main" id="{407021BB-6482-4966-80A5-EE898A7BD15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7127" y="361077"/>
            <a:ext cx="3595253" cy="6106914"/>
          </a:xfrm>
          <a:prstGeom prst="rect">
            <a:avLst/>
          </a:prstGeom>
        </p:spPr>
      </p:pic>
    </p:spTree>
    <p:extLst>
      <p:ext uri="{BB962C8B-B14F-4D97-AF65-F5344CB8AC3E}">
        <p14:creationId xmlns:p14="http://schemas.microsoft.com/office/powerpoint/2010/main" val="4208503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31618" y="-58689"/>
            <a:ext cx="10515600" cy="1325563"/>
          </a:xfrm>
        </p:spPr>
        <p:txBody>
          <a:bodyPr>
            <a:normAutofit/>
          </a:bodyPr>
          <a:lstStyle/>
          <a:p>
            <a:r>
              <a:rPr lang="en-US" dirty="0">
                <a:solidFill>
                  <a:srgbClr val="0778D4"/>
                </a:solidFill>
                <a:latin typeface="Segoe UI Semibold (Headings)"/>
                <a:cs typeface="Segoe UI Semilight" panose="020B0402040204020203" pitchFamily="34" charset="0"/>
              </a:rPr>
              <a:t>Cloud Models - Hybrid Cloud</a:t>
            </a:r>
          </a:p>
        </p:txBody>
      </p:sp>
      <p:sp>
        <p:nvSpPr>
          <p:cNvPr id="6" name="Text Placeholder 5"/>
          <p:cNvSpPr>
            <a:spLocks noGrp="1"/>
          </p:cNvSpPr>
          <p:nvPr>
            <p:ph type="body" sz="quarter" idx="10"/>
          </p:nvPr>
        </p:nvSpPr>
        <p:spPr>
          <a:xfrm>
            <a:off x="131618" y="5307999"/>
            <a:ext cx="10018777" cy="861774"/>
          </a:xfrm>
        </p:spPr>
        <p:txBody>
          <a:bodyPr/>
          <a:lstStyle/>
          <a:p>
            <a:pPr marL="0" indent="0">
              <a:buNone/>
            </a:pPr>
            <a:r>
              <a:rPr lang="en-US" dirty="0"/>
              <a:t>Combines </a:t>
            </a:r>
            <a:r>
              <a:rPr lang="en-US" i="1" dirty="0"/>
              <a:t>Public</a:t>
            </a:r>
            <a:r>
              <a:rPr lang="en-US" dirty="0"/>
              <a:t> and </a:t>
            </a:r>
            <a:r>
              <a:rPr lang="en-US" i="1" dirty="0"/>
              <a:t>Private</a:t>
            </a:r>
            <a:r>
              <a:rPr lang="en-US" dirty="0"/>
              <a:t> clouds to allow applications to run in the most appropriate location.</a:t>
            </a:r>
          </a:p>
        </p:txBody>
      </p:sp>
      <p:pic>
        <p:nvPicPr>
          <p:cNvPr id="5" name="Picture 4" descr="The public cloud image and private cloud image are connected with a plus sign, demonstrating that a hybrid cloud is a combination of the two.">
            <a:extLst>
              <a:ext uri="{FF2B5EF4-FFF2-40B4-BE49-F238E27FC236}">
                <a16:creationId xmlns:a16="http://schemas.microsoft.com/office/drawing/2014/main" id="{14976C97-24C8-4AD8-BD44-300CAFDDB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619" y="921526"/>
            <a:ext cx="6823364" cy="3984128"/>
          </a:xfrm>
          <a:prstGeom prst="rect">
            <a:avLst/>
          </a:prstGeom>
        </p:spPr>
      </p:pic>
      <p:sp>
        <p:nvSpPr>
          <p:cNvPr id="2" name="Rectangle 1"/>
          <p:cNvSpPr/>
          <p:nvPr/>
        </p:nvSpPr>
        <p:spPr>
          <a:xfrm>
            <a:off x="7446944" y="1101105"/>
            <a:ext cx="4745056" cy="3970318"/>
          </a:xfrm>
          <a:prstGeom prst="rect">
            <a:avLst/>
          </a:prstGeom>
        </p:spPr>
        <p:txBody>
          <a:bodyPr wrap="square">
            <a:spAutoFit/>
          </a:bodyPr>
          <a:lstStyle/>
          <a:p>
            <a:r>
              <a:rPr lang="en-US" dirty="0">
                <a:latin typeface="Segoe UI" panose="020B0502040204020203" pitchFamily="34" charset="0"/>
              </a:rPr>
              <a:t>Hybrid cloud models have the following characteristics:</a:t>
            </a:r>
          </a:p>
          <a:p>
            <a:pPr>
              <a:buFont typeface="Arial" panose="020B0604020202020204" pitchFamily="34" charset="0"/>
              <a:buChar char="•"/>
            </a:pPr>
            <a:r>
              <a:rPr lang="en-US" b="1" dirty="0">
                <a:latin typeface="Segoe UI" panose="020B0502040204020203" pitchFamily="34" charset="0"/>
              </a:rPr>
              <a:t>Resource location</a:t>
            </a:r>
            <a:r>
              <a:rPr lang="en-US" dirty="0">
                <a:latin typeface="Segoe UI" panose="020B0502040204020203" pitchFamily="34" charset="0"/>
              </a:rPr>
              <a:t>. Specific resources run or are used in a public cloud, and others run or are used in a private cloud.</a:t>
            </a:r>
          </a:p>
          <a:p>
            <a:pPr>
              <a:buFont typeface="Arial" panose="020B0604020202020204" pitchFamily="34" charset="0"/>
              <a:buChar char="•"/>
            </a:pPr>
            <a:r>
              <a:rPr lang="en-US" b="1" dirty="0">
                <a:latin typeface="Segoe UI" panose="020B0502040204020203" pitchFamily="34" charset="0"/>
              </a:rPr>
              <a:t>Cost and efficiency</a:t>
            </a:r>
            <a:r>
              <a:rPr lang="en-US" dirty="0">
                <a:latin typeface="Segoe UI" panose="020B0502040204020203" pitchFamily="34" charset="0"/>
              </a:rPr>
              <a:t>. Hybrid cloud models allow an organization to leverage some of the benefits of cost, efficiency, and scale that are available with a public cloud model.</a:t>
            </a:r>
          </a:p>
          <a:p>
            <a:pPr>
              <a:buFont typeface="Arial" panose="020B0604020202020204" pitchFamily="34" charset="0"/>
              <a:buChar char="•"/>
            </a:pPr>
            <a:r>
              <a:rPr lang="en-US" b="1" dirty="0">
                <a:latin typeface="Segoe UI" panose="020B0502040204020203" pitchFamily="34" charset="0"/>
              </a:rPr>
              <a:t>Control</a:t>
            </a:r>
            <a:r>
              <a:rPr lang="en-US" dirty="0">
                <a:latin typeface="Segoe UI" panose="020B0502040204020203" pitchFamily="34" charset="0"/>
              </a:rPr>
              <a:t>. Organizations retain management control in private clouds.</a:t>
            </a:r>
          </a:p>
          <a:p>
            <a:pPr>
              <a:buFont typeface="Arial" panose="020B0604020202020204" pitchFamily="34" charset="0"/>
              <a:buChar char="•"/>
            </a:pPr>
            <a:r>
              <a:rPr lang="en-US" b="1" dirty="0">
                <a:latin typeface="Segoe UI" panose="020B0502040204020203" pitchFamily="34" charset="0"/>
              </a:rPr>
              <a:t>Skills</a:t>
            </a:r>
            <a:r>
              <a:rPr lang="en-US" dirty="0">
                <a:latin typeface="Segoe UI" panose="020B0502040204020203" pitchFamily="34" charset="0"/>
              </a:rPr>
              <a:t>. Technical skills are still required to maintain the private cloud and ensure both cloud models can operate together.</a:t>
            </a:r>
          </a:p>
        </p:txBody>
      </p:sp>
    </p:spTree>
    <p:extLst>
      <p:ext uri="{BB962C8B-B14F-4D97-AF65-F5344CB8AC3E}">
        <p14:creationId xmlns:p14="http://schemas.microsoft.com/office/powerpoint/2010/main" val="336116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5217" y="319135"/>
            <a:ext cx="6187372" cy="553998"/>
          </a:xfrm>
        </p:spPr>
        <p:txBody>
          <a:bodyPr>
            <a:normAutofit fontScale="90000"/>
          </a:bodyPr>
          <a:lstStyle/>
          <a:p>
            <a:r>
              <a:rPr lang="en-US" b="1" dirty="0"/>
              <a:t>Comparison of Cloud Models</a:t>
            </a:r>
          </a:p>
        </p:txBody>
      </p:sp>
      <p:graphicFrame>
        <p:nvGraphicFramePr>
          <p:cNvPr id="2" name="Diagram 1" descr="Summary of the public, private, and hybrid cloud as described in the student materials. ">
            <a:extLst>
              <a:ext uri="{FF2B5EF4-FFF2-40B4-BE49-F238E27FC236}">
                <a16:creationId xmlns:a16="http://schemas.microsoft.com/office/drawing/2014/main" id="{2024A0FD-B1AE-41C3-946B-BCE59193A2AF}"/>
              </a:ext>
            </a:extLst>
          </p:cNvPr>
          <p:cNvGraphicFramePr/>
          <p:nvPr>
            <p:extLst>
              <p:ext uri="{D42A27DB-BD31-4B8C-83A1-F6EECF244321}">
                <p14:modId xmlns:p14="http://schemas.microsoft.com/office/powerpoint/2010/main" val="1393945719"/>
              </p:ext>
            </p:extLst>
          </p:nvPr>
        </p:nvGraphicFramePr>
        <p:xfrm>
          <a:off x="468259" y="1314889"/>
          <a:ext cx="11018520" cy="4805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024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75607" y="284739"/>
            <a:ext cx="6216111" cy="639710"/>
          </a:xfrm>
        </p:spPr>
        <p:txBody>
          <a:bodyPr>
            <a:normAutofit fontScale="90000"/>
          </a:bodyPr>
          <a:lstStyle/>
          <a:p>
            <a:r>
              <a:rPr lang="en-US" b="1" dirty="0"/>
              <a:t>Compare </a:t>
            </a:r>
            <a:r>
              <a:rPr lang="en-US" b="1" dirty="0" err="1"/>
              <a:t>CapEx</a:t>
            </a:r>
            <a:r>
              <a:rPr lang="en-US" b="1" dirty="0"/>
              <a:t> vs. </a:t>
            </a:r>
            <a:r>
              <a:rPr lang="en-US" b="1" dirty="0" err="1"/>
              <a:t>OpEx</a:t>
            </a:r>
            <a:endParaRPr lang="en-US" b="1" dirty="0"/>
          </a:p>
        </p:txBody>
      </p:sp>
      <p:pic>
        <p:nvPicPr>
          <p:cNvPr id="4" name="Picture 3" descr="Two sided graphic to show a larger dollar bill on the left, and several smaller dollar bills on the right.  This represents that CapEx (left) usually results in large bulk expenses; while OpEx (right) results in savings and many smaller expenses.">
            <a:extLst>
              <a:ext uri="{FF2B5EF4-FFF2-40B4-BE49-F238E27FC236}">
                <a16:creationId xmlns:a16="http://schemas.microsoft.com/office/drawing/2014/main" id="{5972BCE5-5A45-4B9B-A132-A19D61D70433}"/>
              </a:ext>
            </a:extLst>
          </p:cNvPr>
          <p:cNvPicPr>
            <a:picLocks noChangeAspect="1"/>
          </p:cNvPicPr>
          <p:nvPr/>
        </p:nvPicPr>
        <p:blipFill>
          <a:blip r:embed="rId3"/>
          <a:stretch>
            <a:fillRect/>
          </a:stretch>
        </p:blipFill>
        <p:spPr>
          <a:xfrm>
            <a:off x="817026" y="1822284"/>
            <a:ext cx="10557948" cy="2182301"/>
          </a:xfrm>
          <a:prstGeom prst="rect">
            <a:avLst/>
          </a:prstGeom>
        </p:spPr>
      </p:pic>
      <p:sp>
        <p:nvSpPr>
          <p:cNvPr id="13" name="Text Placeholder 5">
            <a:extLst>
              <a:ext uri="{FF2B5EF4-FFF2-40B4-BE49-F238E27FC236}">
                <a16:creationId xmlns:a16="http://schemas.microsoft.com/office/drawing/2014/main" id="{BD916D7D-E004-4AC2-A5EB-C908C1B5F98E}"/>
              </a:ext>
            </a:extLst>
          </p:cNvPr>
          <p:cNvSpPr txBox="1">
            <a:spLocks/>
          </p:cNvSpPr>
          <p:nvPr/>
        </p:nvSpPr>
        <p:spPr>
          <a:xfrm>
            <a:off x="455994" y="4112817"/>
            <a:ext cx="4238523" cy="16127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Capital Expenditure (</a:t>
            </a:r>
            <a:r>
              <a:rPr lang="en-US" b="1" dirty="0" err="1"/>
              <a:t>CapEx</a:t>
            </a:r>
            <a:r>
              <a:rPr lang="en-US" b="1" dirty="0"/>
              <a:t>)</a:t>
            </a:r>
          </a:p>
          <a:p>
            <a:pPr lvl="1"/>
            <a:r>
              <a:rPr lang="en-US" sz="2400" dirty="0"/>
              <a:t>High upfront cost, value of investment reduces over time.</a:t>
            </a:r>
          </a:p>
        </p:txBody>
      </p:sp>
      <p:sp>
        <p:nvSpPr>
          <p:cNvPr id="12" name="Text Placeholder 5">
            <a:extLst>
              <a:ext uri="{FF2B5EF4-FFF2-40B4-BE49-F238E27FC236}">
                <a16:creationId xmlns:a16="http://schemas.microsoft.com/office/drawing/2014/main" id="{BB168742-A921-43BB-B052-698DDA956797}"/>
              </a:ext>
            </a:extLst>
          </p:cNvPr>
          <p:cNvSpPr txBox="1">
            <a:spLocks/>
          </p:cNvSpPr>
          <p:nvPr/>
        </p:nvSpPr>
        <p:spPr>
          <a:xfrm>
            <a:off x="5810866" y="4112817"/>
            <a:ext cx="5309419" cy="168661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Operational Expenditure (</a:t>
            </a:r>
            <a:r>
              <a:rPr lang="en-US" b="1" dirty="0" err="1"/>
              <a:t>OpEx</a:t>
            </a:r>
            <a:r>
              <a:rPr lang="en-US" b="1" dirty="0"/>
              <a:t>)</a:t>
            </a:r>
            <a:r>
              <a:rPr lang="en-US" dirty="0"/>
              <a:t> </a:t>
            </a:r>
          </a:p>
          <a:p>
            <a:pPr lvl="1"/>
            <a:r>
              <a:rPr lang="en-US" sz="2400" dirty="0"/>
              <a:t>Spend on services or products as needed.</a:t>
            </a:r>
          </a:p>
          <a:p>
            <a:pPr lvl="1"/>
            <a:r>
              <a:rPr lang="en-US" sz="2400" dirty="0"/>
              <a:t>No upfront cost, pay-as-you use.</a:t>
            </a:r>
          </a:p>
        </p:txBody>
      </p:sp>
    </p:spTree>
    <p:extLst>
      <p:ext uri="{BB962C8B-B14F-4D97-AF65-F5344CB8AC3E}">
        <p14:creationId xmlns:p14="http://schemas.microsoft.com/office/powerpoint/2010/main" val="202061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7356" y="156346"/>
            <a:ext cx="10515600" cy="1325563"/>
          </a:xfrm>
        </p:spPr>
        <p:txBody>
          <a:bodyPr/>
          <a:lstStyle/>
          <a:p>
            <a:r>
              <a:rPr lang="en-US" b="1" dirty="0"/>
              <a:t>Consumption-based model</a:t>
            </a:r>
          </a:p>
        </p:txBody>
      </p:sp>
      <p:sp>
        <p:nvSpPr>
          <p:cNvPr id="4" name="Text Placeholder 3">
            <a:extLst>
              <a:ext uri="{FF2B5EF4-FFF2-40B4-BE49-F238E27FC236}">
                <a16:creationId xmlns:a16="http://schemas.microsoft.com/office/drawing/2014/main" id="{40D3462D-CF1B-A0C9-20AB-D6B0F8C1F5A7}"/>
              </a:ext>
            </a:extLst>
          </p:cNvPr>
          <p:cNvSpPr>
            <a:spLocks noGrp="1"/>
          </p:cNvSpPr>
          <p:nvPr>
            <p:ph type="body" sz="quarter" idx="10"/>
          </p:nvPr>
        </p:nvSpPr>
        <p:spPr>
          <a:xfrm>
            <a:off x="584200" y="1435496"/>
            <a:ext cx="11018520" cy="4503079"/>
          </a:xfrm>
        </p:spPr>
        <p:txBody>
          <a:bodyPr>
            <a:normAutofit/>
          </a:bodyPr>
          <a:lstStyle/>
          <a:p>
            <a:pPr marL="0" indent="0">
              <a:lnSpc>
                <a:spcPct val="100000"/>
              </a:lnSpc>
              <a:buNone/>
            </a:pPr>
            <a:r>
              <a:rPr lang="en-US" b="0" i="0" dirty="0">
                <a:solidFill>
                  <a:srgbClr val="171717"/>
                </a:solidFill>
                <a:effectLst/>
                <a:latin typeface="Segoe UI" panose="020B0502040204020203" pitchFamily="34" charset="0"/>
              </a:rPr>
              <a:t>Cloud service providers operate on a </a:t>
            </a:r>
            <a:r>
              <a:rPr lang="en-US" i="0" dirty="0">
                <a:solidFill>
                  <a:srgbClr val="171717"/>
                </a:solidFill>
                <a:effectLst/>
                <a:latin typeface="Segoe UI" panose="020B0502040204020203" pitchFamily="34" charset="0"/>
              </a:rPr>
              <a:t>consumption-based model, </a:t>
            </a:r>
            <a:r>
              <a:rPr lang="en-US" b="0" i="0" dirty="0">
                <a:solidFill>
                  <a:srgbClr val="171717"/>
                </a:solidFill>
                <a:effectLst/>
                <a:latin typeface="Segoe UI" panose="020B0502040204020203" pitchFamily="34" charset="0"/>
              </a:rPr>
              <a:t>which means that end users only pay for the resources that they use. Whatever they use is what they pay for.</a:t>
            </a:r>
          </a:p>
          <a:p>
            <a:endParaRPr lang="en-US" sz="1050" i="0" dirty="0">
              <a:solidFill>
                <a:srgbClr val="171717"/>
              </a:solidFill>
              <a:effectLst/>
              <a:latin typeface="Segoe UI" panose="020B0502040204020203" pitchFamily="34" charset="0"/>
            </a:endParaRPr>
          </a:p>
          <a:p>
            <a:pPr marL="342900" indent="-342900">
              <a:lnSpc>
                <a:spcPct val="170000"/>
              </a:lnSpc>
              <a:buFont typeface="Arial" panose="020B0604020202020204" pitchFamily="34" charset="0"/>
              <a:buChar char="•"/>
            </a:pPr>
            <a:r>
              <a:rPr lang="en-US" dirty="0">
                <a:solidFill>
                  <a:srgbClr val="171717"/>
                </a:solidFill>
                <a:latin typeface="Segoe UI" panose="020B0502040204020203" pitchFamily="34" charset="0"/>
              </a:rPr>
              <a:t>B</a:t>
            </a:r>
            <a:r>
              <a:rPr lang="en-US" b="0" i="0" dirty="0">
                <a:solidFill>
                  <a:srgbClr val="171717"/>
                </a:solidFill>
                <a:effectLst/>
                <a:latin typeface="Segoe UI" panose="020B0502040204020203" pitchFamily="34" charset="0"/>
              </a:rPr>
              <a:t>etter cost prediction</a:t>
            </a:r>
          </a:p>
          <a:p>
            <a:pPr marL="342900" indent="-342900">
              <a:lnSpc>
                <a:spcPct val="170000"/>
              </a:lnSpc>
              <a:buFont typeface="Arial" panose="020B0604020202020204" pitchFamily="34" charset="0"/>
              <a:buChar char="•"/>
            </a:pPr>
            <a:r>
              <a:rPr lang="en-US" b="0" i="0" dirty="0">
                <a:solidFill>
                  <a:srgbClr val="171717"/>
                </a:solidFill>
                <a:effectLst/>
                <a:latin typeface="Segoe UI" panose="020B0502040204020203" pitchFamily="34" charset="0"/>
              </a:rPr>
              <a:t>Prices for individual resources and services are provided</a:t>
            </a:r>
          </a:p>
          <a:p>
            <a:pPr marL="342900" indent="-342900">
              <a:lnSpc>
                <a:spcPct val="170000"/>
              </a:lnSpc>
              <a:buFont typeface="Arial" panose="020B0604020202020204" pitchFamily="34" charset="0"/>
              <a:buChar char="•"/>
            </a:pPr>
            <a:r>
              <a:rPr lang="en-US" dirty="0">
                <a:solidFill>
                  <a:srgbClr val="171717"/>
                </a:solidFill>
                <a:latin typeface="Segoe UI" panose="020B0502040204020203" pitchFamily="34" charset="0"/>
              </a:rPr>
              <a:t>Billing is based on actual usage</a:t>
            </a:r>
          </a:p>
          <a:p>
            <a:endParaRPr lang="en-US" dirty="0"/>
          </a:p>
        </p:txBody>
      </p:sp>
    </p:spTree>
    <p:extLst>
      <p:ext uri="{BB962C8B-B14F-4D97-AF65-F5344CB8AC3E}">
        <p14:creationId xmlns:p14="http://schemas.microsoft.com/office/powerpoint/2010/main" val="124943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1897" y="247749"/>
            <a:ext cx="11018520" cy="553998"/>
          </a:xfrm>
        </p:spPr>
        <p:txBody>
          <a:bodyPr>
            <a:normAutofit fontScale="90000"/>
          </a:bodyPr>
          <a:lstStyle/>
          <a:p>
            <a:r>
              <a:rPr lang="en-US" b="1" dirty="0"/>
              <a:t>1.B. Benefits of Cloud</a:t>
            </a:r>
          </a:p>
        </p:txBody>
      </p:sp>
      <p:sp>
        <p:nvSpPr>
          <p:cNvPr id="4" name="Text Placeholder 2">
            <a:extLst>
              <a:ext uri="{FF2B5EF4-FFF2-40B4-BE49-F238E27FC236}">
                <a16:creationId xmlns:a16="http://schemas.microsoft.com/office/drawing/2014/main" id="{A3212F3D-E117-E802-3CB8-A394D376CC13}"/>
              </a:ext>
            </a:extLst>
          </p:cNvPr>
          <p:cNvSpPr txBox="1">
            <a:spLocks/>
          </p:cNvSpPr>
          <p:nvPr/>
        </p:nvSpPr>
        <p:spPr>
          <a:xfrm>
            <a:off x="418642" y="1298300"/>
            <a:ext cx="5486400" cy="685800"/>
          </a:xfrm>
          <a:prstGeom prst="rect">
            <a:avLst/>
          </a:prstGeom>
          <a:solidFill>
            <a:srgbClr val="243A5E"/>
          </a:solidFill>
        </p:spPr>
        <p:txBody>
          <a:bodyPr vert="horz" wrap="square" lIns="91440" tIns="91440" rIns="91440" bIns="9144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gradFill>
                  <a:gsLst>
                    <a:gs pos="0">
                      <a:srgbClr val="FFFFFF"/>
                    </a:gs>
                    <a:gs pos="100000">
                      <a:srgbClr val="FFFFFF"/>
                    </a:gs>
                  </a:gsLst>
                  <a:lin ang="5400000" scaled="0"/>
                </a:gradFill>
                <a:cs typeface="Segoe UI" pitchFamily="34" charset="0"/>
              </a:rPr>
              <a:t>High availability</a:t>
            </a:r>
          </a:p>
        </p:txBody>
      </p:sp>
      <p:sp>
        <p:nvSpPr>
          <p:cNvPr id="5" name="Text Placeholder 1">
            <a:extLst>
              <a:ext uri="{FF2B5EF4-FFF2-40B4-BE49-F238E27FC236}">
                <a16:creationId xmlns:a16="http://schemas.microsoft.com/office/drawing/2014/main" id="{1F9EA06C-2846-A537-2355-BC1493369C06}"/>
              </a:ext>
            </a:extLst>
          </p:cNvPr>
          <p:cNvSpPr txBox="1">
            <a:spLocks/>
          </p:cNvSpPr>
          <p:nvPr/>
        </p:nvSpPr>
        <p:spPr>
          <a:xfrm>
            <a:off x="418641" y="2085082"/>
            <a:ext cx="5486400" cy="685800"/>
          </a:xfrm>
          <a:prstGeom prst="rect">
            <a:avLst/>
          </a:prstGeom>
          <a:solidFill>
            <a:srgbClr val="243A5E"/>
          </a:solidFill>
        </p:spPr>
        <p:txBody>
          <a:bodyPr vert="horz" wrap="square" lIns="91440" tIns="91440" rIns="91440" bIns="9144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400" dirty="0">
                <a:gradFill>
                  <a:gsLst>
                    <a:gs pos="0">
                      <a:srgbClr val="FFFFFF"/>
                    </a:gs>
                    <a:gs pos="100000">
                      <a:srgbClr val="FFFFFF"/>
                    </a:gs>
                  </a:gsLst>
                  <a:lin ang="5400000" scaled="0"/>
                </a:gradFill>
                <a:latin typeface="+mj-lt"/>
                <a:cs typeface="Segoe UI"/>
              </a:rPr>
              <a:t>Scalability</a:t>
            </a:r>
          </a:p>
        </p:txBody>
      </p:sp>
      <p:sp>
        <p:nvSpPr>
          <p:cNvPr id="6" name="Text Placeholder 15">
            <a:extLst>
              <a:ext uri="{FF2B5EF4-FFF2-40B4-BE49-F238E27FC236}">
                <a16:creationId xmlns:a16="http://schemas.microsoft.com/office/drawing/2014/main" id="{2C3BFF4D-9DDA-CB14-CEE6-494C663EE9BB}"/>
              </a:ext>
            </a:extLst>
          </p:cNvPr>
          <p:cNvSpPr txBox="1">
            <a:spLocks/>
          </p:cNvSpPr>
          <p:nvPr/>
        </p:nvSpPr>
        <p:spPr>
          <a:xfrm>
            <a:off x="418641" y="2861566"/>
            <a:ext cx="5486400" cy="685800"/>
          </a:xfrm>
          <a:prstGeom prst="rect">
            <a:avLst/>
          </a:prstGeom>
          <a:solidFill>
            <a:srgbClr val="243A5E"/>
          </a:solidFill>
        </p:spPr>
        <p:txBody>
          <a:bodyPr vert="horz" wrap="square" lIns="91440" tIns="91440" rIns="91440" bIns="9144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400" dirty="0">
                <a:gradFill>
                  <a:gsLst>
                    <a:gs pos="0">
                      <a:srgbClr val="FFFFFF"/>
                    </a:gs>
                    <a:gs pos="100000">
                      <a:srgbClr val="FFFFFF"/>
                    </a:gs>
                  </a:gsLst>
                  <a:lin ang="5400000" scaled="0"/>
                </a:gradFill>
                <a:latin typeface="+mj-lt"/>
                <a:ea typeface="Segoe UI" pitchFamily="34" charset="0"/>
                <a:cs typeface="Segoe UI" pitchFamily="34" charset="0"/>
              </a:rPr>
              <a:t>Global reach</a:t>
            </a:r>
          </a:p>
        </p:txBody>
      </p:sp>
      <p:sp>
        <p:nvSpPr>
          <p:cNvPr id="7" name="Text Placeholder 18">
            <a:extLst>
              <a:ext uri="{FF2B5EF4-FFF2-40B4-BE49-F238E27FC236}">
                <a16:creationId xmlns:a16="http://schemas.microsoft.com/office/drawing/2014/main" id="{B1C704CD-3179-406E-CBC8-8284524666CF}"/>
              </a:ext>
            </a:extLst>
          </p:cNvPr>
          <p:cNvSpPr txBox="1">
            <a:spLocks/>
          </p:cNvSpPr>
          <p:nvPr/>
        </p:nvSpPr>
        <p:spPr>
          <a:xfrm flipV="1">
            <a:off x="1418766" y="3832476"/>
            <a:ext cx="223838" cy="338137"/>
          </a:xfrm>
          <a:prstGeom prst="rect">
            <a:avLst/>
          </a:prstGeom>
          <a:solidFill>
            <a:srgbClr val="243A5E"/>
          </a:solidFill>
        </p:spPr>
        <p:txBody>
          <a:bodyPr vert="horz" wrap="square" lIns="91440" tIns="91440" rIns="91440" bIns="9144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400" dirty="0">
                <a:gradFill>
                  <a:gsLst>
                    <a:gs pos="0">
                      <a:srgbClr val="FFFFFF"/>
                    </a:gs>
                    <a:gs pos="100000">
                      <a:srgbClr val="FFFFFF"/>
                    </a:gs>
                  </a:gsLst>
                  <a:lin ang="5400000" scaled="0"/>
                </a:gradFill>
                <a:latin typeface="+mj-lt"/>
                <a:ea typeface="Segoe UI" pitchFamily="34" charset="0"/>
                <a:cs typeface="Segoe UI" pitchFamily="34" charset="0"/>
              </a:rPr>
              <a:t>Agility</a:t>
            </a:r>
            <a:endParaRPr lang="en-US" sz="2400" b="1" dirty="0">
              <a:gradFill>
                <a:gsLst>
                  <a:gs pos="0">
                    <a:srgbClr val="FFFFFF"/>
                  </a:gs>
                  <a:gs pos="100000">
                    <a:srgbClr val="FFFFFF"/>
                  </a:gs>
                </a:gsLst>
                <a:lin ang="5400000" scaled="0"/>
              </a:gradFill>
              <a:latin typeface="+mj-lt"/>
              <a:cs typeface="Segoe UI" pitchFamily="34" charset="0"/>
            </a:endParaRPr>
          </a:p>
        </p:txBody>
      </p:sp>
      <p:sp>
        <p:nvSpPr>
          <p:cNvPr id="8" name="Rectangle 7">
            <a:extLst>
              <a:ext uri="{FF2B5EF4-FFF2-40B4-BE49-F238E27FC236}">
                <a16:creationId xmlns:a16="http://schemas.microsoft.com/office/drawing/2014/main" id="{F0285EC4-6A4D-CA60-5B9B-031FACD611E4}"/>
              </a:ext>
            </a:extLst>
          </p:cNvPr>
          <p:cNvSpPr/>
          <p:nvPr/>
        </p:nvSpPr>
        <p:spPr bwMode="auto">
          <a:xfrm flipH="1">
            <a:off x="392448" y="3661224"/>
            <a:ext cx="5550694" cy="638176"/>
          </a:xfrm>
          <a:prstGeom prst="rect">
            <a:avLst/>
          </a:prstGeom>
          <a:solidFill>
            <a:srgbClr val="243A5E"/>
          </a:solidFill>
        </p:spPr>
        <p:txBody>
          <a:bodyPr vert="horz" wrap="square" lIns="91440" tIns="91440" rIns="91440" bIns="91440" rtlCol="0" anchor="ctr">
            <a:noAutofit/>
          </a:bodyPr>
          <a:lstStyle/>
          <a:p>
            <a:pPr algn="ctr"/>
            <a:r>
              <a:rPr lang="en-US" sz="2400" dirty="0">
                <a:gradFill>
                  <a:gsLst>
                    <a:gs pos="0">
                      <a:srgbClr val="FFFFFF"/>
                    </a:gs>
                    <a:gs pos="100000">
                      <a:srgbClr val="FFFFFF"/>
                    </a:gs>
                  </a:gsLst>
                  <a:lin ang="5400000" scaled="0"/>
                </a:gradFill>
                <a:latin typeface="+mj-lt"/>
                <a:ea typeface="Calibri Light"/>
                <a:cs typeface="Calibri Light"/>
              </a:rPr>
              <a:t>Disaster recovery</a:t>
            </a:r>
          </a:p>
          <a:p>
            <a:pPr algn="ctr"/>
            <a:endParaRPr lang="en-US" sz="2400" dirty="0">
              <a:gradFill>
                <a:gsLst>
                  <a:gs pos="0">
                    <a:srgbClr val="FFFFFF"/>
                  </a:gs>
                  <a:gs pos="100000">
                    <a:srgbClr val="FFFFFF"/>
                  </a:gs>
                </a:gsLst>
                <a:lin ang="5400000" scaled="0"/>
              </a:gradFill>
              <a:latin typeface="+mj-lt"/>
              <a:ea typeface="Calibri Light"/>
              <a:cs typeface="Segoe UI" pitchFamily="34" charset="0"/>
            </a:endParaRPr>
          </a:p>
        </p:txBody>
      </p:sp>
      <p:sp>
        <p:nvSpPr>
          <p:cNvPr id="9" name="Text Placeholder 4">
            <a:extLst>
              <a:ext uri="{FF2B5EF4-FFF2-40B4-BE49-F238E27FC236}">
                <a16:creationId xmlns:a16="http://schemas.microsoft.com/office/drawing/2014/main" id="{C4E26368-E5E7-1D28-E7EC-7137DCD69947}"/>
              </a:ext>
            </a:extLst>
          </p:cNvPr>
          <p:cNvSpPr txBox="1">
            <a:spLocks/>
          </p:cNvSpPr>
          <p:nvPr/>
        </p:nvSpPr>
        <p:spPr>
          <a:xfrm>
            <a:off x="6195890" y="1298299"/>
            <a:ext cx="5486400" cy="685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a:gradFill>
                  <a:gsLst>
                    <a:gs pos="0">
                      <a:srgbClr val="FFFFFF"/>
                    </a:gs>
                    <a:gs pos="100000">
                      <a:srgbClr val="FFFFFF"/>
                    </a:gs>
                  </a:gsLst>
                  <a:lin ang="5400000" scaled="0"/>
                </a:gradFill>
                <a:ea typeface="Segoe UI" pitchFamily="34" charset="0"/>
                <a:cs typeface="Segoe UI"/>
              </a:rPr>
              <a:t>Fault tolerance</a:t>
            </a:r>
            <a:endParaRPr lang="en-US" sz="2400" dirty="0">
              <a:gradFill>
                <a:gsLst>
                  <a:gs pos="0">
                    <a:srgbClr val="FFFFFF"/>
                  </a:gs>
                  <a:gs pos="100000">
                    <a:srgbClr val="FFFFFF"/>
                  </a:gs>
                </a:gsLst>
                <a:lin ang="5400000" scaled="0"/>
              </a:gradFill>
              <a:ea typeface="Segoe UI" pitchFamily="34" charset="0"/>
              <a:cs typeface="Segoe UI"/>
            </a:endParaRPr>
          </a:p>
        </p:txBody>
      </p:sp>
      <p:sp>
        <p:nvSpPr>
          <p:cNvPr id="10" name="Text Placeholder 5">
            <a:extLst>
              <a:ext uri="{FF2B5EF4-FFF2-40B4-BE49-F238E27FC236}">
                <a16:creationId xmlns:a16="http://schemas.microsoft.com/office/drawing/2014/main" id="{A52D1544-33AE-BF90-1A17-20522D9F328E}"/>
              </a:ext>
            </a:extLst>
          </p:cNvPr>
          <p:cNvSpPr txBox="1">
            <a:spLocks/>
          </p:cNvSpPr>
          <p:nvPr/>
        </p:nvSpPr>
        <p:spPr>
          <a:xfrm>
            <a:off x="6195890" y="2085082"/>
            <a:ext cx="5486400" cy="685800"/>
          </a:xfrm>
          <a:prstGeom prst="rect">
            <a:avLst/>
          </a:prstGeom>
          <a:solidFill>
            <a:srgbClr val="243A5E"/>
          </a:solidFill>
        </p:spPr>
        <p:txBody>
          <a:bodyPr vert="horz" wrap="square" lIns="91440" tIns="91440" rIns="91440" bIns="9144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gradFill>
                  <a:gsLst>
                    <a:gs pos="0">
                      <a:srgbClr val="FFFFFF"/>
                    </a:gs>
                    <a:gs pos="100000">
                      <a:srgbClr val="FFFFFF"/>
                    </a:gs>
                  </a:gsLst>
                  <a:lin ang="5400000" scaled="0"/>
                </a:gradFill>
                <a:latin typeface="+mj-lt"/>
                <a:ea typeface="Segoe UI" pitchFamily="34" charset="0"/>
                <a:cs typeface="Segoe UI" pitchFamily="34" charset="0"/>
              </a:rPr>
              <a:t>Elasticity</a:t>
            </a:r>
          </a:p>
        </p:txBody>
      </p:sp>
      <p:sp>
        <p:nvSpPr>
          <p:cNvPr id="11" name="Text Placeholder 17">
            <a:extLst>
              <a:ext uri="{FF2B5EF4-FFF2-40B4-BE49-F238E27FC236}">
                <a16:creationId xmlns:a16="http://schemas.microsoft.com/office/drawing/2014/main" id="{D10EF0FA-13FE-560D-D3EA-0252C1813A72}"/>
              </a:ext>
            </a:extLst>
          </p:cNvPr>
          <p:cNvSpPr txBox="1">
            <a:spLocks/>
          </p:cNvSpPr>
          <p:nvPr/>
        </p:nvSpPr>
        <p:spPr>
          <a:xfrm>
            <a:off x="6195890" y="2871864"/>
            <a:ext cx="5486400" cy="685800"/>
          </a:xfrm>
          <a:prstGeom prst="rect">
            <a:avLst/>
          </a:prstGeom>
          <a:solidFill>
            <a:srgbClr val="243A5E"/>
          </a:solidFill>
        </p:spPr>
        <p:txBody>
          <a:bodyPr vert="horz" wrap="square" lIns="91440" tIns="91440" rIns="91440" bIns="9144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gradFill>
                  <a:gsLst>
                    <a:gs pos="0">
                      <a:srgbClr val="FFFFFF"/>
                    </a:gs>
                    <a:gs pos="100000">
                      <a:srgbClr val="FFFFFF"/>
                    </a:gs>
                  </a:gsLst>
                  <a:lin ang="5400000" scaled="0"/>
                </a:gradFill>
                <a:latin typeface="+mj-lt"/>
                <a:ea typeface="Segoe UI" pitchFamily="34" charset="0"/>
                <a:cs typeface="Segoe UI" pitchFamily="34" charset="0"/>
              </a:rPr>
              <a:t>Customer latency capabilities</a:t>
            </a:r>
          </a:p>
        </p:txBody>
      </p:sp>
      <p:sp>
        <p:nvSpPr>
          <p:cNvPr id="12" name="Text Placeholder 19">
            <a:extLst>
              <a:ext uri="{FF2B5EF4-FFF2-40B4-BE49-F238E27FC236}">
                <a16:creationId xmlns:a16="http://schemas.microsoft.com/office/drawing/2014/main" id="{AF49396C-64BD-6ACC-6715-1B354069036A}"/>
              </a:ext>
            </a:extLst>
          </p:cNvPr>
          <p:cNvSpPr txBox="1">
            <a:spLocks/>
          </p:cNvSpPr>
          <p:nvPr/>
        </p:nvSpPr>
        <p:spPr>
          <a:xfrm>
            <a:off x="6195890" y="3658645"/>
            <a:ext cx="5486400" cy="685800"/>
          </a:xfrm>
          <a:prstGeom prst="rect">
            <a:avLst/>
          </a:prstGeom>
          <a:solidFill>
            <a:srgbClr val="243A5E"/>
          </a:solidFill>
        </p:spPr>
        <p:txBody>
          <a:bodyPr vert="horz" wrap="square" lIns="91440" tIns="91440" rIns="91440" bIns="9144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gradFill>
                  <a:gsLst>
                    <a:gs pos="0">
                      <a:srgbClr val="FFFFFF"/>
                    </a:gs>
                    <a:gs pos="100000">
                      <a:srgbClr val="FFFFFF"/>
                    </a:gs>
                  </a:gsLst>
                  <a:lin ang="5400000" scaled="0"/>
                </a:gradFill>
                <a:latin typeface="+mj-lt"/>
                <a:ea typeface="Segoe UI" pitchFamily="34" charset="0"/>
                <a:cs typeface="Segoe UI" pitchFamily="34" charset="0"/>
              </a:rPr>
              <a:t>Predictive cost considerations</a:t>
            </a:r>
          </a:p>
        </p:txBody>
      </p:sp>
      <p:sp>
        <p:nvSpPr>
          <p:cNvPr id="13" name="Rectangle 12">
            <a:extLst>
              <a:ext uri="{FF2B5EF4-FFF2-40B4-BE49-F238E27FC236}">
                <a16:creationId xmlns:a16="http://schemas.microsoft.com/office/drawing/2014/main" id="{5C467E39-DFCC-288B-1E50-F0C11D5784C1}"/>
              </a:ext>
            </a:extLst>
          </p:cNvPr>
          <p:cNvSpPr/>
          <p:nvPr/>
        </p:nvSpPr>
        <p:spPr bwMode="auto">
          <a:xfrm>
            <a:off x="6195890" y="2863504"/>
            <a:ext cx="5486400" cy="685800"/>
          </a:xfrm>
          <a:prstGeom prst="rect">
            <a:avLst/>
          </a:prstGeom>
          <a:solidFill>
            <a:srgbClr val="243A5E"/>
          </a:solidFill>
        </p:spPr>
        <p:txBody>
          <a:bodyPr vert="horz" wrap="square" lIns="91440" tIns="91440" rIns="91440" bIns="91440" rtlCol="0" anchor="ctr">
            <a:noAutofit/>
          </a:bodyPr>
          <a:lstStyle/>
          <a:p>
            <a:pPr algn="ctr">
              <a:buSzPct val="90000"/>
            </a:pPr>
            <a:r>
              <a:rPr lang="en-US" sz="2400" dirty="0">
                <a:gradFill>
                  <a:gsLst>
                    <a:gs pos="0">
                      <a:srgbClr val="FFFFFF"/>
                    </a:gs>
                    <a:gs pos="100000">
                      <a:srgbClr val="FFFFFF"/>
                    </a:gs>
                  </a:gsLst>
                  <a:lin ang="5400000" scaled="0"/>
                </a:gradFill>
                <a:latin typeface="+mj-lt"/>
                <a:cs typeface="Segoe UI" pitchFamily="34" charset="0"/>
              </a:rPr>
              <a:t>Security</a:t>
            </a:r>
          </a:p>
        </p:txBody>
      </p:sp>
      <p:sp>
        <p:nvSpPr>
          <p:cNvPr id="27" name="Text Placeholder 4">
            <a:extLst>
              <a:ext uri="{FF2B5EF4-FFF2-40B4-BE49-F238E27FC236}">
                <a16:creationId xmlns:a16="http://schemas.microsoft.com/office/drawing/2014/main" id="{7F9CEAB2-E269-34E9-D1BF-09209CEF945E}"/>
              </a:ext>
            </a:extLst>
          </p:cNvPr>
          <p:cNvSpPr txBox="1">
            <a:spLocks/>
          </p:cNvSpPr>
          <p:nvPr/>
        </p:nvSpPr>
        <p:spPr>
          <a:xfrm>
            <a:off x="6195890" y="1298299"/>
            <a:ext cx="5486400" cy="685800"/>
          </a:xfrm>
          <a:prstGeom prst="rect">
            <a:avLst/>
          </a:prstGeom>
          <a:solidFill>
            <a:srgbClr val="243A5E"/>
          </a:solidFill>
        </p:spPr>
        <p:txBody>
          <a:bodyPr vert="horz" wrap="square" lIns="91440" tIns="91440" rIns="91440" bIns="91440"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000" b="1" kern="1200" spc="0" baseline="0" dirty="0" smtClean="0">
                <a:solidFill>
                  <a:schemeClr val="bg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400" b="0" dirty="0">
                <a:gradFill>
                  <a:gsLst>
                    <a:gs pos="0">
                      <a:srgbClr val="FFFFFF"/>
                    </a:gs>
                    <a:gs pos="100000">
                      <a:srgbClr val="FFFFFF"/>
                    </a:gs>
                  </a:gsLst>
                  <a:lin ang="5400000" scaled="0"/>
                </a:gradFill>
                <a:ea typeface="Segoe UI" pitchFamily="34" charset="0"/>
                <a:cs typeface="Segoe UI"/>
              </a:rPr>
              <a:t>Fault</a:t>
            </a:r>
            <a:r>
              <a:rPr lang="en-US" sz="2400" dirty="0">
                <a:gradFill>
                  <a:gsLst>
                    <a:gs pos="0">
                      <a:srgbClr val="FFFFFF"/>
                    </a:gs>
                    <a:gs pos="100000">
                      <a:srgbClr val="FFFFFF"/>
                    </a:gs>
                  </a:gsLst>
                  <a:lin ang="5400000" scaled="0"/>
                </a:gradFill>
                <a:ea typeface="Segoe UI" pitchFamily="34" charset="0"/>
                <a:cs typeface="Segoe UI"/>
              </a:rPr>
              <a:t> </a:t>
            </a:r>
            <a:r>
              <a:rPr lang="en-US" sz="2400" b="0" dirty="0">
                <a:gradFill>
                  <a:gsLst>
                    <a:gs pos="0">
                      <a:srgbClr val="FFFFFF"/>
                    </a:gs>
                    <a:gs pos="100000">
                      <a:srgbClr val="FFFFFF"/>
                    </a:gs>
                  </a:gsLst>
                  <a:lin ang="5400000" scaled="0"/>
                </a:gradFill>
                <a:ea typeface="Segoe UI" pitchFamily="34" charset="0"/>
                <a:cs typeface="Segoe UI"/>
              </a:rPr>
              <a:t>tolerance</a:t>
            </a:r>
          </a:p>
        </p:txBody>
      </p:sp>
    </p:spTree>
    <p:extLst>
      <p:ext uri="{BB962C8B-B14F-4D97-AF65-F5344CB8AC3E}">
        <p14:creationId xmlns:p14="http://schemas.microsoft.com/office/powerpoint/2010/main" val="264478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5323" y="1733206"/>
            <a:ext cx="4745737" cy="1311128"/>
          </a:xfrm>
        </p:spPr>
        <p:txBody>
          <a:bodyPr/>
          <a:lstStyle/>
          <a:p>
            <a:r>
              <a:rPr lang="en-US" b="1" dirty="0"/>
              <a:t>1.C. Cloud Services Types</a:t>
            </a:r>
          </a:p>
        </p:txBody>
      </p:sp>
      <p:sp>
        <p:nvSpPr>
          <p:cNvPr id="2" name="Rectangle 1"/>
          <p:cNvSpPr/>
          <p:nvPr/>
        </p:nvSpPr>
        <p:spPr>
          <a:xfrm>
            <a:off x="248528" y="3584136"/>
            <a:ext cx="4872531" cy="1631216"/>
          </a:xfrm>
          <a:prstGeom prst="rect">
            <a:avLst/>
          </a:prstGeom>
        </p:spPr>
        <p:txBody>
          <a:bodyPr wrap="square">
            <a:spAutoFit/>
          </a:bodyPr>
          <a:lstStyle/>
          <a:p>
            <a:pPr marL="342900" indent="-342900">
              <a:buFont typeface="Arial" panose="020B0604020202020204" pitchFamily="34" charset="0"/>
              <a:buChar char="•"/>
            </a:pPr>
            <a:r>
              <a:rPr lang="en-US" sz="2000" b="0" i="0" dirty="0">
                <a:effectLst/>
                <a:latin typeface="Segoe UI" panose="020B0502040204020203" pitchFamily="34" charset="0"/>
              </a:rPr>
              <a:t>Infrastructure as a Service (IaaS)</a:t>
            </a:r>
          </a:p>
          <a:p>
            <a:pPr marL="342900" indent="-342900">
              <a:buFont typeface="Arial" panose="020B0604020202020204" pitchFamily="34" charset="0"/>
              <a:buChar char="•"/>
            </a:pPr>
            <a:r>
              <a:rPr lang="en-US" sz="2000" b="0" i="0" dirty="0">
                <a:effectLst/>
                <a:latin typeface="Segoe UI" panose="020B0502040204020203" pitchFamily="34" charset="0"/>
              </a:rPr>
              <a:t>Platform as a Service (PaaS)</a:t>
            </a:r>
          </a:p>
          <a:p>
            <a:pPr marL="342900" indent="-342900">
              <a:buFont typeface="Arial" panose="020B0604020202020204" pitchFamily="34" charset="0"/>
              <a:buChar char="•"/>
            </a:pPr>
            <a:r>
              <a:rPr lang="en-US" sz="2000" b="0" i="0" dirty="0">
                <a:effectLst/>
                <a:latin typeface="Segoe UI" panose="020B0502040204020203" pitchFamily="34" charset="0"/>
              </a:rPr>
              <a:t>Software as a Service (SaaS)</a:t>
            </a:r>
          </a:p>
          <a:p>
            <a:pPr marL="342900" indent="-342900">
              <a:buFont typeface="Arial" panose="020B0604020202020204" pitchFamily="34" charset="0"/>
              <a:buChar char="•"/>
            </a:pPr>
            <a:r>
              <a:rPr lang="en-US" sz="2000" b="0" i="0" dirty="0">
                <a:effectLst/>
                <a:latin typeface="Segoe UI" panose="020B0502040204020203" pitchFamily="34" charset="0"/>
              </a:rPr>
              <a:t>Appropriate use cases for each Cloud Service (IaaS, PaaS, SaaS)</a:t>
            </a:r>
          </a:p>
        </p:txBody>
      </p:sp>
    </p:spTree>
    <p:extLst>
      <p:ext uri="{BB962C8B-B14F-4D97-AF65-F5344CB8AC3E}">
        <p14:creationId xmlns:p14="http://schemas.microsoft.com/office/powerpoint/2010/main" val="69026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1897" y="247749"/>
            <a:ext cx="11018520" cy="553998"/>
          </a:xfrm>
        </p:spPr>
        <p:txBody>
          <a:bodyPr>
            <a:normAutofit fontScale="90000"/>
          </a:bodyPr>
          <a:lstStyle/>
          <a:p>
            <a:r>
              <a:rPr lang="en-US" b="1" dirty="0"/>
              <a:t>Shared Responsibility Model</a:t>
            </a:r>
          </a:p>
        </p:txBody>
      </p:sp>
      <p:grpSp>
        <p:nvGrpSpPr>
          <p:cNvPr id="2" name="Group 1" descr="On-premises, IaaS, PaaS, and SaaS are shown from customer managed to cloud provider managed. ">
            <a:extLst>
              <a:ext uri="{FF2B5EF4-FFF2-40B4-BE49-F238E27FC236}">
                <a16:creationId xmlns:a16="http://schemas.microsoft.com/office/drawing/2014/main" id="{5266B92E-7DB0-4B65-8A91-73858C2878A2}"/>
              </a:ext>
            </a:extLst>
          </p:cNvPr>
          <p:cNvGrpSpPr/>
          <p:nvPr/>
        </p:nvGrpSpPr>
        <p:grpSpPr>
          <a:xfrm>
            <a:off x="3782291" y="805070"/>
            <a:ext cx="8409709" cy="5856987"/>
            <a:chOff x="1029060" y="1244462"/>
            <a:chExt cx="10978618" cy="4902338"/>
          </a:xfrm>
        </p:grpSpPr>
        <p:sp>
          <p:nvSpPr>
            <p:cNvPr id="48" name="Rectangle 47">
              <a:extLst>
                <a:ext uri="{FF2B5EF4-FFF2-40B4-BE49-F238E27FC236}">
                  <a16:creationId xmlns:a16="http://schemas.microsoft.com/office/drawing/2014/main" id="{27D4A790-00F8-47E0-B64B-E001823FAAD2}"/>
                </a:ext>
              </a:extLst>
            </p:cNvPr>
            <p:cNvSpPr/>
            <p:nvPr/>
          </p:nvSpPr>
          <p:spPr bwMode="auto">
            <a:xfrm>
              <a:off x="3208293" y="1244462"/>
              <a:ext cx="6353276" cy="4902338"/>
            </a:xfrm>
            <a:prstGeom prst="rect">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p:spPr>
          <p:txBody>
            <a:bodyPr vert="horz" wrap="square" lIns="91404" tIns="45703" rIns="91404" bIns="45703" numCol="1" spcCol="0" rtlCol="0" anchor="ctr" anchorCtr="0" compatLnSpc="1">
              <a:prstTxWarp prst="textNoShape">
                <a:avLst/>
              </a:prstTxWarp>
            </a:bodyPr>
            <a:lstStyle/>
            <a:p>
              <a:pPr marL="0" marR="0" lvl="0" indent="0" algn="ctr" defTabSz="913788"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Rectangle 48">
              <a:extLst>
                <a:ext uri="{FF2B5EF4-FFF2-40B4-BE49-F238E27FC236}">
                  <a16:creationId xmlns:a16="http://schemas.microsoft.com/office/drawing/2014/main" id="{CD51338E-8FFB-46D8-B933-90F1F12AE8EC}"/>
                </a:ext>
              </a:extLst>
            </p:cNvPr>
            <p:cNvSpPr/>
            <p:nvPr/>
          </p:nvSpPr>
          <p:spPr>
            <a:xfrm>
              <a:off x="1248036" y="1494810"/>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36" fontAlgn="base">
                <a:spcAft>
                  <a:spcPct val="0"/>
                </a:spcAft>
                <a:defRPr/>
              </a:pPr>
              <a:r>
                <a:rPr lang="en-US" sz="2000" dirty="0">
                  <a:solidFill>
                    <a:srgbClr val="595959">
                      <a:alpha val="99000"/>
                    </a:srgbClr>
                  </a:solidFill>
                  <a:ea typeface="Kozuka Gothic Pro R" pitchFamily="34" charset="-128"/>
                </a:rPr>
                <a:t>On-Premises</a:t>
              </a:r>
            </a:p>
            <a:p>
              <a:pPr marL="0" lvl="1" algn="ctr" defTabSz="1218836" fontAlgn="base">
                <a:spcAft>
                  <a:spcPct val="0"/>
                </a:spcAft>
                <a:defRPr/>
              </a:pPr>
              <a:r>
                <a:rPr lang="en-US" sz="1600" dirty="0">
                  <a:solidFill>
                    <a:srgbClr val="595959">
                      <a:alpha val="99000"/>
                    </a:srgbClr>
                  </a:solidFill>
                  <a:ea typeface="Kozuka Gothic Pro R" pitchFamily="34" charset="-128"/>
                </a:rPr>
                <a:t>( Private Cloud )</a:t>
              </a:r>
            </a:p>
          </p:txBody>
        </p:sp>
        <p:sp>
          <p:nvSpPr>
            <p:cNvPr id="50" name="Rectangle 49">
              <a:extLst>
                <a:ext uri="{FF2B5EF4-FFF2-40B4-BE49-F238E27FC236}">
                  <a16:creationId xmlns:a16="http://schemas.microsoft.com/office/drawing/2014/main" id="{40CBD8E4-CCD7-48B3-9526-5B5123F9CD5C}"/>
                </a:ext>
              </a:extLst>
            </p:cNvPr>
            <p:cNvSpPr/>
            <p:nvPr/>
          </p:nvSpPr>
          <p:spPr>
            <a:xfrm>
              <a:off x="1337759" y="5048331"/>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Networking</a:t>
              </a:r>
            </a:p>
          </p:txBody>
        </p:sp>
        <p:sp>
          <p:nvSpPr>
            <p:cNvPr id="51" name="Rectangle 50">
              <a:extLst>
                <a:ext uri="{FF2B5EF4-FFF2-40B4-BE49-F238E27FC236}">
                  <a16:creationId xmlns:a16="http://schemas.microsoft.com/office/drawing/2014/main" id="{C1054B8F-E779-4E91-9090-31A25752021A}"/>
                </a:ext>
              </a:extLst>
            </p:cNvPr>
            <p:cNvSpPr/>
            <p:nvPr/>
          </p:nvSpPr>
          <p:spPr>
            <a:xfrm>
              <a:off x="1337759" y="4593512"/>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Compute</a:t>
              </a:r>
            </a:p>
          </p:txBody>
        </p:sp>
        <p:sp>
          <p:nvSpPr>
            <p:cNvPr id="52" name="Rectangle 51">
              <a:extLst>
                <a:ext uri="{FF2B5EF4-FFF2-40B4-BE49-F238E27FC236}">
                  <a16:creationId xmlns:a16="http://schemas.microsoft.com/office/drawing/2014/main" id="{BA941446-11D6-43C7-8E95-2C69C7DE7FC1}"/>
                </a:ext>
              </a:extLst>
            </p:cNvPr>
            <p:cNvSpPr/>
            <p:nvPr/>
          </p:nvSpPr>
          <p:spPr>
            <a:xfrm>
              <a:off x="1337759" y="5503148"/>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Storage</a:t>
              </a:r>
            </a:p>
          </p:txBody>
        </p:sp>
        <p:sp>
          <p:nvSpPr>
            <p:cNvPr id="53" name="Rectangle 52">
              <a:extLst>
                <a:ext uri="{FF2B5EF4-FFF2-40B4-BE49-F238E27FC236}">
                  <a16:creationId xmlns:a16="http://schemas.microsoft.com/office/drawing/2014/main" id="{F456FE96-5E5D-458D-8A64-A5781B94828C}"/>
                </a:ext>
              </a:extLst>
            </p:cNvPr>
            <p:cNvSpPr/>
            <p:nvPr/>
          </p:nvSpPr>
          <p:spPr>
            <a:xfrm>
              <a:off x="1337759" y="4127625"/>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Virtual Machine</a:t>
              </a:r>
            </a:p>
          </p:txBody>
        </p:sp>
        <p:sp>
          <p:nvSpPr>
            <p:cNvPr id="54" name="Rectangle 53">
              <a:extLst>
                <a:ext uri="{FF2B5EF4-FFF2-40B4-BE49-F238E27FC236}">
                  <a16:creationId xmlns:a16="http://schemas.microsoft.com/office/drawing/2014/main" id="{267FB1E9-761A-4C4F-9E44-8E63014C9FCE}"/>
                </a:ext>
              </a:extLst>
            </p:cNvPr>
            <p:cNvSpPr/>
            <p:nvPr/>
          </p:nvSpPr>
          <p:spPr>
            <a:xfrm>
              <a:off x="1337759" y="3672806"/>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Operating System</a:t>
              </a:r>
            </a:p>
          </p:txBody>
        </p:sp>
        <p:sp>
          <p:nvSpPr>
            <p:cNvPr id="55" name="Rectangle 54">
              <a:extLst>
                <a:ext uri="{FF2B5EF4-FFF2-40B4-BE49-F238E27FC236}">
                  <a16:creationId xmlns:a16="http://schemas.microsoft.com/office/drawing/2014/main" id="{FDD0F0A9-0E86-4364-8CAF-9B3AFE145B22}"/>
                </a:ext>
              </a:extLst>
            </p:cNvPr>
            <p:cNvSpPr/>
            <p:nvPr/>
          </p:nvSpPr>
          <p:spPr>
            <a:xfrm>
              <a:off x="1337759" y="2763168"/>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Applications</a:t>
              </a:r>
            </a:p>
          </p:txBody>
        </p:sp>
        <p:sp>
          <p:nvSpPr>
            <p:cNvPr id="56" name="Rectangle 55">
              <a:extLst>
                <a:ext uri="{FF2B5EF4-FFF2-40B4-BE49-F238E27FC236}">
                  <a16:creationId xmlns:a16="http://schemas.microsoft.com/office/drawing/2014/main" id="{28F74A79-B34E-4CE4-B22D-8BC06E867E38}"/>
                </a:ext>
              </a:extLst>
            </p:cNvPr>
            <p:cNvSpPr/>
            <p:nvPr/>
          </p:nvSpPr>
          <p:spPr>
            <a:xfrm>
              <a:off x="1337759" y="2308349"/>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Data &amp; Access</a:t>
              </a:r>
            </a:p>
          </p:txBody>
        </p:sp>
        <p:sp>
          <p:nvSpPr>
            <p:cNvPr id="57" name="Rectangle 56">
              <a:extLst>
                <a:ext uri="{FF2B5EF4-FFF2-40B4-BE49-F238E27FC236}">
                  <a16:creationId xmlns:a16="http://schemas.microsoft.com/office/drawing/2014/main" id="{578C1057-EC09-47A0-88C5-3319ED814A1D}"/>
                </a:ext>
              </a:extLst>
            </p:cNvPr>
            <p:cNvSpPr/>
            <p:nvPr/>
          </p:nvSpPr>
          <p:spPr>
            <a:xfrm>
              <a:off x="1337759" y="3217987"/>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Runtime</a:t>
              </a:r>
            </a:p>
          </p:txBody>
        </p:sp>
        <p:sp>
          <p:nvSpPr>
            <p:cNvPr id="58" name="Rectangle 57">
              <a:extLst>
                <a:ext uri="{FF2B5EF4-FFF2-40B4-BE49-F238E27FC236}">
                  <a16:creationId xmlns:a16="http://schemas.microsoft.com/office/drawing/2014/main" id="{D85397EC-BDE3-4969-A966-69B74967EA28}"/>
                </a:ext>
              </a:extLst>
            </p:cNvPr>
            <p:cNvSpPr/>
            <p:nvPr/>
          </p:nvSpPr>
          <p:spPr>
            <a:xfrm>
              <a:off x="3406919" y="1494810"/>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36" fontAlgn="base">
                <a:spcAft>
                  <a:spcPct val="0"/>
                </a:spcAft>
                <a:defRPr/>
              </a:pPr>
              <a:r>
                <a:rPr lang="en-US" sz="2000">
                  <a:solidFill>
                    <a:srgbClr val="595959">
                      <a:alpha val="99000"/>
                    </a:srgbClr>
                  </a:solidFill>
                  <a:ea typeface="Kozuka Gothic Pro R" pitchFamily="34" charset="-128"/>
                </a:rPr>
                <a:t>Infrastructure</a:t>
              </a:r>
            </a:p>
            <a:p>
              <a:pPr algn="ctr" defTabSz="1218936">
                <a:defRPr/>
              </a:pPr>
              <a:r>
                <a:rPr lang="en-US" sz="1600">
                  <a:solidFill>
                    <a:srgbClr val="595959">
                      <a:alpha val="99000"/>
                    </a:srgbClr>
                  </a:solidFill>
                  <a:ea typeface="Kozuka Gothic Pro R" pitchFamily="34" charset="-128"/>
                </a:rPr>
                <a:t>( as a Service )</a:t>
              </a:r>
            </a:p>
          </p:txBody>
        </p:sp>
        <p:grpSp>
          <p:nvGrpSpPr>
            <p:cNvPr id="59" name="Group 58">
              <a:extLst>
                <a:ext uri="{FF2B5EF4-FFF2-40B4-BE49-F238E27FC236}">
                  <a16:creationId xmlns:a16="http://schemas.microsoft.com/office/drawing/2014/main" id="{DE67C614-78C0-404B-AFEC-9CD7F8E60E3D}"/>
                </a:ext>
              </a:extLst>
            </p:cNvPr>
            <p:cNvGrpSpPr/>
            <p:nvPr/>
          </p:nvGrpSpPr>
          <p:grpSpPr>
            <a:xfrm>
              <a:off x="3547135" y="2266020"/>
              <a:ext cx="1645145" cy="3575799"/>
              <a:chOff x="4410447" y="2460753"/>
              <a:chExt cx="1645145" cy="3575799"/>
            </a:xfrm>
          </p:grpSpPr>
          <p:sp>
            <p:nvSpPr>
              <p:cNvPr id="60" name="Rectangle 59">
                <a:extLst>
                  <a:ext uri="{FF2B5EF4-FFF2-40B4-BE49-F238E27FC236}">
                    <a16:creationId xmlns:a16="http://schemas.microsoft.com/office/drawing/2014/main" id="{2E953AD7-8762-444B-83A7-94C54AC3642D}"/>
                  </a:ext>
                </a:extLst>
              </p:cNvPr>
              <p:cNvSpPr/>
              <p:nvPr/>
            </p:nvSpPr>
            <p:spPr>
              <a:xfrm>
                <a:off x="4410447" y="5200735"/>
                <a:ext cx="1638241" cy="381000"/>
              </a:xfrm>
              <a:prstGeom prst="rect">
                <a:avLst/>
              </a:prstGeom>
              <a:solidFill>
                <a:srgbClr val="0078D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Networking</a:t>
                </a:r>
              </a:p>
            </p:txBody>
          </p:sp>
          <p:sp>
            <p:nvSpPr>
              <p:cNvPr id="61" name="Rectangle 60">
                <a:extLst>
                  <a:ext uri="{FF2B5EF4-FFF2-40B4-BE49-F238E27FC236}">
                    <a16:creationId xmlns:a16="http://schemas.microsoft.com/office/drawing/2014/main" id="{762CF49B-B4B2-4D24-96F8-F4FB78C97AA6}"/>
                  </a:ext>
                </a:extLst>
              </p:cNvPr>
              <p:cNvSpPr/>
              <p:nvPr/>
            </p:nvSpPr>
            <p:spPr>
              <a:xfrm>
                <a:off x="4410447" y="4745916"/>
                <a:ext cx="1638241" cy="381000"/>
              </a:xfrm>
              <a:prstGeom prst="rect">
                <a:avLst/>
              </a:prstGeom>
              <a:solidFill>
                <a:srgbClr val="0078D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Compute</a:t>
                </a:r>
              </a:p>
            </p:txBody>
          </p:sp>
          <p:sp>
            <p:nvSpPr>
              <p:cNvPr id="62" name="Rectangle 61">
                <a:extLst>
                  <a:ext uri="{FF2B5EF4-FFF2-40B4-BE49-F238E27FC236}">
                    <a16:creationId xmlns:a16="http://schemas.microsoft.com/office/drawing/2014/main" id="{466E691C-0113-489B-966F-4176B3F3AB29}"/>
                  </a:ext>
                </a:extLst>
              </p:cNvPr>
              <p:cNvSpPr/>
              <p:nvPr/>
            </p:nvSpPr>
            <p:spPr>
              <a:xfrm>
                <a:off x="4410447" y="5655552"/>
                <a:ext cx="1638241" cy="381000"/>
              </a:xfrm>
              <a:prstGeom prst="rect">
                <a:avLst/>
              </a:prstGeom>
              <a:solidFill>
                <a:srgbClr val="0078D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Storage</a:t>
                </a:r>
              </a:p>
            </p:txBody>
          </p:sp>
          <p:sp>
            <p:nvSpPr>
              <p:cNvPr id="63" name="Rectangle 62">
                <a:extLst>
                  <a:ext uri="{FF2B5EF4-FFF2-40B4-BE49-F238E27FC236}">
                    <a16:creationId xmlns:a16="http://schemas.microsoft.com/office/drawing/2014/main" id="{0A7FDD1F-8740-4888-9E49-9E016FBE0AE0}"/>
                  </a:ext>
                </a:extLst>
              </p:cNvPr>
              <p:cNvSpPr/>
              <p:nvPr/>
            </p:nvSpPr>
            <p:spPr>
              <a:xfrm>
                <a:off x="4410447" y="4280029"/>
                <a:ext cx="1638240" cy="423329"/>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rPr>
                  <a:t>Virtual Machine</a:t>
                </a:r>
              </a:p>
            </p:txBody>
          </p:sp>
          <p:sp>
            <p:nvSpPr>
              <p:cNvPr id="64" name="Rectangle 63">
                <a:extLst>
                  <a:ext uri="{FF2B5EF4-FFF2-40B4-BE49-F238E27FC236}">
                    <a16:creationId xmlns:a16="http://schemas.microsoft.com/office/drawing/2014/main" id="{DE0DD56F-9D77-4E31-9F9D-40EC34BF9FF1}"/>
                  </a:ext>
                </a:extLst>
              </p:cNvPr>
              <p:cNvSpPr/>
              <p:nvPr/>
            </p:nvSpPr>
            <p:spPr>
              <a:xfrm>
                <a:off x="4410447" y="3825210"/>
                <a:ext cx="1645145" cy="412260"/>
              </a:xfrm>
              <a:prstGeom prst="rect">
                <a:avLst/>
              </a:prstGeom>
              <a:solidFill>
                <a:srgbClr val="008575"/>
              </a:solidFill>
              <a:ln w="9525" cap="flat" cmpd="sng" algn="ctr">
                <a:solidFill>
                  <a:srgbClr val="FFC000"/>
                </a:solid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rPr>
                  <a:t>Operating System</a:t>
                </a:r>
              </a:p>
            </p:txBody>
          </p:sp>
          <p:sp>
            <p:nvSpPr>
              <p:cNvPr id="65" name="Rectangle 64">
                <a:extLst>
                  <a:ext uri="{FF2B5EF4-FFF2-40B4-BE49-F238E27FC236}">
                    <a16:creationId xmlns:a16="http://schemas.microsoft.com/office/drawing/2014/main" id="{2C1DF327-C761-4607-B762-3CF5F9F236DF}"/>
                  </a:ext>
                </a:extLst>
              </p:cNvPr>
              <p:cNvSpPr/>
              <p:nvPr/>
            </p:nvSpPr>
            <p:spPr>
              <a:xfrm>
                <a:off x="4410447" y="2915572"/>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Applications</a:t>
                </a:r>
              </a:p>
            </p:txBody>
          </p:sp>
          <p:sp>
            <p:nvSpPr>
              <p:cNvPr id="66" name="Rectangle 65">
                <a:extLst>
                  <a:ext uri="{FF2B5EF4-FFF2-40B4-BE49-F238E27FC236}">
                    <a16:creationId xmlns:a16="http://schemas.microsoft.com/office/drawing/2014/main" id="{69E08269-41BB-413B-A32C-5D60C117F6E0}"/>
                  </a:ext>
                </a:extLst>
              </p:cNvPr>
              <p:cNvSpPr/>
              <p:nvPr/>
            </p:nvSpPr>
            <p:spPr>
              <a:xfrm>
                <a:off x="4410447" y="2460753"/>
                <a:ext cx="1638240" cy="412261"/>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rPr>
                  <a:t>Data &amp; Access</a:t>
                </a:r>
              </a:p>
            </p:txBody>
          </p:sp>
          <p:sp>
            <p:nvSpPr>
              <p:cNvPr id="67" name="Rectangle 66">
                <a:extLst>
                  <a:ext uri="{FF2B5EF4-FFF2-40B4-BE49-F238E27FC236}">
                    <a16:creationId xmlns:a16="http://schemas.microsoft.com/office/drawing/2014/main" id="{13654DEB-AB24-4530-806C-BC5524506208}"/>
                  </a:ext>
                </a:extLst>
              </p:cNvPr>
              <p:cNvSpPr/>
              <p:nvPr/>
            </p:nvSpPr>
            <p:spPr>
              <a:xfrm>
                <a:off x="4410447" y="3370392"/>
                <a:ext cx="1638240" cy="265052"/>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rPr>
                  <a:t>Runtime</a:t>
                </a:r>
              </a:p>
            </p:txBody>
          </p:sp>
        </p:grpSp>
        <p:sp>
          <p:nvSpPr>
            <p:cNvPr id="68" name="Rectangle 67">
              <a:extLst>
                <a:ext uri="{FF2B5EF4-FFF2-40B4-BE49-F238E27FC236}">
                  <a16:creationId xmlns:a16="http://schemas.microsoft.com/office/drawing/2014/main" id="{20DD6C99-26E1-432C-883F-09C90B36E556}"/>
                </a:ext>
              </a:extLst>
            </p:cNvPr>
            <p:cNvSpPr/>
            <p:nvPr/>
          </p:nvSpPr>
          <p:spPr>
            <a:xfrm>
              <a:off x="5414147" y="1494810"/>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36" fontAlgn="base">
                <a:spcAft>
                  <a:spcPct val="0"/>
                </a:spcAft>
                <a:defRPr/>
              </a:pPr>
              <a:r>
                <a:rPr lang="en-US" sz="2000" dirty="0">
                  <a:solidFill>
                    <a:srgbClr val="595959">
                      <a:alpha val="99000"/>
                    </a:srgbClr>
                  </a:solidFill>
                  <a:ea typeface="Kozuka Gothic Pro R" pitchFamily="34" charset="-128"/>
                </a:rPr>
                <a:t>Platform</a:t>
              </a:r>
            </a:p>
            <a:p>
              <a:pPr algn="ctr" defTabSz="1218936">
                <a:defRPr/>
              </a:pPr>
              <a:r>
                <a:rPr lang="en-US" sz="1600" dirty="0">
                  <a:solidFill>
                    <a:srgbClr val="595959">
                      <a:alpha val="99000"/>
                    </a:srgbClr>
                  </a:solidFill>
                  <a:ea typeface="Kozuka Gothic Pro R" pitchFamily="34" charset="-128"/>
                </a:rPr>
                <a:t>( as a Service )</a:t>
              </a:r>
            </a:p>
          </p:txBody>
        </p:sp>
        <p:grpSp>
          <p:nvGrpSpPr>
            <p:cNvPr id="69" name="Group 68">
              <a:extLst>
                <a:ext uri="{FF2B5EF4-FFF2-40B4-BE49-F238E27FC236}">
                  <a16:creationId xmlns:a16="http://schemas.microsoft.com/office/drawing/2014/main" id="{CF6B06AD-6C3B-40B6-A8E4-24BD995A4749}"/>
                </a:ext>
              </a:extLst>
            </p:cNvPr>
            <p:cNvGrpSpPr/>
            <p:nvPr/>
          </p:nvGrpSpPr>
          <p:grpSpPr>
            <a:xfrm>
              <a:off x="5602718" y="2282956"/>
              <a:ext cx="1638240" cy="3575799"/>
              <a:chOff x="6966542" y="2460752"/>
              <a:chExt cx="1638240" cy="3575799"/>
            </a:xfrm>
          </p:grpSpPr>
          <p:sp>
            <p:nvSpPr>
              <p:cNvPr id="70" name="Rectangle 69">
                <a:extLst>
                  <a:ext uri="{FF2B5EF4-FFF2-40B4-BE49-F238E27FC236}">
                    <a16:creationId xmlns:a16="http://schemas.microsoft.com/office/drawing/2014/main" id="{2158F502-BDDB-47BD-9CCB-85FAAE51D9C7}"/>
                  </a:ext>
                </a:extLst>
              </p:cNvPr>
              <p:cNvSpPr/>
              <p:nvPr/>
            </p:nvSpPr>
            <p:spPr>
              <a:xfrm>
                <a:off x="6966542" y="5200734"/>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Networking</a:t>
                </a:r>
              </a:p>
            </p:txBody>
          </p:sp>
          <p:sp>
            <p:nvSpPr>
              <p:cNvPr id="71" name="Rectangle 70">
                <a:extLst>
                  <a:ext uri="{FF2B5EF4-FFF2-40B4-BE49-F238E27FC236}">
                    <a16:creationId xmlns:a16="http://schemas.microsoft.com/office/drawing/2014/main" id="{2BABBED3-8B91-4E43-91A8-0D1A5DB8ED25}"/>
                  </a:ext>
                </a:extLst>
              </p:cNvPr>
              <p:cNvSpPr/>
              <p:nvPr/>
            </p:nvSpPr>
            <p:spPr>
              <a:xfrm>
                <a:off x="6966542" y="4745915"/>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Compute</a:t>
                </a:r>
              </a:p>
            </p:txBody>
          </p:sp>
          <p:sp>
            <p:nvSpPr>
              <p:cNvPr id="72" name="Rectangle 71">
                <a:extLst>
                  <a:ext uri="{FF2B5EF4-FFF2-40B4-BE49-F238E27FC236}">
                    <a16:creationId xmlns:a16="http://schemas.microsoft.com/office/drawing/2014/main" id="{137CD9AA-7E19-4934-A91C-6A4CF6CA2674}"/>
                  </a:ext>
                </a:extLst>
              </p:cNvPr>
              <p:cNvSpPr/>
              <p:nvPr/>
            </p:nvSpPr>
            <p:spPr>
              <a:xfrm>
                <a:off x="6966542" y="5655551"/>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Storage</a:t>
                </a:r>
              </a:p>
            </p:txBody>
          </p:sp>
          <p:sp>
            <p:nvSpPr>
              <p:cNvPr id="73" name="Rectangle 72">
                <a:extLst>
                  <a:ext uri="{FF2B5EF4-FFF2-40B4-BE49-F238E27FC236}">
                    <a16:creationId xmlns:a16="http://schemas.microsoft.com/office/drawing/2014/main" id="{6558D6D2-DECA-4719-BD29-9F74253440FA}"/>
                  </a:ext>
                </a:extLst>
              </p:cNvPr>
              <p:cNvSpPr/>
              <p:nvPr/>
            </p:nvSpPr>
            <p:spPr>
              <a:xfrm>
                <a:off x="6966542" y="4280028"/>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Virtual Machine</a:t>
                </a:r>
              </a:p>
            </p:txBody>
          </p:sp>
          <p:sp>
            <p:nvSpPr>
              <p:cNvPr id="74" name="Rectangle 73">
                <a:extLst>
                  <a:ext uri="{FF2B5EF4-FFF2-40B4-BE49-F238E27FC236}">
                    <a16:creationId xmlns:a16="http://schemas.microsoft.com/office/drawing/2014/main" id="{848F9CE6-82E5-46E2-B87C-3F7A3C0B6E64}"/>
                  </a:ext>
                </a:extLst>
              </p:cNvPr>
              <p:cNvSpPr/>
              <p:nvPr/>
            </p:nvSpPr>
            <p:spPr>
              <a:xfrm>
                <a:off x="6966542" y="3825209"/>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rPr>
                  <a:t>Operating System</a:t>
                </a:r>
              </a:p>
            </p:txBody>
          </p:sp>
          <p:sp>
            <p:nvSpPr>
              <p:cNvPr id="75" name="Rectangle 74">
                <a:extLst>
                  <a:ext uri="{FF2B5EF4-FFF2-40B4-BE49-F238E27FC236}">
                    <a16:creationId xmlns:a16="http://schemas.microsoft.com/office/drawing/2014/main" id="{8AE02F46-CE58-4A34-B2DD-06BD242AF095}"/>
                  </a:ext>
                </a:extLst>
              </p:cNvPr>
              <p:cNvSpPr/>
              <p:nvPr/>
            </p:nvSpPr>
            <p:spPr>
              <a:xfrm>
                <a:off x="6966542" y="2460752"/>
                <a:ext cx="1638240" cy="395325"/>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rPr>
                  <a:t>Data &amp; Access</a:t>
                </a:r>
              </a:p>
            </p:txBody>
          </p:sp>
          <p:sp>
            <p:nvSpPr>
              <p:cNvPr id="76" name="Rectangle 75">
                <a:extLst>
                  <a:ext uri="{FF2B5EF4-FFF2-40B4-BE49-F238E27FC236}">
                    <a16:creationId xmlns:a16="http://schemas.microsoft.com/office/drawing/2014/main" id="{11B690FA-4E0B-4D86-B7A3-A166BEA77726}"/>
                  </a:ext>
                </a:extLst>
              </p:cNvPr>
              <p:cNvSpPr/>
              <p:nvPr/>
            </p:nvSpPr>
            <p:spPr>
              <a:xfrm>
                <a:off x="6966542" y="3370390"/>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Runtime</a:t>
                </a:r>
              </a:p>
            </p:txBody>
          </p:sp>
          <p:sp>
            <p:nvSpPr>
              <p:cNvPr id="77" name="Rectangle 76">
                <a:extLst>
                  <a:ext uri="{FF2B5EF4-FFF2-40B4-BE49-F238E27FC236}">
                    <a16:creationId xmlns:a16="http://schemas.microsoft.com/office/drawing/2014/main" id="{206BCAD0-993F-4DC5-B4C2-128560356C78}"/>
                  </a:ext>
                </a:extLst>
              </p:cNvPr>
              <p:cNvSpPr/>
              <p:nvPr/>
            </p:nvSpPr>
            <p:spPr>
              <a:xfrm>
                <a:off x="6966542" y="2915571"/>
                <a:ext cx="1638240"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rPr>
                  <a:t>Applications</a:t>
                </a:r>
              </a:p>
            </p:txBody>
          </p:sp>
        </p:grpSp>
        <p:sp>
          <p:nvSpPr>
            <p:cNvPr id="78" name="Rectangle 77">
              <a:extLst>
                <a:ext uri="{FF2B5EF4-FFF2-40B4-BE49-F238E27FC236}">
                  <a16:creationId xmlns:a16="http://schemas.microsoft.com/office/drawing/2014/main" id="{47B2DE98-9258-4F61-93F9-69A0F2B73D6E}"/>
                </a:ext>
              </a:extLst>
            </p:cNvPr>
            <p:cNvSpPr/>
            <p:nvPr/>
          </p:nvSpPr>
          <p:spPr>
            <a:xfrm>
              <a:off x="7423241" y="1494810"/>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36" fontAlgn="base">
                <a:spcAft>
                  <a:spcPct val="0"/>
                </a:spcAft>
                <a:defRPr/>
              </a:pPr>
              <a:r>
                <a:rPr lang="en-US" sz="2000" dirty="0">
                  <a:solidFill>
                    <a:srgbClr val="595959">
                      <a:alpha val="99000"/>
                    </a:srgbClr>
                  </a:solidFill>
                  <a:ea typeface="Kozuka Gothic Pro R" pitchFamily="34" charset="-128"/>
                </a:rPr>
                <a:t>Software</a:t>
              </a:r>
            </a:p>
            <a:p>
              <a:pPr algn="ctr" defTabSz="1218936">
                <a:defRPr/>
              </a:pPr>
              <a:r>
                <a:rPr lang="en-US" sz="1600" dirty="0">
                  <a:solidFill>
                    <a:srgbClr val="595959">
                      <a:alpha val="99000"/>
                    </a:srgbClr>
                  </a:solidFill>
                  <a:ea typeface="Kozuka Gothic Pro R" pitchFamily="34" charset="-128"/>
                </a:rPr>
                <a:t>( as a Service )</a:t>
              </a:r>
            </a:p>
          </p:txBody>
        </p:sp>
        <p:grpSp>
          <p:nvGrpSpPr>
            <p:cNvPr id="79" name="Group 78">
              <a:extLst>
                <a:ext uri="{FF2B5EF4-FFF2-40B4-BE49-F238E27FC236}">
                  <a16:creationId xmlns:a16="http://schemas.microsoft.com/office/drawing/2014/main" id="{1422EF3D-6160-4A2F-86A4-DCDC02110257}"/>
                </a:ext>
              </a:extLst>
            </p:cNvPr>
            <p:cNvGrpSpPr/>
            <p:nvPr/>
          </p:nvGrpSpPr>
          <p:grpSpPr>
            <a:xfrm>
              <a:off x="7593286" y="2257552"/>
              <a:ext cx="1638240" cy="3575799"/>
              <a:chOff x="9523110" y="2460749"/>
              <a:chExt cx="1638240" cy="3575799"/>
            </a:xfrm>
          </p:grpSpPr>
          <p:sp>
            <p:nvSpPr>
              <p:cNvPr id="80" name="Rectangle 79">
                <a:extLst>
                  <a:ext uri="{FF2B5EF4-FFF2-40B4-BE49-F238E27FC236}">
                    <a16:creationId xmlns:a16="http://schemas.microsoft.com/office/drawing/2014/main" id="{9E1C6C00-2154-46C7-A133-46AF79661431}"/>
                  </a:ext>
                </a:extLst>
              </p:cNvPr>
              <p:cNvSpPr/>
              <p:nvPr/>
            </p:nvSpPr>
            <p:spPr>
              <a:xfrm>
                <a:off x="9523110" y="5200731"/>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Networking</a:t>
                </a:r>
              </a:p>
            </p:txBody>
          </p:sp>
          <p:sp>
            <p:nvSpPr>
              <p:cNvPr id="81" name="Rectangle 80">
                <a:extLst>
                  <a:ext uri="{FF2B5EF4-FFF2-40B4-BE49-F238E27FC236}">
                    <a16:creationId xmlns:a16="http://schemas.microsoft.com/office/drawing/2014/main" id="{8101A16C-9E65-4DAF-85A6-3E6CB98273F3}"/>
                  </a:ext>
                </a:extLst>
              </p:cNvPr>
              <p:cNvSpPr/>
              <p:nvPr/>
            </p:nvSpPr>
            <p:spPr>
              <a:xfrm>
                <a:off x="9523110" y="4745912"/>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Compute</a:t>
                </a:r>
              </a:p>
            </p:txBody>
          </p:sp>
          <p:sp>
            <p:nvSpPr>
              <p:cNvPr id="82" name="Rectangle 81">
                <a:extLst>
                  <a:ext uri="{FF2B5EF4-FFF2-40B4-BE49-F238E27FC236}">
                    <a16:creationId xmlns:a16="http://schemas.microsoft.com/office/drawing/2014/main" id="{81003D6F-234A-4EA9-BDB3-B02EE753B14E}"/>
                  </a:ext>
                </a:extLst>
              </p:cNvPr>
              <p:cNvSpPr/>
              <p:nvPr/>
            </p:nvSpPr>
            <p:spPr>
              <a:xfrm>
                <a:off x="9523110" y="4280025"/>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Virtual Machine</a:t>
                </a:r>
              </a:p>
            </p:txBody>
          </p:sp>
          <p:sp>
            <p:nvSpPr>
              <p:cNvPr id="83" name="Rectangle 82">
                <a:extLst>
                  <a:ext uri="{FF2B5EF4-FFF2-40B4-BE49-F238E27FC236}">
                    <a16:creationId xmlns:a16="http://schemas.microsoft.com/office/drawing/2014/main" id="{B284D65F-6936-41BA-93E4-42CA0FA4CDAE}"/>
                  </a:ext>
                </a:extLst>
              </p:cNvPr>
              <p:cNvSpPr/>
              <p:nvPr/>
            </p:nvSpPr>
            <p:spPr>
              <a:xfrm>
                <a:off x="9523110" y="3825206"/>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rPr>
                  <a:t>Operating System</a:t>
                </a:r>
              </a:p>
            </p:txBody>
          </p:sp>
          <p:sp>
            <p:nvSpPr>
              <p:cNvPr id="84" name="Rectangle 83">
                <a:extLst>
                  <a:ext uri="{FF2B5EF4-FFF2-40B4-BE49-F238E27FC236}">
                    <a16:creationId xmlns:a16="http://schemas.microsoft.com/office/drawing/2014/main" id="{F0A0D202-7E9C-4135-9535-F89E837036B4}"/>
                  </a:ext>
                </a:extLst>
              </p:cNvPr>
              <p:cNvSpPr/>
              <p:nvPr/>
            </p:nvSpPr>
            <p:spPr>
              <a:xfrm>
                <a:off x="9523110" y="2460749"/>
                <a:ext cx="1638240" cy="381000"/>
              </a:xfrm>
              <a:prstGeom prst="rect">
                <a:avLst/>
              </a:prstGeom>
              <a:solidFill>
                <a:srgbClr val="008575"/>
              </a:solidFill>
              <a:ln w="9525" cap="flat" cmpd="sng" algn="ctr">
                <a:solidFill>
                  <a:srgbClr val="FFC000">
                    <a:shade val="95000"/>
                    <a:satMod val="105000"/>
                  </a:srgbClr>
                </a:solid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rPr>
                  <a:t>Data &amp; Access</a:t>
                </a:r>
              </a:p>
            </p:txBody>
          </p:sp>
          <p:sp>
            <p:nvSpPr>
              <p:cNvPr id="85" name="Rectangle 84">
                <a:extLst>
                  <a:ext uri="{FF2B5EF4-FFF2-40B4-BE49-F238E27FC236}">
                    <a16:creationId xmlns:a16="http://schemas.microsoft.com/office/drawing/2014/main" id="{1A24DF0F-E1B0-494C-A315-9A95C75CEE8C}"/>
                  </a:ext>
                </a:extLst>
              </p:cNvPr>
              <p:cNvSpPr/>
              <p:nvPr/>
            </p:nvSpPr>
            <p:spPr>
              <a:xfrm>
                <a:off x="9523110" y="3370387"/>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Runtime</a:t>
                </a:r>
              </a:p>
            </p:txBody>
          </p:sp>
          <p:sp>
            <p:nvSpPr>
              <p:cNvPr id="86" name="Rectangle 85">
                <a:extLst>
                  <a:ext uri="{FF2B5EF4-FFF2-40B4-BE49-F238E27FC236}">
                    <a16:creationId xmlns:a16="http://schemas.microsoft.com/office/drawing/2014/main" id="{6CA429E7-8123-4F8F-B295-17C7424D68F6}"/>
                  </a:ext>
                </a:extLst>
              </p:cNvPr>
              <p:cNvSpPr/>
              <p:nvPr/>
            </p:nvSpPr>
            <p:spPr>
              <a:xfrm>
                <a:off x="9523110" y="2915568"/>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rPr>
                  <a:t>Applications</a:t>
                </a:r>
              </a:p>
            </p:txBody>
          </p:sp>
          <p:sp>
            <p:nvSpPr>
              <p:cNvPr id="87" name="Rectangle 86">
                <a:extLst>
                  <a:ext uri="{FF2B5EF4-FFF2-40B4-BE49-F238E27FC236}">
                    <a16:creationId xmlns:a16="http://schemas.microsoft.com/office/drawing/2014/main" id="{8D9B6949-F625-459A-9BA5-B63E4034D511}"/>
                  </a:ext>
                </a:extLst>
              </p:cNvPr>
              <p:cNvSpPr/>
              <p:nvPr/>
            </p:nvSpPr>
            <p:spPr>
              <a:xfrm>
                <a:off x="9523110" y="5655548"/>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rPr>
                  <a:t>Storage</a:t>
                </a:r>
              </a:p>
            </p:txBody>
          </p:sp>
        </p:grpSp>
        <p:sp>
          <p:nvSpPr>
            <p:cNvPr id="88" name="Rectangle 87">
              <a:extLst>
                <a:ext uri="{FF2B5EF4-FFF2-40B4-BE49-F238E27FC236}">
                  <a16:creationId xmlns:a16="http://schemas.microsoft.com/office/drawing/2014/main" id="{270780A6-C3BC-4B28-B80A-55BDCDAF9BD7}"/>
                </a:ext>
              </a:extLst>
            </p:cNvPr>
            <p:cNvSpPr/>
            <p:nvPr/>
          </p:nvSpPr>
          <p:spPr bwMode="auto">
            <a:xfrm flipH="1">
              <a:off x="1029060" y="1244462"/>
              <a:ext cx="2179231" cy="4902338"/>
            </a:xfrm>
            <a:prstGeom prst="rect">
              <a:avLst/>
            </a:prstGeom>
            <a:noFill/>
            <a:ln w="9525" cap="flat" cmpd="sng" algn="ctr">
              <a:solidFill>
                <a:srgbClr val="FFFFFF">
                  <a:lumMod val="85000"/>
                </a:srgbClr>
              </a:solidFill>
              <a:prstDash val="solid"/>
              <a:headEnd type="none" w="med" len="med"/>
              <a:tailEnd type="none" w="med" len="med"/>
            </a:ln>
            <a:effectLst/>
          </p:spPr>
          <p:txBody>
            <a:bodyPr vert="horz" wrap="square" lIns="91404" tIns="45703" rIns="91404" bIns="45703" numCol="1" spcCol="0" rtlCol="0" anchor="ctr" anchorCtr="0" compatLnSpc="1">
              <a:prstTxWarp prst="textNoShape">
                <a:avLst/>
              </a:prstTxWarp>
            </a:bodyPr>
            <a:lstStyle/>
            <a:p>
              <a:pPr marL="0" marR="0" lvl="0" indent="0" algn="ctr" defTabSz="913788"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9" name="Rectangle 88">
              <a:extLst>
                <a:ext uri="{FF2B5EF4-FFF2-40B4-BE49-F238E27FC236}">
                  <a16:creationId xmlns:a16="http://schemas.microsoft.com/office/drawing/2014/main" id="{FBF623C8-468D-4510-B434-5DCDF1CCC938}"/>
                </a:ext>
              </a:extLst>
            </p:cNvPr>
            <p:cNvSpPr/>
            <p:nvPr/>
          </p:nvSpPr>
          <p:spPr>
            <a:xfrm>
              <a:off x="9708339" y="3444110"/>
              <a:ext cx="2299339" cy="488923"/>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rPr>
                <a:t>Cloud Provider Manages</a:t>
              </a:r>
            </a:p>
          </p:txBody>
        </p:sp>
        <p:sp>
          <p:nvSpPr>
            <p:cNvPr id="90" name="Rectangle 89">
              <a:extLst>
                <a:ext uri="{FF2B5EF4-FFF2-40B4-BE49-F238E27FC236}">
                  <a16:creationId xmlns:a16="http://schemas.microsoft.com/office/drawing/2014/main" id="{E390420B-4D9D-44C4-90AD-3B99FA80B03B}"/>
                </a:ext>
              </a:extLst>
            </p:cNvPr>
            <p:cNvSpPr/>
            <p:nvPr/>
          </p:nvSpPr>
          <p:spPr>
            <a:xfrm>
              <a:off x="9700803" y="2911339"/>
              <a:ext cx="2306875" cy="381000"/>
            </a:xfrm>
            <a:prstGeom prst="rect">
              <a:avLst/>
            </a:prstGeom>
            <a:solidFill>
              <a:srgbClr val="008575"/>
            </a:solidFill>
            <a:ln w="9525" cap="flat" cmpd="sng" algn="ctr">
              <a:solidFill>
                <a:srgbClr val="FFC000">
                  <a:shade val="95000"/>
                  <a:satMod val="105000"/>
                </a:srgbClr>
              </a:solid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rPr>
                <a:t>You Manage</a:t>
              </a:r>
            </a:p>
          </p:txBody>
        </p:sp>
      </p:grpSp>
      <p:sp>
        <p:nvSpPr>
          <p:cNvPr id="3" name="Rectangle 2"/>
          <p:cNvSpPr/>
          <p:nvPr/>
        </p:nvSpPr>
        <p:spPr>
          <a:xfrm>
            <a:off x="145196" y="1280557"/>
            <a:ext cx="3459159" cy="4524315"/>
          </a:xfrm>
          <a:prstGeom prst="rect">
            <a:avLst/>
          </a:prstGeom>
        </p:spPr>
        <p:txBody>
          <a:bodyPr wrap="square">
            <a:spAutoFit/>
          </a:bodyPr>
          <a:lstStyle/>
          <a:p>
            <a:pPr marL="285750" indent="-285750">
              <a:buFont typeface="Arial" panose="020B0604020202020204" pitchFamily="34" charset="0"/>
              <a:buChar char="•"/>
            </a:pPr>
            <a:r>
              <a:rPr lang="en-US" sz="1600" b="1" dirty="0">
                <a:latin typeface="CIDFont+F3"/>
              </a:rPr>
              <a:t>IaaS </a:t>
            </a:r>
            <a:r>
              <a:rPr lang="en-US" sz="1600" dirty="0">
                <a:latin typeface="CIDFont+F2"/>
              </a:rPr>
              <a:t>requires the most user management of all the cloud services. The user is responsible for managing the operating systems, data, and applications.</a:t>
            </a:r>
          </a:p>
          <a:p>
            <a:endParaRPr lang="en-US" sz="1600" dirty="0">
              <a:latin typeface="CIDFont+F2"/>
            </a:endParaRPr>
          </a:p>
          <a:p>
            <a:pPr marL="285750" indent="-285750">
              <a:buFont typeface="Arial" panose="020B0604020202020204" pitchFamily="34" charset="0"/>
              <a:buChar char="•"/>
            </a:pPr>
            <a:r>
              <a:rPr lang="en-US" sz="1600" b="1" dirty="0">
                <a:latin typeface="CIDFont+F2"/>
              </a:rPr>
              <a:t>PaaS</a:t>
            </a:r>
            <a:r>
              <a:rPr lang="en-US" sz="1600" dirty="0">
                <a:latin typeface="CIDFont+F2"/>
              </a:rPr>
              <a:t> requires less user management. The cloud provider manages the operating systems, and the user is responsible for the applications and data they run and store.</a:t>
            </a:r>
          </a:p>
          <a:p>
            <a:endParaRPr lang="en-US" sz="1600" dirty="0">
              <a:latin typeface="CIDFont+F2"/>
            </a:endParaRPr>
          </a:p>
          <a:p>
            <a:pPr marL="285750" indent="-285750">
              <a:buFont typeface="Arial" panose="020B0604020202020204" pitchFamily="34" charset="0"/>
              <a:buChar char="•"/>
            </a:pPr>
            <a:r>
              <a:rPr lang="en-US" sz="1600" b="1" dirty="0">
                <a:latin typeface="CIDFont+F2"/>
              </a:rPr>
              <a:t>SaaS</a:t>
            </a:r>
            <a:r>
              <a:rPr lang="en-US" sz="1600" dirty="0">
                <a:latin typeface="CIDFont+F2"/>
              </a:rPr>
              <a:t> requires the least amount of management. The cloud provider is responsible for managing everything, and the end user just uses the software.</a:t>
            </a:r>
            <a:endParaRPr lang="en-US" sz="1600" dirty="0"/>
          </a:p>
        </p:txBody>
      </p:sp>
    </p:spTree>
    <p:extLst>
      <p:ext uri="{BB962C8B-B14F-4D97-AF65-F5344CB8AC3E}">
        <p14:creationId xmlns:p14="http://schemas.microsoft.com/office/powerpoint/2010/main" val="39512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278" y="538174"/>
            <a:ext cx="5452722" cy="1495350"/>
          </a:xfrm>
        </p:spPr>
        <p:txBody>
          <a:bodyPr anchor="b">
            <a:normAutofit/>
          </a:bodyPr>
          <a:lstStyle/>
          <a:p>
            <a:r>
              <a:rPr lang="en-US" sz="5400" b="1"/>
              <a:t>About Myself</a:t>
            </a:r>
            <a:endParaRPr lang="en-US" sz="5400" b="1" dirty="0"/>
          </a:p>
        </p:txBody>
      </p:sp>
      <p:sp>
        <p:nvSpPr>
          <p:cNvPr id="3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AA6313E4-F18B-9E78-6949-C3542C66264A}"/>
              </a:ext>
            </a:extLst>
          </p:cNvPr>
          <p:cNvGraphicFramePr>
            <a:graphicFrameLocks noGrp="1"/>
          </p:cNvGraphicFramePr>
          <p:nvPr>
            <p:ph idx="1"/>
          </p:nvPr>
        </p:nvGraphicFramePr>
        <p:xfrm>
          <a:off x="457200" y="2944876"/>
          <a:ext cx="7277100" cy="3178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7050FA82-7665-35E3-C172-5DDEAA35F5B9}"/>
              </a:ext>
            </a:extLst>
          </p:cNvPr>
          <p:cNvPicPr>
            <a:picLocks noChangeAspect="1"/>
          </p:cNvPicPr>
          <p:nvPr/>
        </p:nvPicPr>
        <p:blipFill>
          <a:blip r:embed="rId8"/>
          <a:stretch>
            <a:fillRect/>
          </a:stretch>
        </p:blipFill>
        <p:spPr>
          <a:xfrm>
            <a:off x="9575666" y="1113155"/>
            <a:ext cx="2616334" cy="1968601"/>
          </a:xfrm>
          <a:prstGeom prst="rect">
            <a:avLst/>
          </a:prstGeom>
        </p:spPr>
      </p:pic>
    </p:spTree>
    <p:extLst>
      <p:ext uri="{BB962C8B-B14F-4D97-AF65-F5344CB8AC3E}">
        <p14:creationId xmlns:p14="http://schemas.microsoft.com/office/powerpoint/2010/main" val="54974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32583" y="119606"/>
            <a:ext cx="10515600" cy="933958"/>
          </a:xfrm>
        </p:spPr>
        <p:txBody>
          <a:bodyPr>
            <a:normAutofit/>
          </a:bodyPr>
          <a:lstStyle/>
          <a:p>
            <a:r>
              <a:rPr lang="en-US" sz="3600" dirty="0">
                <a:latin typeface="Segoe UI Semibold (Headings)"/>
              </a:rPr>
              <a:t>Infrastructure as a Service (IaaS)</a:t>
            </a:r>
            <a:endParaRPr lang="en-US" sz="3600" dirty="0"/>
          </a:p>
        </p:txBody>
      </p:sp>
      <p:sp>
        <p:nvSpPr>
          <p:cNvPr id="6" name="Text Placeholder 5"/>
          <p:cNvSpPr>
            <a:spLocks noGrp="1"/>
          </p:cNvSpPr>
          <p:nvPr>
            <p:ph type="body" sz="quarter" idx="10"/>
          </p:nvPr>
        </p:nvSpPr>
        <p:spPr>
          <a:xfrm>
            <a:off x="557922" y="1664814"/>
            <a:ext cx="4472941" cy="2565542"/>
          </a:xfrm>
        </p:spPr>
        <p:txBody>
          <a:bodyPr>
            <a:normAutofit fontScale="92500" lnSpcReduction="20000"/>
          </a:bodyPr>
          <a:lstStyle/>
          <a:p>
            <a:pPr>
              <a:lnSpc>
                <a:spcPct val="120000"/>
              </a:lnSpc>
            </a:pPr>
            <a:r>
              <a:rPr lang="en-US" dirty="0">
                <a:latin typeface="Segoe UI Semilight" panose="020B0402040204020203" pitchFamily="34" charset="0"/>
                <a:cs typeface="Segoe UI Semilight" panose="020B0402040204020203" pitchFamily="34" charset="0"/>
              </a:rPr>
              <a:t>Build pay-as-you-go IT infrastructure by renting servers, virtual machines, storage, networks, and operating systems from a cloud provider.</a:t>
            </a:r>
          </a:p>
        </p:txBody>
      </p:sp>
      <p:pic>
        <p:nvPicPr>
          <p:cNvPr id="5" name="Picture 4" descr="IaaS is encompassing the following three icons: Servers and storage, Networking firewalls and security, and Datacenter physical plant and building.">
            <a:extLst>
              <a:ext uri="{FF2B5EF4-FFF2-40B4-BE49-F238E27FC236}">
                <a16:creationId xmlns:a16="http://schemas.microsoft.com/office/drawing/2014/main" id="{37CCC6CC-3378-418A-A85F-803240191429}"/>
              </a:ext>
            </a:extLst>
          </p:cNvPr>
          <p:cNvPicPr>
            <a:picLocks noChangeAspect="1"/>
          </p:cNvPicPr>
          <p:nvPr/>
        </p:nvPicPr>
        <p:blipFill>
          <a:blip r:embed="rId3"/>
          <a:stretch>
            <a:fillRect/>
          </a:stretch>
        </p:blipFill>
        <p:spPr>
          <a:xfrm>
            <a:off x="5361709" y="1249464"/>
            <a:ext cx="6646580" cy="3660162"/>
          </a:xfrm>
          <a:prstGeom prst="rect">
            <a:avLst/>
          </a:prstGeom>
        </p:spPr>
      </p:pic>
      <p:sp>
        <p:nvSpPr>
          <p:cNvPr id="2" name="Rectangle 1"/>
          <p:cNvSpPr/>
          <p:nvPr/>
        </p:nvSpPr>
        <p:spPr>
          <a:xfrm>
            <a:off x="287676" y="5105526"/>
            <a:ext cx="11369399" cy="1243903"/>
          </a:xfrm>
          <a:prstGeom prst="rect">
            <a:avLst/>
          </a:prstGeom>
        </p:spPr>
        <p:txBody>
          <a:bodyPr wrap="square">
            <a:spAutoFit/>
          </a:bodyPr>
          <a:lstStyle/>
          <a:p>
            <a:r>
              <a:rPr lang="en-US" dirty="0">
                <a:latin typeface="CIDFont+F2"/>
              </a:rPr>
              <a:t>IaaS is the most basic category of cloud computing services.</a:t>
            </a:r>
          </a:p>
          <a:p>
            <a:r>
              <a:rPr lang="en-US" dirty="0">
                <a:latin typeface="CIDFont+F2"/>
              </a:rPr>
              <a:t>With IaaS, you rent IT infrastructure servers, and virtual machines (VMs),storage, networks, and operating systems from a cloud provider on a pay-as-you-go basis. It's an instant computing infrastructure, provisioned and managed over the internet.</a:t>
            </a:r>
            <a:endParaRPr lang="en-US" dirty="0"/>
          </a:p>
        </p:txBody>
      </p:sp>
    </p:spTree>
    <p:extLst>
      <p:ext uri="{BB962C8B-B14F-4D97-AF65-F5344CB8AC3E}">
        <p14:creationId xmlns:p14="http://schemas.microsoft.com/office/powerpoint/2010/main" val="292091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13404" y="66452"/>
            <a:ext cx="10515600" cy="933958"/>
          </a:xfrm>
        </p:spPr>
        <p:txBody>
          <a:bodyPr>
            <a:normAutofit/>
          </a:bodyPr>
          <a:lstStyle/>
          <a:p>
            <a:r>
              <a:rPr lang="en-US" sz="3600" dirty="0">
                <a:latin typeface="Segoe UI Semibold (Headings)"/>
              </a:rPr>
              <a:t>Platform as a Service (PaaS)</a:t>
            </a:r>
            <a:endParaRPr lang="en-US" sz="3600" dirty="0"/>
          </a:p>
        </p:txBody>
      </p:sp>
      <p:pic>
        <p:nvPicPr>
          <p:cNvPr id="5" name="Picture 4" descr="PaaS encompasses IaaS. The IaaS icons are Servers and Storage, Networking firewalls and security, and Datacenter physical plant and security. In addition to the IaaS icons, PaaS icons include an Operating systems icon, and a Development tools, database management, and business analytics icons.">
            <a:extLst>
              <a:ext uri="{FF2B5EF4-FFF2-40B4-BE49-F238E27FC236}">
                <a16:creationId xmlns:a16="http://schemas.microsoft.com/office/drawing/2014/main" id="{762123AF-6EB1-42A3-B858-5CB39542A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6115"/>
            <a:ext cx="7867149" cy="3407985"/>
          </a:xfrm>
          <a:prstGeom prst="rect">
            <a:avLst/>
          </a:prstGeom>
        </p:spPr>
      </p:pic>
      <p:sp>
        <p:nvSpPr>
          <p:cNvPr id="2" name="Rectangle 1"/>
          <p:cNvSpPr/>
          <p:nvPr/>
        </p:nvSpPr>
        <p:spPr>
          <a:xfrm>
            <a:off x="8095304" y="1236115"/>
            <a:ext cx="3450252" cy="3170099"/>
          </a:xfrm>
          <a:prstGeom prst="rect">
            <a:avLst/>
          </a:prstGeom>
        </p:spPr>
        <p:txBody>
          <a:bodyPr wrap="square">
            <a:spAutoFit/>
          </a:bodyPr>
          <a:lstStyle/>
          <a:p>
            <a:pPr marL="342900" indent="-342900">
              <a:buFont typeface="Arial" panose="020B0604020202020204" pitchFamily="34" charset="0"/>
              <a:buChar char="•"/>
            </a:pPr>
            <a:r>
              <a:rPr lang="en-US" sz="2000" dirty="0">
                <a:latin typeface="CIDFont+F2"/>
              </a:rPr>
              <a:t>PaaS provides an environment for building, testing, and deploying software applications. The goal of PaaS is to help create an application as quickly as possible without having to focus on managing the underlying infrastructure</a:t>
            </a:r>
            <a:r>
              <a:rPr lang="en-US" sz="2000" dirty="0">
                <a:solidFill>
                  <a:srgbClr val="FFFFFF"/>
                </a:solidFill>
                <a:latin typeface="CIDFont+F2"/>
              </a:rPr>
              <a:t>.</a:t>
            </a:r>
            <a:endParaRPr lang="en-US" sz="2000" dirty="0"/>
          </a:p>
        </p:txBody>
      </p:sp>
    </p:spTree>
    <p:extLst>
      <p:ext uri="{BB962C8B-B14F-4D97-AF65-F5344CB8AC3E}">
        <p14:creationId xmlns:p14="http://schemas.microsoft.com/office/powerpoint/2010/main" val="222770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59192" y="0"/>
            <a:ext cx="10515600" cy="933958"/>
          </a:xfrm>
        </p:spPr>
        <p:txBody>
          <a:bodyPr>
            <a:normAutofit/>
          </a:bodyPr>
          <a:lstStyle/>
          <a:p>
            <a:r>
              <a:rPr lang="en-US" sz="3600" dirty="0">
                <a:latin typeface="Segoe UI Semibold (Headings)"/>
              </a:rPr>
              <a:t>Software as a Service (SaaS)</a:t>
            </a:r>
            <a:endParaRPr lang="en-US" sz="3600" dirty="0"/>
          </a:p>
        </p:txBody>
      </p:sp>
      <p:sp>
        <p:nvSpPr>
          <p:cNvPr id="6" name="Text Placeholder 5"/>
          <p:cNvSpPr>
            <a:spLocks noGrp="1"/>
          </p:cNvSpPr>
          <p:nvPr>
            <p:ph type="body" sz="quarter" idx="10"/>
          </p:nvPr>
        </p:nvSpPr>
        <p:spPr>
          <a:xfrm>
            <a:off x="459192" y="3923620"/>
            <a:ext cx="11240774" cy="676515"/>
          </a:xfrm>
        </p:spPr>
        <p:txBody>
          <a:bodyPr>
            <a:noAutofit/>
          </a:bodyPr>
          <a:lstStyle/>
          <a:p>
            <a:pPr marL="0" indent="0">
              <a:buNone/>
            </a:pPr>
            <a:r>
              <a:rPr lang="en-US" sz="2000" dirty="0">
                <a:latin typeface="Segoe UI Semilight" panose="020B0402040204020203" pitchFamily="34" charset="0"/>
                <a:cs typeface="Segoe UI Semilight" panose="020B0402040204020203" pitchFamily="34" charset="0"/>
              </a:rPr>
              <a:t>Users connect to and use cloud-based apps over the internet: for example, Microsoft Office 365, email, and calendars.</a:t>
            </a:r>
          </a:p>
          <a:p>
            <a:pPr marL="0" indent="0">
              <a:buNone/>
            </a:pPr>
            <a:endParaRPr lang="en-US" sz="2000" dirty="0">
              <a:latin typeface="Segoe UI Semilight" panose="020B0402040204020203" pitchFamily="34" charset="0"/>
              <a:cs typeface="Segoe UI Semilight" panose="020B0402040204020203" pitchFamily="34" charset="0"/>
            </a:endParaRPr>
          </a:p>
          <a:p>
            <a:r>
              <a:rPr lang="en-US" sz="2000" dirty="0"/>
              <a:t>SaaS is software that is centrally hosted and managed for the end customer. It allows users to connect to and use cloud-based apps over the internet. Common examples are email, calendars, and office tools such as Microsoft Office 365.</a:t>
            </a:r>
            <a:endParaRPr lang="en-US" sz="2000" dirty="0">
              <a:solidFill>
                <a:schemeClr val="bg1"/>
              </a:solidFill>
              <a:latin typeface="Segoe UI Semilight" panose="020B0402040204020203" pitchFamily="34" charset="0"/>
              <a:cs typeface="Segoe UI Semilight" panose="020B0402040204020203" pitchFamily="34" charset="0"/>
            </a:endParaRPr>
          </a:p>
        </p:txBody>
      </p:sp>
      <p:pic>
        <p:nvPicPr>
          <p:cNvPr id="7" name="Picture 6" descr="SaaS encompasses PaaS, which encompasses IaaS. The IaaS icons are Servers and Storage, Networking firewalls and security, and Datacenter physical plant and security. In addition to the IaaS icons, PaaS icons include an Operating systems icon, and a Development tools, database management, and business analytics icon. The SaaS icon includes all of the PaaS icon and a Hosted applications and apps icon.">
            <a:extLst>
              <a:ext uri="{FF2B5EF4-FFF2-40B4-BE49-F238E27FC236}">
                <a16:creationId xmlns:a16="http://schemas.microsoft.com/office/drawing/2014/main" id="{59190E1F-A53C-40E4-A200-B8E2EC4D4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249" y="1059300"/>
            <a:ext cx="8632253" cy="2738978"/>
          </a:xfrm>
          <a:prstGeom prst="rect">
            <a:avLst/>
          </a:prstGeom>
        </p:spPr>
      </p:pic>
    </p:spTree>
    <p:extLst>
      <p:ext uri="{BB962C8B-B14F-4D97-AF65-F5344CB8AC3E}">
        <p14:creationId xmlns:p14="http://schemas.microsoft.com/office/powerpoint/2010/main" val="224632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31763" y="0"/>
            <a:ext cx="10515600" cy="1325563"/>
          </a:xfrm>
        </p:spPr>
        <p:txBody>
          <a:bodyPr/>
          <a:lstStyle/>
          <a:p>
            <a:r>
              <a:rPr lang="en-US" b="1" dirty="0"/>
              <a:t>Compare Cloud Services Types</a:t>
            </a:r>
          </a:p>
        </p:txBody>
      </p:sp>
      <p:grpSp>
        <p:nvGrpSpPr>
          <p:cNvPr id="3" name="Group 2" descr="IaaS, PaaS, and SaaS summary slide as described in the student materials.">
            <a:extLst>
              <a:ext uri="{FF2B5EF4-FFF2-40B4-BE49-F238E27FC236}">
                <a16:creationId xmlns:a16="http://schemas.microsoft.com/office/drawing/2014/main" id="{F2FB6FBA-F3C3-4D23-870C-0469CE4C0B6A}"/>
              </a:ext>
            </a:extLst>
          </p:cNvPr>
          <p:cNvGrpSpPr/>
          <p:nvPr/>
        </p:nvGrpSpPr>
        <p:grpSpPr>
          <a:xfrm>
            <a:off x="590183" y="1817491"/>
            <a:ext cx="11015076" cy="4197682"/>
            <a:chOff x="590183" y="1817491"/>
            <a:chExt cx="11015076" cy="4197682"/>
          </a:xfrm>
        </p:grpSpPr>
        <p:sp>
          <p:nvSpPr>
            <p:cNvPr id="4" name="Freeform: Shape 3">
              <a:extLst>
                <a:ext uri="{FF2B5EF4-FFF2-40B4-BE49-F238E27FC236}">
                  <a16:creationId xmlns:a16="http://schemas.microsoft.com/office/drawing/2014/main" id="{38619EF8-DF92-4676-A5AF-F5B37DCBD9A9}"/>
                </a:ext>
              </a:extLst>
            </p:cNvPr>
            <p:cNvSpPr/>
            <p:nvPr/>
          </p:nvSpPr>
          <p:spPr>
            <a:xfrm>
              <a:off x="590183" y="1839588"/>
              <a:ext cx="3357205" cy="889133"/>
            </a:xfrm>
            <a:custGeom>
              <a:avLst/>
              <a:gdLst>
                <a:gd name="connsiteX0" fmla="*/ 0 w 3357205"/>
                <a:gd name="connsiteY0" fmla="*/ 0 h 1342882"/>
                <a:gd name="connsiteX1" fmla="*/ 3357205 w 3357205"/>
                <a:gd name="connsiteY1" fmla="*/ 0 h 1342882"/>
                <a:gd name="connsiteX2" fmla="*/ 3357205 w 3357205"/>
                <a:gd name="connsiteY2" fmla="*/ 1342882 h 1342882"/>
                <a:gd name="connsiteX3" fmla="*/ 0 w 3357205"/>
                <a:gd name="connsiteY3" fmla="*/ 1342882 h 1342882"/>
                <a:gd name="connsiteX4" fmla="*/ 0 w 3357205"/>
                <a:gd name="connsiteY4" fmla="*/ 0 h 1342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205" h="1342882">
                  <a:moveTo>
                    <a:pt x="0" y="0"/>
                  </a:moveTo>
                  <a:lnTo>
                    <a:pt x="3357205" y="0"/>
                  </a:lnTo>
                  <a:lnTo>
                    <a:pt x="3357205" y="1342882"/>
                  </a:lnTo>
                  <a:lnTo>
                    <a:pt x="0" y="1342882"/>
                  </a:lnTo>
                  <a:lnTo>
                    <a:pt x="0" y="0"/>
                  </a:lnTo>
                  <a:close/>
                </a:path>
              </a:pathLst>
            </a:custGeom>
            <a:solidFill>
              <a:srgbClr val="0778D4"/>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baseline="0" dirty="0"/>
                <a:t>IaaS</a:t>
              </a:r>
              <a:endParaRPr lang="en-US" sz="2400" kern="1200" dirty="0"/>
            </a:p>
          </p:txBody>
        </p:sp>
        <p:sp>
          <p:nvSpPr>
            <p:cNvPr id="5" name="Freeform: Shape 4">
              <a:extLst>
                <a:ext uri="{FF2B5EF4-FFF2-40B4-BE49-F238E27FC236}">
                  <a16:creationId xmlns:a16="http://schemas.microsoft.com/office/drawing/2014/main" id="{75AF8D57-5E3E-4DC8-9154-318AE3A78CD2}"/>
                </a:ext>
              </a:extLst>
            </p:cNvPr>
            <p:cNvSpPr/>
            <p:nvPr/>
          </p:nvSpPr>
          <p:spPr>
            <a:xfrm>
              <a:off x="590183" y="2843024"/>
              <a:ext cx="3357205" cy="3150053"/>
            </a:xfrm>
            <a:custGeom>
              <a:avLst/>
              <a:gdLst>
                <a:gd name="connsiteX0" fmla="*/ 0 w 3357205"/>
                <a:gd name="connsiteY0" fmla="*/ 0 h 2854800"/>
                <a:gd name="connsiteX1" fmla="*/ 3357205 w 3357205"/>
                <a:gd name="connsiteY1" fmla="*/ 0 h 2854800"/>
                <a:gd name="connsiteX2" fmla="*/ 3357205 w 3357205"/>
                <a:gd name="connsiteY2" fmla="*/ 2854800 h 2854800"/>
                <a:gd name="connsiteX3" fmla="*/ 0 w 3357205"/>
                <a:gd name="connsiteY3" fmla="*/ 2854800 h 2854800"/>
                <a:gd name="connsiteX4" fmla="*/ 0 w 3357205"/>
                <a:gd name="connsiteY4" fmla="*/ 0 h 285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205" h="2854800">
                  <a:moveTo>
                    <a:pt x="0" y="0"/>
                  </a:moveTo>
                  <a:lnTo>
                    <a:pt x="3357205" y="0"/>
                  </a:lnTo>
                  <a:lnTo>
                    <a:pt x="3357205" y="2854800"/>
                  </a:lnTo>
                  <a:lnTo>
                    <a:pt x="0" y="285480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IE" sz="2000" kern="1200" baseline="0" dirty="0"/>
                <a:t>The most flexible cloud service.</a:t>
              </a:r>
              <a:endParaRPr lang="en-US" sz="2000" kern="1200" dirty="0"/>
            </a:p>
            <a:p>
              <a:pPr marL="228600" lvl="1" indent="-228600" algn="l" defTabSz="889000">
                <a:lnSpc>
                  <a:spcPct val="90000"/>
                </a:lnSpc>
                <a:spcBef>
                  <a:spcPct val="0"/>
                </a:spcBef>
                <a:spcAft>
                  <a:spcPct val="15000"/>
                </a:spcAft>
                <a:buChar char="•"/>
              </a:pPr>
              <a:r>
                <a:rPr lang="en-IE" sz="2000" kern="1200" baseline="0" dirty="0"/>
                <a:t>You configure and manage the hardware for your application.</a:t>
              </a:r>
              <a:endParaRPr lang="en-US" sz="2000" kern="1200" dirty="0"/>
            </a:p>
          </p:txBody>
        </p:sp>
        <p:sp>
          <p:nvSpPr>
            <p:cNvPr id="7" name="Freeform: Shape 6">
              <a:extLst>
                <a:ext uri="{FF2B5EF4-FFF2-40B4-BE49-F238E27FC236}">
                  <a16:creationId xmlns:a16="http://schemas.microsoft.com/office/drawing/2014/main" id="{5F1701A4-0B59-4BF7-B746-7A63451647CF}"/>
                </a:ext>
              </a:extLst>
            </p:cNvPr>
            <p:cNvSpPr/>
            <p:nvPr/>
          </p:nvSpPr>
          <p:spPr>
            <a:xfrm>
              <a:off x="4417397" y="1817491"/>
              <a:ext cx="3357205" cy="889133"/>
            </a:xfrm>
            <a:custGeom>
              <a:avLst/>
              <a:gdLst>
                <a:gd name="connsiteX0" fmla="*/ 0 w 3357205"/>
                <a:gd name="connsiteY0" fmla="*/ 0 h 1342882"/>
                <a:gd name="connsiteX1" fmla="*/ 3357205 w 3357205"/>
                <a:gd name="connsiteY1" fmla="*/ 0 h 1342882"/>
                <a:gd name="connsiteX2" fmla="*/ 3357205 w 3357205"/>
                <a:gd name="connsiteY2" fmla="*/ 1342882 h 1342882"/>
                <a:gd name="connsiteX3" fmla="*/ 0 w 3357205"/>
                <a:gd name="connsiteY3" fmla="*/ 1342882 h 1342882"/>
                <a:gd name="connsiteX4" fmla="*/ 0 w 3357205"/>
                <a:gd name="connsiteY4" fmla="*/ 0 h 1342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205" h="1342882">
                  <a:moveTo>
                    <a:pt x="0" y="0"/>
                  </a:moveTo>
                  <a:lnTo>
                    <a:pt x="3357205" y="0"/>
                  </a:lnTo>
                  <a:lnTo>
                    <a:pt x="3357205" y="1342882"/>
                  </a:lnTo>
                  <a:lnTo>
                    <a:pt x="0" y="1342882"/>
                  </a:lnTo>
                  <a:lnTo>
                    <a:pt x="0" y="0"/>
                  </a:lnTo>
                  <a:close/>
                </a:path>
              </a:pathLst>
            </a:custGeom>
            <a:solidFill>
              <a:srgbClr val="50E6FF"/>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baseline="0" dirty="0">
                  <a:solidFill>
                    <a:schemeClr val="accent3"/>
                  </a:solidFill>
                </a:rPr>
                <a:t>PaaS</a:t>
              </a:r>
              <a:endParaRPr lang="en-US" sz="2400" kern="1200" dirty="0">
                <a:solidFill>
                  <a:schemeClr val="accent3"/>
                </a:solidFill>
              </a:endParaRPr>
            </a:p>
          </p:txBody>
        </p:sp>
        <p:sp>
          <p:nvSpPr>
            <p:cNvPr id="8" name="Freeform: Shape 7">
              <a:extLst>
                <a:ext uri="{FF2B5EF4-FFF2-40B4-BE49-F238E27FC236}">
                  <a16:creationId xmlns:a16="http://schemas.microsoft.com/office/drawing/2014/main" id="{D64CD360-A1E8-45E5-A5F1-59314F3F648F}"/>
                </a:ext>
              </a:extLst>
            </p:cNvPr>
            <p:cNvSpPr/>
            <p:nvPr/>
          </p:nvSpPr>
          <p:spPr>
            <a:xfrm>
              <a:off x="4417397" y="2853298"/>
              <a:ext cx="3357205" cy="3150053"/>
            </a:xfrm>
            <a:custGeom>
              <a:avLst/>
              <a:gdLst>
                <a:gd name="connsiteX0" fmla="*/ 0 w 3357205"/>
                <a:gd name="connsiteY0" fmla="*/ 0 h 2854800"/>
                <a:gd name="connsiteX1" fmla="*/ 3357205 w 3357205"/>
                <a:gd name="connsiteY1" fmla="*/ 0 h 2854800"/>
                <a:gd name="connsiteX2" fmla="*/ 3357205 w 3357205"/>
                <a:gd name="connsiteY2" fmla="*/ 2854800 h 2854800"/>
                <a:gd name="connsiteX3" fmla="*/ 0 w 3357205"/>
                <a:gd name="connsiteY3" fmla="*/ 2854800 h 2854800"/>
                <a:gd name="connsiteX4" fmla="*/ 0 w 3357205"/>
                <a:gd name="connsiteY4" fmla="*/ 0 h 285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205" h="2854800">
                  <a:moveTo>
                    <a:pt x="0" y="0"/>
                  </a:moveTo>
                  <a:lnTo>
                    <a:pt x="3357205" y="0"/>
                  </a:lnTo>
                  <a:lnTo>
                    <a:pt x="3357205" y="2854800"/>
                  </a:lnTo>
                  <a:lnTo>
                    <a:pt x="0" y="285480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IE" sz="2000" kern="1200" baseline="0" dirty="0"/>
                <a:t>Focus on application development.</a:t>
              </a:r>
              <a:endParaRPr lang="en-US" sz="2000" kern="1200" dirty="0"/>
            </a:p>
            <a:p>
              <a:pPr marL="228600" lvl="1" indent="-228600" algn="l" defTabSz="889000">
                <a:lnSpc>
                  <a:spcPct val="90000"/>
                </a:lnSpc>
                <a:spcBef>
                  <a:spcPct val="0"/>
                </a:spcBef>
                <a:spcAft>
                  <a:spcPct val="15000"/>
                </a:spcAft>
                <a:buChar char="•"/>
              </a:pPr>
              <a:r>
                <a:rPr lang="en-IE" sz="2000" kern="1200" baseline="0" dirty="0"/>
                <a:t>Platform management is handled by the cloud provider.</a:t>
              </a:r>
              <a:endParaRPr lang="en-US" sz="2000" kern="1200" dirty="0"/>
            </a:p>
          </p:txBody>
        </p:sp>
        <p:sp>
          <p:nvSpPr>
            <p:cNvPr id="9" name="Freeform: Shape 8">
              <a:extLst>
                <a:ext uri="{FF2B5EF4-FFF2-40B4-BE49-F238E27FC236}">
                  <a16:creationId xmlns:a16="http://schemas.microsoft.com/office/drawing/2014/main" id="{52219E70-4BD9-4638-9851-29E5465391C6}"/>
                </a:ext>
              </a:extLst>
            </p:cNvPr>
            <p:cNvSpPr/>
            <p:nvPr/>
          </p:nvSpPr>
          <p:spPr>
            <a:xfrm>
              <a:off x="8244611" y="1839588"/>
              <a:ext cx="3357205" cy="889133"/>
            </a:xfrm>
            <a:custGeom>
              <a:avLst/>
              <a:gdLst>
                <a:gd name="connsiteX0" fmla="*/ 0 w 3357205"/>
                <a:gd name="connsiteY0" fmla="*/ 0 h 1342882"/>
                <a:gd name="connsiteX1" fmla="*/ 3357205 w 3357205"/>
                <a:gd name="connsiteY1" fmla="*/ 0 h 1342882"/>
                <a:gd name="connsiteX2" fmla="*/ 3357205 w 3357205"/>
                <a:gd name="connsiteY2" fmla="*/ 1342882 h 1342882"/>
                <a:gd name="connsiteX3" fmla="*/ 0 w 3357205"/>
                <a:gd name="connsiteY3" fmla="*/ 1342882 h 1342882"/>
                <a:gd name="connsiteX4" fmla="*/ 0 w 3357205"/>
                <a:gd name="connsiteY4" fmla="*/ 0 h 1342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205" h="1342882">
                  <a:moveTo>
                    <a:pt x="0" y="0"/>
                  </a:moveTo>
                  <a:lnTo>
                    <a:pt x="3357205" y="0"/>
                  </a:lnTo>
                  <a:lnTo>
                    <a:pt x="3357205" y="1342882"/>
                  </a:lnTo>
                  <a:lnTo>
                    <a:pt x="0" y="1342882"/>
                  </a:lnTo>
                  <a:lnTo>
                    <a:pt x="0" y="0"/>
                  </a:lnTo>
                  <a:close/>
                </a:path>
              </a:pathLst>
            </a:custGeom>
            <a:solidFill>
              <a:srgbClr val="1A1A1A"/>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baseline="0" dirty="0"/>
                <a:t>SaaS</a:t>
              </a:r>
              <a:endParaRPr lang="en-US" sz="2400" kern="1200" dirty="0"/>
            </a:p>
          </p:txBody>
        </p:sp>
        <p:sp>
          <p:nvSpPr>
            <p:cNvPr id="10" name="Freeform: Shape 9">
              <a:extLst>
                <a:ext uri="{FF2B5EF4-FFF2-40B4-BE49-F238E27FC236}">
                  <a16:creationId xmlns:a16="http://schemas.microsoft.com/office/drawing/2014/main" id="{08B6DD88-F421-4790-9F03-2B9A43811666}"/>
                </a:ext>
              </a:extLst>
            </p:cNvPr>
            <p:cNvSpPr/>
            <p:nvPr/>
          </p:nvSpPr>
          <p:spPr>
            <a:xfrm>
              <a:off x="8248054" y="2865120"/>
              <a:ext cx="3357205" cy="3150053"/>
            </a:xfrm>
            <a:custGeom>
              <a:avLst/>
              <a:gdLst>
                <a:gd name="connsiteX0" fmla="*/ 0 w 3357205"/>
                <a:gd name="connsiteY0" fmla="*/ 0 h 2854800"/>
                <a:gd name="connsiteX1" fmla="*/ 3357205 w 3357205"/>
                <a:gd name="connsiteY1" fmla="*/ 0 h 2854800"/>
                <a:gd name="connsiteX2" fmla="*/ 3357205 w 3357205"/>
                <a:gd name="connsiteY2" fmla="*/ 2854800 h 2854800"/>
                <a:gd name="connsiteX3" fmla="*/ 0 w 3357205"/>
                <a:gd name="connsiteY3" fmla="*/ 2854800 h 2854800"/>
                <a:gd name="connsiteX4" fmla="*/ 0 w 3357205"/>
                <a:gd name="connsiteY4" fmla="*/ 0 h 285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205" h="2854800">
                  <a:moveTo>
                    <a:pt x="0" y="0"/>
                  </a:moveTo>
                  <a:lnTo>
                    <a:pt x="3357205" y="0"/>
                  </a:lnTo>
                  <a:lnTo>
                    <a:pt x="3357205" y="2854800"/>
                  </a:lnTo>
                  <a:lnTo>
                    <a:pt x="0" y="285480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IE" sz="2000" kern="1200" baseline="0" dirty="0"/>
                <a:t>Pay-as-you-go pricing model.</a:t>
              </a:r>
              <a:endParaRPr lang="en-US" sz="2000" kern="1200" dirty="0"/>
            </a:p>
            <a:p>
              <a:pPr marL="228600" lvl="1" indent="-228600" algn="l" defTabSz="889000">
                <a:lnSpc>
                  <a:spcPct val="90000"/>
                </a:lnSpc>
                <a:spcBef>
                  <a:spcPct val="0"/>
                </a:spcBef>
                <a:spcAft>
                  <a:spcPct val="15000"/>
                </a:spcAft>
                <a:buChar char="•"/>
              </a:pPr>
              <a:r>
                <a:rPr lang="en-IE" sz="2000" kern="1200" baseline="0" dirty="0"/>
                <a:t>Users pay for the software they use on a subscription model.</a:t>
              </a:r>
              <a:endParaRPr lang="en-US" sz="2000" kern="1200" dirty="0"/>
            </a:p>
          </p:txBody>
        </p:sp>
      </p:grpSp>
    </p:spTree>
    <p:extLst>
      <p:ext uri="{BB962C8B-B14F-4D97-AF65-F5344CB8AC3E}">
        <p14:creationId xmlns:p14="http://schemas.microsoft.com/office/powerpoint/2010/main" val="211049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430078" y="1293939"/>
            <a:ext cx="4925694" cy="886397"/>
          </a:xfrm>
        </p:spPr>
        <p:txBody>
          <a:bodyPr/>
          <a:lstStyle/>
          <a:p>
            <a:r>
              <a:rPr lang="en-US" sz="3200" dirty="0"/>
              <a:t>2.A. Core Architectural Components of Azure</a:t>
            </a:r>
          </a:p>
        </p:txBody>
      </p:sp>
      <p:sp>
        <p:nvSpPr>
          <p:cNvPr id="6" name="Text Placeholder 2">
            <a:extLst>
              <a:ext uri="{FF2B5EF4-FFF2-40B4-BE49-F238E27FC236}">
                <a16:creationId xmlns:a16="http://schemas.microsoft.com/office/drawing/2014/main" id="{654793DE-AAA2-B19E-03E0-1E1DF18F2383}"/>
              </a:ext>
            </a:extLst>
          </p:cNvPr>
          <p:cNvSpPr txBox="1">
            <a:spLocks/>
          </p:cNvSpPr>
          <p:nvPr/>
        </p:nvSpPr>
        <p:spPr>
          <a:xfrm>
            <a:off x="433375" y="2180709"/>
            <a:ext cx="4329984" cy="4662815"/>
          </a:xfrm>
          <a:prstGeom prst="rect">
            <a:avLst/>
          </a:prstGeom>
        </p:spPr>
        <p:txBody>
          <a:bodyPr vert="horz" wrap="square" lIns="0" tIns="91440" rIns="146304" bIns="9144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US" sz="2000" dirty="0">
              <a:latin typeface="+mj-lt"/>
              <a:cs typeface="Segoe UI"/>
            </a:endParaRPr>
          </a:p>
          <a:p>
            <a:pPr marL="342900" indent="-342900"/>
            <a:r>
              <a:rPr lang="en-US" sz="2000" dirty="0"/>
              <a:t>Regions and Region Pairs</a:t>
            </a:r>
            <a:endParaRPr lang="en-US" sz="2000" dirty="0">
              <a:cs typeface="Segoe UI"/>
            </a:endParaRPr>
          </a:p>
          <a:p>
            <a:pPr marL="342900" indent="-342900" fontAlgn="base"/>
            <a:r>
              <a:rPr lang="en-US" sz="2000" dirty="0"/>
              <a:t>Availability Zones</a:t>
            </a:r>
          </a:p>
          <a:p>
            <a:pPr marL="342900" indent="-342900" fontAlgn="base"/>
            <a:r>
              <a:rPr lang="en-US" sz="2000" dirty="0">
                <a:cs typeface="Segoe UI"/>
              </a:rPr>
              <a:t>Azure Datacenters</a:t>
            </a:r>
          </a:p>
          <a:p>
            <a:pPr marL="342900" indent="-342900"/>
            <a:r>
              <a:rPr lang="en-US" sz="2000" dirty="0">
                <a:cs typeface="Segoe UI"/>
              </a:rPr>
              <a:t>Azure Resources &amp; </a:t>
            </a:r>
            <a:r>
              <a:rPr lang="en-US" sz="2000" dirty="0"/>
              <a:t>Resource Groups</a:t>
            </a:r>
            <a:endParaRPr lang="en-US" sz="2000" dirty="0">
              <a:cs typeface="Segoe UI"/>
            </a:endParaRPr>
          </a:p>
          <a:p>
            <a:pPr marL="342900" indent="-342900" fontAlgn="base"/>
            <a:r>
              <a:rPr lang="en-US" sz="2000" dirty="0"/>
              <a:t>Subscriptions</a:t>
            </a:r>
            <a:endParaRPr lang="en-US" sz="2000" dirty="0">
              <a:cs typeface="Segoe UI"/>
            </a:endParaRPr>
          </a:p>
          <a:p>
            <a:pPr marL="342900" indent="-342900" fontAlgn="base"/>
            <a:r>
              <a:rPr lang="en-US" sz="2000" dirty="0">
                <a:cs typeface="Segoe UI"/>
              </a:rPr>
              <a:t>Azure Management Groups</a:t>
            </a:r>
            <a:endParaRPr lang="en-US" sz="1800" b="0" i="0" u="none" strike="noStrike" baseline="0" dirty="0">
              <a:solidFill>
                <a:srgbClr val="000000"/>
              </a:solidFill>
              <a:latin typeface="Segoe UI" panose="020B0502040204020203" pitchFamily="34" charset="0"/>
            </a:endParaRPr>
          </a:p>
          <a:p>
            <a:pPr marL="342900" indent="-342900" fontAlgn="base"/>
            <a:r>
              <a:rPr lang="en-US" sz="2000" dirty="0">
                <a:cs typeface="Segoe UI"/>
              </a:rPr>
              <a:t>Hierarchy of resource groups, subscriptions, and management groups </a:t>
            </a:r>
          </a:p>
          <a:p>
            <a:pPr marL="342900" indent="-342900" fontAlgn="base"/>
            <a:endParaRPr lang="en-US" sz="2000" dirty="0">
              <a:cs typeface="Segoe UI"/>
            </a:endParaRPr>
          </a:p>
          <a:p>
            <a:pPr marL="342900" indent="-342900" fontAlgn="base"/>
            <a:endParaRPr lang="en-US" sz="2000" dirty="0">
              <a:cs typeface="Segoe UI"/>
            </a:endParaRPr>
          </a:p>
        </p:txBody>
      </p:sp>
    </p:spTree>
    <p:extLst>
      <p:ext uri="{BB962C8B-B14F-4D97-AF65-F5344CB8AC3E}">
        <p14:creationId xmlns:p14="http://schemas.microsoft.com/office/powerpoint/2010/main" val="100903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2399" y="282145"/>
            <a:ext cx="3810001" cy="4185761"/>
          </a:xfrm>
          <a:prstGeom prst="rect">
            <a:avLst/>
          </a:prstGeom>
          <a:ln>
            <a:solidFill>
              <a:schemeClr val="accent5">
                <a:lumMod val="75000"/>
              </a:schemeClr>
            </a:solidFill>
          </a:ln>
        </p:spPr>
        <p:txBody>
          <a:bodyPr wrap="square">
            <a:spAutoFit/>
          </a:bodyPr>
          <a:lstStyle/>
          <a:p>
            <a:r>
              <a:rPr lang="en-US" sz="3200" b="0" i="0" u="none" strike="noStrike" baseline="0" dirty="0">
                <a:latin typeface="CIDFont+F4"/>
              </a:rPr>
              <a:t>Geographies</a:t>
            </a:r>
          </a:p>
          <a:p>
            <a:r>
              <a:rPr lang="en-US" dirty="0">
                <a:latin typeface="CIDFont+F3"/>
              </a:rPr>
              <a:t>• </a:t>
            </a:r>
            <a:r>
              <a:rPr lang="en-US" dirty="0">
                <a:latin typeface="CIDFont+F2"/>
              </a:rPr>
              <a:t>A </a:t>
            </a:r>
            <a:r>
              <a:rPr lang="en-US" dirty="0">
                <a:latin typeface="CIDFont+F5"/>
              </a:rPr>
              <a:t>geography </a:t>
            </a:r>
            <a:r>
              <a:rPr lang="en-US" dirty="0">
                <a:latin typeface="CIDFont+F2"/>
              </a:rPr>
              <a:t>is a discrete market typically containing two or more</a:t>
            </a:r>
          </a:p>
          <a:p>
            <a:r>
              <a:rPr lang="en-US" dirty="0">
                <a:latin typeface="CIDFont+F2"/>
              </a:rPr>
              <a:t>regions that preserves data residency and compliance boundaries</a:t>
            </a:r>
          </a:p>
          <a:p>
            <a:r>
              <a:rPr lang="en-US" dirty="0">
                <a:latin typeface="CIDFont+F3"/>
              </a:rPr>
              <a:t>• </a:t>
            </a:r>
            <a:r>
              <a:rPr lang="en-US" dirty="0">
                <a:latin typeface="CIDFont+F2"/>
              </a:rPr>
              <a:t>Geographies allow customers with specific data-residency and</a:t>
            </a:r>
          </a:p>
          <a:p>
            <a:r>
              <a:rPr lang="en-US" dirty="0">
                <a:latin typeface="CIDFont+F2"/>
              </a:rPr>
              <a:t>compliance needs to keep their data and applications close</a:t>
            </a:r>
          </a:p>
          <a:p>
            <a:r>
              <a:rPr lang="en-US" dirty="0">
                <a:latin typeface="CIDFont+F3"/>
              </a:rPr>
              <a:t>• </a:t>
            </a:r>
            <a:r>
              <a:rPr lang="en-US" dirty="0">
                <a:latin typeface="CIDFont+F2"/>
              </a:rPr>
              <a:t>Geographies are broken up into Americas, Europe, Asia Pacific, Middle</a:t>
            </a:r>
          </a:p>
          <a:p>
            <a:r>
              <a:rPr lang="en-US" dirty="0">
                <a:latin typeface="CIDFont+F2"/>
              </a:rPr>
              <a:t>East, and Africa</a:t>
            </a:r>
            <a:endParaRPr lang="en-US" dirty="0"/>
          </a:p>
        </p:txBody>
      </p:sp>
      <p:sp>
        <p:nvSpPr>
          <p:cNvPr id="3" name="Rectangle 2"/>
          <p:cNvSpPr/>
          <p:nvPr/>
        </p:nvSpPr>
        <p:spPr>
          <a:xfrm>
            <a:off x="4073236" y="1418127"/>
            <a:ext cx="4045527" cy="3908762"/>
          </a:xfrm>
          <a:prstGeom prst="rect">
            <a:avLst/>
          </a:prstGeom>
          <a:ln>
            <a:solidFill>
              <a:schemeClr val="accent4"/>
            </a:solidFill>
          </a:ln>
        </p:spPr>
        <p:txBody>
          <a:bodyPr wrap="square">
            <a:spAutoFit/>
          </a:bodyPr>
          <a:lstStyle/>
          <a:p>
            <a:r>
              <a:rPr lang="en-US" sz="3200" b="0" i="0" u="none" strike="noStrike" baseline="0" dirty="0">
                <a:latin typeface="CIDFont+F4"/>
              </a:rPr>
              <a:t>Regions</a:t>
            </a:r>
          </a:p>
          <a:p>
            <a:r>
              <a:rPr lang="en-US" dirty="0">
                <a:latin typeface="CIDFont+F3"/>
              </a:rPr>
              <a:t>• </a:t>
            </a:r>
            <a:r>
              <a:rPr lang="en-US" dirty="0">
                <a:latin typeface="CIDFont+F2"/>
              </a:rPr>
              <a:t>Azure is made up of datacenters located around the globe. These</a:t>
            </a:r>
          </a:p>
          <a:p>
            <a:r>
              <a:rPr lang="en-US" dirty="0">
                <a:latin typeface="CIDFont+F2"/>
              </a:rPr>
              <a:t>datacenters are organized and made available to end users by</a:t>
            </a:r>
          </a:p>
          <a:p>
            <a:r>
              <a:rPr lang="en-US" dirty="0">
                <a:latin typeface="CIDFont+F2"/>
              </a:rPr>
              <a:t>country/region</a:t>
            </a:r>
          </a:p>
          <a:p>
            <a:r>
              <a:rPr lang="en-US" dirty="0">
                <a:latin typeface="CIDFont+F3"/>
              </a:rPr>
              <a:t>• </a:t>
            </a:r>
            <a:r>
              <a:rPr lang="en-US" dirty="0">
                <a:latin typeface="CIDFont+F2"/>
              </a:rPr>
              <a:t>In reference to datacenters, a </a:t>
            </a:r>
            <a:r>
              <a:rPr lang="en-US" dirty="0">
                <a:latin typeface="CIDFont+F5"/>
              </a:rPr>
              <a:t>region </a:t>
            </a:r>
            <a:r>
              <a:rPr lang="en-US" dirty="0">
                <a:latin typeface="CIDFont+F2"/>
              </a:rPr>
              <a:t>is a geographical area on the planet</a:t>
            </a:r>
          </a:p>
          <a:p>
            <a:r>
              <a:rPr lang="en-US" dirty="0">
                <a:latin typeface="CIDFont+F2"/>
              </a:rPr>
              <a:t>containing at least one—but potentially multiple —datacenters that are</a:t>
            </a:r>
          </a:p>
          <a:p>
            <a:r>
              <a:rPr lang="en-US" dirty="0">
                <a:latin typeface="CIDFont+F2"/>
              </a:rPr>
              <a:t>in close proximity and networked together with a low-latency network</a:t>
            </a:r>
            <a:endParaRPr lang="en-US" dirty="0"/>
          </a:p>
        </p:txBody>
      </p:sp>
      <p:sp>
        <p:nvSpPr>
          <p:cNvPr id="4" name="Rectangle 3"/>
          <p:cNvSpPr/>
          <p:nvPr/>
        </p:nvSpPr>
        <p:spPr>
          <a:xfrm>
            <a:off x="8229599" y="2098028"/>
            <a:ext cx="3865419" cy="4462760"/>
          </a:xfrm>
          <a:prstGeom prst="rect">
            <a:avLst/>
          </a:prstGeom>
          <a:ln>
            <a:solidFill>
              <a:schemeClr val="accent6">
                <a:lumMod val="75000"/>
              </a:schemeClr>
            </a:solidFill>
          </a:ln>
        </p:spPr>
        <p:txBody>
          <a:bodyPr wrap="square">
            <a:spAutoFit/>
          </a:bodyPr>
          <a:lstStyle/>
          <a:p>
            <a:r>
              <a:rPr lang="en-US" sz="3200" b="0" i="0" u="none" strike="noStrike" baseline="0" dirty="0">
                <a:latin typeface="CIDFont+F4"/>
              </a:rPr>
              <a:t>Region Pair</a:t>
            </a:r>
          </a:p>
          <a:p>
            <a:r>
              <a:rPr lang="en-US" dirty="0">
                <a:latin typeface="CIDFont+F3"/>
              </a:rPr>
              <a:t>• </a:t>
            </a:r>
            <a:r>
              <a:rPr lang="en-US" dirty="0">
                <a:latin typeface="CIDFont+F2"/>
              </a:rPr>
              <a:t>Each Azure region is paired with another region within the same</a:t>
            </a:r>
          </a:p>
          <a:p>
            <a:r>
              <a:rPr lang="en-US" dirty="0">
                <a:latin typeface="CIDFont+F2"/>
              </a:rPr>
              <a:t>geography (such as US, Europe, or Asia).</a:t>
            </a:r>
          </a:p>
          <a:p>
            <a:r>
              <a:rPr lang="en-US" dirty="0">
                <a:latin typeface="CIDFont+F3"/>
              </a:rPr>
              <a:t>• </a:t>
            </a:r>
            <a:r>
              <a:rPr lang="en-US" dirty="0">
                <a:latin typeface="CIDFont+F2"/>
              </a:rPr>
              <a:t>This approach allows for the replication of resources (such as virtual</a:t>
            </a:r>
          </a:p>
          <a:p>
            <a:r>
              <a:rPr lang="en-US" dirty="0">
                <a:latin typeface="CIDFont+F2"/>
              </a:rPr>
              <a:t>machine (VM) storage) across a geography that helps reduce the</a:t>
            </a:r>
          </a:p>
          <a:p>
            <a:r>
              <a:rPr lang="en-US" dirty="0">
                <a:latin typeface="CIDFont+F2"/>
              </a:rPr>
              <a:t>likelihood of interruptions due to events such as natural disasters,</a:t>
            </a:r>
          </a:p>
          <a:p>
            <a:r>
              <a:rPr lang="en-US" dirty="0">
                <a:latin typeface="CIDFont+F2"/>
              </a:rPr>
              <a:t>power outages, or physical network outages affecting both regions at</a:t>
            </a:r>
          </a:p>
          <a:p>
            <a:r>
              <a:rPr lang="en-US" dirty="0">
                <a:latin typeface="CIDFont+F2"/>
              </a:rPr>
              <a:t>once.</a:t>
            </a:r>
            <a:endParaRPr lang="en-US" dirty="0"/>
          </a:p>
        </p:txBody>
      </p:sp>
    </p:spTree>
    <p:extLst>
      <p:ext uri="{BB962C8B-B14F-4D97-AF65-F5344CB8AC3E}">
        <p14:creationId xmlns:p14="http://schemas.microsoft.com/office/powerpoint/2010/main" val="4163337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12955"/>
            <a:ext cx="2787983" cy="553998"/>
          </a:xfrm>
        </p:spPr>
        <p:txBody>
          <a:bodyPr>
            <a:normAutofit fontScale="90000"/>
          </a:bodyPr>
          <a:lstStyle/>
          <a:p>
            <a:r>
              <a:rPr lang="en-US" b="1" noProof="0" dirty="0"/>
              <a:t>Geographies</a:t>
            </a:r>
          </a:p>
        </p:txBody>
      </p:sp>
      <p:sp>
        <p:nvSpPr>
          <p:cNvPr id="6" name="Text Placeholder 5"/>
          <p:cNvSpPr>
            <a:spLocks noGrp="1"/>
          </p:cNvSpPr>
          <p:nvPr>
            <p:ph type="body" sz="quarter" idx="10"/>
          </p:nvPr>
        </p:nvSpPr>
        <p:spPr>
          <a:xfrm>
            <a:off x="586390" y="1434370"/>
            <a:ext cx="7971873" cy="4233018"/>
          </a:xfrm>
        </p:spPr>
        <p:txBody>
          <a:bodyPr/>
          <a:lstStyle/>
          <a:p>
            <a:pPr marL="457200" indent="-457200">
              <a:lnSpc>
                <a:spcPct val="114000"/>
              </a:lnSpc>
              <a:buFont typeface="Arial" panose="020B0604020202020204" pitchFamily="34" charset="0"/>
              <a:buChar char="•"/>
            </a:pPr>
            <a:r>
              <a:rPr lang="en-US" noProof="0" dirty="0"/>
              <a:t>Discrete markets that preserve data residency and compliance boundaries.</a:t>
            </a:r>
          </a:p>
          <a:p>
            <a:pPr marL="457200" indent="-457200">
              <a:lnSpc>
                <a:spcPct val="114000"/>
              </a:lnSpc>
              <a:buFont typeface="Arial" panose="020B0604020202020204" pitchFamily="34" charset="0"/>
              <a:buChar char="•"/>
            </a:pPr>
            <a:r>
              <a:rPr lang="en-US" dirty="0"/>
              <a:t>Typically contain two or more regions.</a:t>
            </a:r>
          </a:p>
          <a:p>
            <a:pPr marL="457200" indent="-457200">
              <a:lnSpc>
                <a:spcPct val="114000"/>
              </a:lnSpc>
              <a:buFont typeface="Arial" panose="020B0604020202020204" pitchFamily="34" charset="0"/>
              <a:buChar char="•"/>
            </a:pPr>
            <a:r>
              <a:rPr lang="en-US" dirty="0"/>
              <a:t>Allow customers with specific data-residency and compliance needs to keep their data and applications in close proximity.</a:t>
            </a:r>
          </a:p>
          <a:p>
            <a:pPr marL="457200" indent="-457200">
              <a:lnSpc>
                <a:spcPct val="114000"/>
              </a:lnSpc>
              <a:buFont typeface="Arial" panose="020B0604020202020204" pitchFamily="34" charset="0"/>
              <a:buChar char="•"/>
            </a:pPr>
            <a:r>
              <a:rPr lang="en-US" dirty="0"/>
              <a:t>Categorized as Americas, Europe, Asia Pacific, Middle East, and Africa.</a:t>
            </a:r>
          </a:p>
          <a:p>
            <a:pPr>
              <a:lnSpc>
                <a:spcPct val="114000"/>
              </a:lnSpc>
            </a:pPr>
            <a:endParaRPr lang="en-US" noProof="0" dirty="0"/>
          </a:p>
        </p:txBody>
      </p:sp>
      <p:grpSp>
        <p:nvGrpSpPr>
          <p:cNvPr id="3" name="Group 2" descr="graphic of a globe sitting over a building representing datacenters around the globe"/>
          <p:cNvGrpSpPr/>
          <p:nvPr/>
        </p:nvGrpSpPr>
        <p:grpSpPr>
          <a:xfrm>
            <a:off x="9061181" y="1670599"/>
            <a:ext cx="2309040" cy="3352320"/>
            <a:chOff x="8929296" y="2628960"/>
            <a:chExt cx="2309040" cy="3352320"/>
          </a:xfrm>
        </p:grpSpPr>
        <p:grpSp>
          <p:nvGrpSpPr>
            <p:cNvPr id="4" name="Group 3"/>
            <p:cNvGrpSpPr/>
            <p:nvPr/>
          </p:nvGrpSpPr>
          <p:grpSpPr>
            <a:xfrm>
              <a:off x="8929296" y="5141760"/>
              <a:ext cx="2309040" cy="839520"/>
              <a:chOff x="9390960" y="5568480"/>
              <a:chExt cx="2309040" cy="839520"/>
            </a:xfrm>
          </p:grpSpPr>
          <p:sp>
            <p:nvSpPr>
              <p:cNvPr id="5" name="CustomShape 4"/>
              <p:cNvSpPr/>
              <p:nvPr/>
            </p:nvSpPr>
            <p:spPr>
              <a:xfrm>
                <a:off x="9390960" y="5787000"/>
                <a:ext cx="2309040" cy="621000"/>
              </a:xfrm>
              <a:prstGeom prst="rect">
                <a:avLst/>
              </a:prstGeom>
              <a:solidFill>
                <a:srgbClr val="00B050"/>
              </a:solidFill>
              <a:ln>
                <a:noFill/>
              </a:ln>
            </p:spPr>
            <p:style>
              <a:lnRef idx="0">
                <a:scrgbClr r="0" g="0" b="0"/>
              </a:lnRef>
              <a:fillRef idx="0">
                <a:scrgbClr r="0" g="0" b="0"/>
              </a:fillRef>
              <a:effectRef idx="0">
                <a:scrgbClr r="0" g="0" b="0"/>
              </a:effectRef>
              <a:fontRef idx="minor"/>
            </p:style>
            <p:txBody>
              <a:bodyPr/>
              <a:lstStyle/>
              <a:p>
                <a:endParaRPr lang="en-US"/>
              </a:p>
            </p:txBody>
          </p:sp>
          <p:sp>
            <p:nvSpPr>
              <p:cNvPr id="7" name="CustomShape 5"/>
              <p:cNvSpPr/>
              <p:nvPr/>
            </p:nvSpPr>
            <p:spPr>
              <a:xfrm>
                <a:off x="11177280" y="5568480"/>
                <a:ext cx="279720" cy="344520"/>
              </a:xfrm>
              <a:prstGeom prst="rect">
                <a:avLst/>
              </a:prstGeom>
              <a:solidFill>
                <a:srgbClr val="00B050"/>
              </a:solidFill>
              <a:ln>
                <a:noFill/>
              </a:ln>
            </p:spPr>
            <p:style>
              <a:lnRef idx="0">
                <a:scrgbClr r="0" g="0" b="0"/>
              </a:lnRef>
              <a:fillRef idx="0">
                <a:scrgbClr r="0" g="0" b="0"/>
              </a:fillRef>
              <a:effectRef idx="0">
                <a:scrgbClr r="0" g="0" b="0"/>
              </a:effectRef>
              <a:fontRef idx="minor"/>
            </p:style>
            <p:txBody>
              <a:bodyPr/>
              <a:lstStyle/>
              <a:p>
                <a:endParaRPr lang="en-US"/>
              </a:p>
            </p:txBody>
          </p:sp>
          <p:sp>
            <p:nvSpPr>
              <p:cNvPr id="8" name="CustomShape 6"/>
              <p:cNvSpPr/>
              <p:nvPr/>
            </p:nvSpPr>
            <p:spPr>
              <a:xfrm>
                <a:off x="11319120" y="6100920"/>
                <a:ext cx="168480" cy="307080"/>
              </a:xfrm>
              <a:prstGeom prst="rect">
                <a:avLst/>
              </a:prstGeom>
              <a:solidFill>
                <a:srgbClr val="00188F"/>
              </a:solidFill>
              <a:ln>
                <a:noFill/>
              </a:ln>
            </p:spPr>
            <p:style>
              <a:lnRef idx="0">
                <a:scrgbClr r="0" g="0" b="0"/>
              </a:lnRef>
              <a:fillRef idx="0">
                <a:scrgbClr r="0" g="0" b="0"/>
              </a:fillRef>
              <a:effectRef idx="0">
                <a:scrgbClr r="0" g="0" b="0"/>
              </a:effectRef>
              <a:fontRef idx="minor"/>
            </p:style>
            <p:txBody>
              <a:bodyPr/>
              <a:lstStyle/>
              <a:p>
                <a:endParaRPr lang="en-US"/>
              </a:p>
            </p:txBody>
          </p:sp>
          <p:sp>
            <p:nvSpPr>
              <p:cNvPr id="9" name="CustomShape 7"/>
              <p:cNvSpPr/>
              <p:nvPr/>
            </p:nvSpPr>
            <p:spPr>
              <a:xfrm>
                <a:off x="9522720" y="6094440"/>
                <a:ext cx="513000" cy="180720"/>
              </a:xfrm>
              <a:prstGeom prst="rect">
                <a:avLst/>
              </a:prstGeom>
              <a:solidFill>
                <a:srgbClr val="808080"/>
              </a:solidFill>
              <a:ln>
                <a:noFill/>
              </a:ln>
            </p:spPr>
            <p:style>
              <a:lnRef idx="0">
                <a:scrgbClr r="0" g="0" b="0"/>
              </a:lnRef>
              <a:fillRef idx="0">
                <a:scrgbClr r="0" g="0" b="0"/>
              </a:fillRef>
              <a:effectRef idx="0">
                <a:scrgbClr r="0" g="0" b="0"/>
              </a:effectRef>
              <a:fontRef idx="minor"/>
            </p:style>
            <p:txBody>
              <a:bodyPr/>
              <a:lstStyle/>
              <a:p>
                <a:endParaRPr lang="en-US"/>
              </a:p>
            </p:txBody>
          </p:sp>
          <p:sp>
            <p:nvSpPr>
              <p:cNvPr id="10" name="CustomShape 8"/>
              <p:cNvSpPr/>
              <p:nvPr/>
            </p:nvSpPr>
            <p:spPr>
              <a:xfrm>
                <a:off x="10093320" y="6094440"/>
                <a:ext cx="523080" cy="180720"/>
              </a:xfrm>
              <a:prstGeom prst="rect">
                <a:avLst/>
              </a:prstGeom>
              <a:solidFill>
                <a:srgbClr val="808080"/>
              </a:solidFill>
              <a:ln>
                <a:noFill/>
              </a:ln>
            </p:spPr>
            <p:style>
              <a:lnRef idx="0">
                <a:scrgbClr r="0" g="0" b="0"/>
              </a:lnRef>
              <a:fillRef idx="0">
                <a:scrgbClr r="0" g="0" b="0"/>
              </a:fillRef>
              <a:effectRef idx="0">
                <a:scrgbClr r="0" g="0" b="0"/>
              </a:effectRef>
              <a:fontRef idx="minor"/>
            </p:style>
            <p:txBody>
              <a:bodyPr/>
              <a:lstStyle/>
              <a:p>
                <a:endParaRPr lang="en-US"/>
              </a:p>
            </p:txBody>
          </p:sp>
          <p:sp>
            <p:nvSpPr>
              <p:cNvPr id="11" name="CustomShape 9"/>
              <p:cNvSpPr/>
              <p:nvPr/>
            </p:nvSpPr>
            <p:spPr>
              <a:xfrm>
                <a:off x="10674000" y="6094440"/>
                <a:ext cx="513000" cy="180720"/>
              </a:xfrm>
              <a:prstGeom prst="rect">
                <a:avLst/>
              </a:prstGeom>
              <a:solidFill>
                <a:srgbClr val="808080"/>
              </a:solidFill>
              <a:ln>
                <a:noFill/>
              </a:ln>
            </p:spPr>
            <p:style>
              <a:lnRef idx="0">
                <a:scrgbClr r="0" g="0" b="0"/>
              </a:lnRef>
              <a:fillRef idx="0">
                <a:scrgbClr r="0" g="0" b="0"/>
              </a:fillRef>
              <a:effectRef idx="0">
                <a:scrgbClr r="0" g="0" b="0"/>
              </a:effectRef>
              <a:fontRef idx="minor"/>
            </p:style>
            <p:txBody>
              <a:bodyPr/>
              <a:lstStyle/>
              <a:p>
                <a:endParaRPr lang="en-US"/>
              </a:p>
            </p:txBody>
          </p:sp>
        </p:grpSp>
        <p:sp>
          <p:nvSpPr>
            <p:cNvPr id="20" name="CustomShape 17"/>
            <p:cNvSpPr/>
            <p:nvPr/>
          </p:nvSpPr>
          <p:spPr>
            <a:xfrm rot="900000">
              <a:off x="9056016" y="2628960"/>
              <a:ext cx="2055600" cy="2239200"/>
            </a:xfrm>
            <a:custGeom>
              <a:avLst/>
              <a:gdLst/>
              <a:ahLst/>
              <a:cxnLst/>
              <a:rect l="l" t="t" r="r" b="b"/>
              <a:pathLst>
                <a:path w="1704" h="1920">
                  <a:moveTo>
                    <a:pt x="1578" y="389"/>
                  </a:moveTo>
                  <a:cubicBezTo>
                    <a:pt x="1576" y="385"/>
                    <a:pt x="1576" y="385"/>
                    <a:pt x="1576" y="385"/>
                  </a:cubicBezTo>
                  <a:cubicBezTo>
                    <a:pt x="1569" y="376"/>
                    <a:pt x="1559" y="370"/>
                    <a:pt x="1547" y="370"/>
                  </a:cubicBezTo>
                  <a:cubicBezTo>
                    <a:pt x="1124" y="370"/>
                    <a:pt x="1124" y="370"/>
                    <a:pt x="1124" y="370"/>
                  </a:cubicBezTo>
                  <a:cubicBezTo>
                    <a:pt x="1119" y="370"/>
                    <a:pt x="1116" y="366"/>
                    <a:pt x="1116" y="362"/>
                  </a:cubicBezTo>
                  <a:cubicBezTo>
                    <a:pt x="1116" y="357"/>
                    <a:pt x="1119" y="354"/>
                    <a:pt x="1124" y="354"/>
                  </a:cubicBezTo>
                  <a:cubicBezTo>
                    <a:pt x="1442" y="354"/>
                    <a:pt x="1442" y="354"/>
                    <a:pt x="1442" y="354"/>
                  </a:cubicBezTo>
                  <a:cubicBezTo>
                    <a:pt x="1461" y="354"/>
                    <a:pt x="1476" y="338"/>
                    <a:pt x="1476" y="319"/>
                  </a:cubicBezTo>
                  <a:cubicBezTo>
                    <a:pt x="1476" y="300"/>
                    <a:pt x="1461" y="285"/>
                    <a:pt x="1442" y="285"/>
                  </a:cubicBezTo>
                  <a:cubicBezTo>
                    <a:pt x="1070" y="285"/>
                    <a:pt x="1070" y="285"/>
                    <a:pt x="1070" y="285"/>
                  </a:cubicBezTo>
                  <a:cubicBezTo>
                    <a:pt x="1066" y="285"/>
                    <a:pt x="1063" y="281"/>
                    <a:pt x="1063" y="277"/>
                  </a:cubicBezTo>
                  <a:cubicBezTo>
                    <a:pt x="1063" y="272"/>
                    <a:pt x="1066" y="269"/>
                    <a:pt x="1070" y="269"/>
                  </a:cubicBezTo>
                  <a:cubicBezTo>
                    <a:pt x="1398" y="269"/>
                    <a:pt x="1398" y="269"/>
                    <a:pt x="1398" y="269"/>
                  </a:cubicBezTo>
                  <a:cubicBezTo>
                    <a:pt x="1417" y="269"/>
                    <a:pt x="1433" y="253"/>
                    <a:pt x="1433" y="234"/>
                  </a:cubicBezTo>
                  <a:cubicBezTo>
                    <a:pt x="1433" y="215"/>
                    <a:pt x="1417" y="199"/>
                    <a:pt x="1398" y="199"/>
                  </a:cubicBezTo>
                  <a:cubicBezTo>
                    <a:pt x="1125" y="199"/>
                    <a:pt x="1125" y="199"/>
                    <a:pt x="1125" y="199"/>
                  </a:cubicBezTo>
                  <a:cubicBezTo>
                    <a:pt x="1121" y="199"/>
                    <a:pt x="1117" y="196"/>
                    <a:pt x="1117" y="192"/>
                  </a:cubicBezTo>
                  <a:cubicBezTo>
                    <a:pt x="1117" y="187"/>
                    <a:pt x="1121" y="184"/>
                    <a:pt x="1125" y="184"/>
                  </a:cubicBezTo>
                  <a:cubicBezTo>
                    <a:pt x="1289" y="184"/>
                    <a:pt x="1289" y="184"/>
                    <a:pt x="1289" y="184"/>
                  </a:cubicBezTo>
                  <a:cubicBezTo>
                    <a:pt x="1308" y="184"/>
                    <a:pt x="1323" y="168"/>
                    <a:pt x="1323" y="149"/>
                  </a:cubicBezTo>
                  <a:cubicBezTo>
                    <a:pt x="1323" y="130"/>
                    <a:pt x="1308" y="114"/>
                    <a:pt x="1289" y="114"/>
                  </a:cubicBezTo>
                  <a:cubicBezTo>
                    <a:pt x="1066" y="114"/>
                    <a:pt x="1066" y="114"/>
                    <a:pt x="1066" y="114"/>
                  </a:cubicBezTo>
                  <a:cubicBezTo>
                    <a:pt x="1062" y="114"/>
                    <a:pt x="1058" y="111"/>
                    <a:pt x="1058" y="107"/>
                  </a:cubicBezTo>
                  <a:cubicBezTo>
                    <a:pt x="1058" y="102"/>
                    <a:pt x="1062" y="99"/>
                    <a:pt x="1066" y="99"/>
                  </a:cubicBezTo>
                  <a:cubicBezTo>
                    <a:pt x="1089" y="99"/>
                    <a:pt x="1089" y="99"/>
                    <a:pt x="1089" y="99"/>
                  </a:cubicBezTo>
                  <a:cubicBezTo>
                    <a:pt x="1109" y="99"/>
                    <a:pt x="1124" y="83"/>
                    <a:pt x="1124" y="64"/>
                  </a:cubicBezTo>
                  <a:cubicBezTo>
                    <a:pt x="1124" y="48"/>
                    <a:pt x="1115" y="35"/>
                    <a:pt x="1101" y="31"/>
                  </a:cubicBezTo>
                  <a:cubicBezTo>
                    <a:pt x="1099" y="30"/>
                    <a:pt x="1099" y="30"/>
                    <a:pt x="1099" y="30"/>
                  </a:cubicBezTo>
                  <a:cubicBezTo>
                    <a:pt x="1027" y="10"/>
                    <a:pt x="952" y="0"/>
                    <a:pt x="877" y="0"/>
                  </a:cubicBezTo>
                  <a:cubicBezTo>
                    <a:pt x="869" y="0"/>
                    <a:pt x="869" y="0"/>
                    <a:pt x="869" y="0"/>
                  </a:cubicBezTo>
                  <a:cubicBezTo>
                    <a:pt x="625" y="0"/>
                    <a:pt x="394" y="106"/>
                    <a:pt x="235" y="291"/>
                  </a:cubicBezTo>
                  <a:cubicBezTo>
                    <a:pt x="229" y="299"/>
                    <a:pt x="229" y="299"/>
                    <a:pt x="229" y="299"/>
                  </a:cubicBezTo>
                  <a:cubicBezTo>
                    <a:pt x="229" y="301"/>
                    <a:pt x="229" y="301"/>
                    <a:pt x="229" y="301"/>
                  </a:cubicBezTo>
                  <a:cubicBezTo>
                    <a:pt x="228" y="305"/>
                    <a:pt x="227" y="308"/>
                    <a:pt x="227" y="312"/>
                  </a:cubicBezTo>
                  <a:cubicBezTo>
                    <a:pt x="227" y="332"/>
                    <a:pt x="243" y="348"/>
                    <a:pt x="263" y="348"/>
                  </a:cubicBezTo>
                  <a:cubicBezTo>
                    <a:pt x="580" y="348"/>
                    <a:pt x="580" y="348"/>
                    <a:pt x="580" y="348"/>
                  </a:cubicBezTo>
                  <a:cubicBezTo>
                    <a:pt x="583" y="348"/>
                    <a:pt x="586" y="351"/>
                    <a:pt x="586" y="354"/>
                  </a:cubicBezTo>
                  <a:cubicBezTo>
                    <a:pt x="586" y="358"/>
                    <a:pt x="583" y="361"/>
                    <a:pt x="580" y="361"/>
                  </a:cubicBezTo>
                  <a:cubicBezTo>
                    <a:pt x="318" y="361"/>
                    <a:pt x="318" y="361"/>
                    <a:pt x="318" y="361"/>
                  </a:cubicBezTo>
                  <a:cubicBezTo>
                    <a:pt x="299" y="361"/>
                    <a:pt x="283" y="377"/>
                    <a:pt x="283" y="397"/>
                  </a:cubicBezTo>
                  <a:cubicBezTo>
                    <a:pt x="283" y="417"/>
                    <a:pt x="299" y="433"/>
                    <a:pt x="318" y="433"/>
                  </a:cubicBezTo>
                  <a:cubicBezTo>
                    <a:pt x="740" y="433"/>
                    <a:pt x="740" y="433"/>
                    <a:pt x="740" y="433"/>
                  </a:cubicBezTo>
                  <a:cubicBezTo>
                    <a:pt x="743" y="433"/>
                    <a:pt x="746" y="436"/>
                    <a:pt x="746" y="439"/>
                  </a:cubicBezTo>
                  <a:cubicBezTo>
                    <a:pt x="746" y="443"/>
                    <a:pt x="743" y="446"/>
                    <a:pt x="740" y="446"/>
                  </a:cubicBezTo>
                  <a:cubicBezTo>
                    <a:pt x="264" y="446"/>
                    <a:pt x="264" y="446"/>
                    <a:pt x="264" y="446"/>
                  </a:cubicBezTo>
                  <a:cubicBezTo>
                    <a:pt x="244" y="446"/>
                    <a:pt x="228" y="462"/>
                    <a:pt x="228" y="482"/>
                  </a:cubicBezTo>
                  <a:cubicBezTo>
                    <a:pt x="228" y="502"/>
                    <a:pt x="244" y="518"/>
                    <a:pt x="264" y="518"/>
                  </a:cubicBezTo>
                  <a:cubicBezTo>
                    <a:pt x="770" y="518"/>
                    <a:pt x="770" y="518"/>
                    <a:pt x="770" y="518"/>
                  </a:cubicBezTo>
                  <a:cubicBezTo>
                    <a:pt x="774" y="518"/>
                    <a:pt x="777" y="521"/>
                    <a:pt x="777" y="524"/>
                  </a:cubicBezTo>
                  <a:cubicBezTo>
                    <a:pt x="777" y="528"/>
                    <a:pt x="774" y="531"/>
                    <a:pt x="770" y="531"/>
                  </a:cubicBezTo>
                  <a:cubicBezTo>
                    <a:pt x="462" y="531"/>
                    <a:pt x="462" y="531"/>
                    <a:pt x="462" y="531"/>
                  </a:cubicBezTo>
                  <a:cubicBezTo>
                    <a:pt x="442" y="531"/>
                    <a:pt x="426" y="547"/>
                    <a:pt x="426" y="567"/>
                  </a:cubicBezTo>
                  <a:cubicBezTo>
                    <a:pt x="426" y="587"/>
                    <a:pt x="442" y="603"/>
                    <a:pt x="462" y="603"/>
                  </a:cubicBezTo>
                  <a:cubicBezTo>
                    <a:pt x="957" y="603"/>
                    <a:pt x="957" y="603"/>
                    <a:pt x="957" y="603"/>
                  </a:cubicBezTo>
                  <a:cubicBezTo>
                    <a:pt x="957" y="603"/>
                    <a:pt x="957" y="603"/>
                    <a:pt x="957" y="603"/>
                  </a:cubicBezTo>
                  <a:cubicBezTo>
                    <a:pt x="1001" y="603"/>
                    <a:pt x="1001" y="603"/>
                    <a:pt x="1001" y="603"/>
                  </a:cubicBezTo>
                  <a:cubicBezTo>
                    <a:pt x="1004" y="604"/>
                    <a:pt x="1005" y="607"/>
                    <a:pt x="1005" y="610"/>
                  </a:cubicBezTo>
                  <a:cubicBezTo>
                    <a:pt x="1005" y="613"/>
                    <a:pt x="1002" y="616"/>
                    <a:pt x="999" y="616"/>
                  </a:cubicBezTo>
                  <a:cubicBezTo>
                    <a:pt x="472" y="616"/>
                    <a:pt x="472" y="616"/>
                    <a:pt x="472" y="616"/>
                  </a:cubicBezTo>
                  <a:cubicBezTo>
                    <a:pt x="452" y="616"/>
                    <a:pt x="436" y="632"/>
                    <a:pt x="436" y="652"/>
                  </a:cubicBezTo>
                  <a:cubicBezTo>
                    <a:pt x="436" y="672"/>
                    <a:pt x="452" y="688"/>
                    <a:pt x="472" y="688"/>
                  </a:cubicBezTo>
                  <a:cubicBezTo>
                    <a:pt x="993" y="688"/>
                    <a:pt x="993" y="688"/>
                    <a:pt x="993" y="688"/>
                  </a:cubicBezTo>
                  <a:cubicBezTo>
                    <a:pt x="996" y="688"/>
                    <a:pt x="999" y="691"/>
                    <a:pt x="999" y="695"/>
                  </a:cubicBezTo>
                  <a:cubicBezTo>
                    <a:pt x="999" y="698"/>
                    <a:pt x="996" y="701"/>
                    <a:pt x="993" y="701"/>
                  </a:cubicBezTo>
                  <a:cubicBezTo>
                    <a:pt x="496" y="701"/>
                    <a:pt x="496" y="701"/>
                    <a:pt x="496" y="701"/>
                  </a:cubicBezTo>
                  <a:cubicBezTo>
                    <a:pt x="476" y="701"/>
                    <a:pt x="460" y="717"/>
                    <a:pt x="460" y="737"/>
                  </a:cubicBezTo>
                  <a:cubicBezTo>
                    <a:pt x="460" y="757"/>
                    <a:pt x="476" y="773"/>
                    <a:pt x="496" y="773"/>
                  </a:cubicBezTo>
                  <a:cubicBezTo>
                    <a:pt x="867" y="773"/>
                    <a:pt x="867" y="773"/>
                    <a:pt x="867" y="773"/>
                  </a:cubicBezTo>
                  <a:cubicBezTo>
                    <a:pt x="871" y="773"/>
                    <a:pt x="874" y="776"/>
                    <a:pt x="874" y="780"/>
                  </a:cubicBezTo>
                  <a:cubicBezTo>
                    <a:pt x="874" y="783"/>
                    <a:pt x="871" y="786"/>
                    <a:pt x="867" y="786"/>
                  </a:cubicBezTo>
                  <a:cubicBezTo>
                    <a:pt x="469" y="786"/>
                    <a:pt x="469" y="786"/>
                    <a:pt x="469" y="786"/>
                  </a:cubicBezTo>
                  <a:cubicBezTo>
                    <a:pt x="450" y="786"/>
                    <a:pt x="434" y="802"/>
                    <a:pt x="434" y="822"/>
                  </a:cubicBezTo>
                  <a:cubicBezTo>
                    <a:pt x="434" y="842"/>
                    <a:pt x="450" y="858"/>
                    <a:pt x="469" y="858"/>
                  </a:cubicBezTo>
                  <a:cubicBezTo>
                    <a:pt x="791" y="858"/>
                    <a:pt x="791" y="858"/>
                    <a:pt x="791" y="858"/>
                  </a:cubicBezTo>
                  <a:cubicBezTo>
                    <a:pt x="795" y="858"/>
                    <a:pt x="798" y="861"/>
                    <a:pt x="798" y="865"/>
                  </a:cubicBezTo>
                  <a:cubicBezTo>
                    <a:pt x="798" y="868"/>
                    <a:pt x="795" y="871"/>
                    <a:pt x="791" y="871"/>
                  </a:cubicBezTo>
                  <a:cubicBezTo>
                    <a:pt x="510" y="871"/>
                    <a:pt x="510" y="871"/>
                    <a:pt x="510" y="871"/>
                  </a:cubicBezTo>
                  <a:cubicBezTo>
                    <a:pt x="491" y="871"/>
                    <a:pt x="475" y="888"/>
                    <a:pt x="475" y="907"/>
                  </a:cubicBezTo>
                  <a:cubicBezTo>
                    <a:pt x="475" y="927"/>
                    <a:pt x="491" y="943"/>
                    <a:pt x="510" y="943"/>
                  </a:cubicBezTo>
                  <a:cubicBezTo>
                    <a:pt x="623" y="943"/>
                    <a:pt x="623" y="943"/>
                    <a:pt x="623" y="943"/>
                  </a:cubicBezTo>
                  <a:cubicBezTo>
                    <a:pt x="626" y="943"/>
                    <a:pt x="629" y="946"/>
                    <a:pt x="629" y="950"/>
                  </a:cubicBezTo>
                  <a:cubicBezTo>
                    <a:pt x="629" y="953"/>
                    <a:pt x="626" y="956"/>
                    <a:pt x="623" y="956"/>
                  </a:cubicBezTo>
                  <a:cubicBezTo>
                    <a:pt x="579" y="956"/>
                    <a:pt x="579" y="956"/>
                    <a:pt x="579" y="956"/>
                  </a:cubicBezTo>
                  <a:cubicBezTo>
                    <a:pt x="559" y="956"/>
                    <a:pt x="543" y="973"/>
                    <a:pt x="543" y="992"/>
                  </a:cubicBezTo>
                  <a:cubicBezTo>
                    <a:pt x="543" y="1012"/>
                    <a:pt x="559" y="1028"/>
                    <a:pt x="579" y="1028"/>
                  </a:cubicBezTo>
                  <a:cubicBezTo>
                    <a:pt x="637" y="1028"/>
                    <a:pt x="637" y="1028"/>
                    <a:pt x="637" y="1028"/>
                  </a:cubicBezTo>
                  <a:cubicBezTo>
                    <a:pt x="640" y="1028"/>
                    <a:pt x="643" y="1031"/>
                    <a:pt x="643" y="1035"/>
                  </a:cubicBezTo>
                  <a:cubicBezTo>
                    <a:pt x="643" y="1039"/>
                    <a:pt x="640" y="1042"/>
                    <a:pt x="637" y="1042"/>
                  </a:cubicBezTo>
                  <a:cubicBezTo>
                    <a:pt x="633" y="1042"/>
                    <a:pt x="633" y="1042"/>
                    <a:pt x="633" y="1042"/>
                  </a:cubicBezTo>
                  <a:cubicBezTo>
                    <a:pt x="613" y="1042"/>
                    <a:pt x="597" y="1058"/>
                    <a:pt x="597" y="1077"/>
                  </a:cubicBezTo>
                  <a:cubicBezTo>
                    <a:pt x="597" y="1097"/>
                    <a:pt x="613" y="1113"/>
                    <a:pt x="633" y="1113"/>
                  </a:cubicBezTo>
                  <a:cubicBezTo>
                    <a:pt x="750" y="1113"/>
                    <a:pt x="750" y="1113"/>
                    <a:pt x="750" y="1113"/>
                  </a:cubicBezTo>
                  <a:cubicBezTo>
                    <a:pt x="754" y="1113"/>
                    <a:pt x="757" y="1116"/>
                    <a:pt x="757" y="1120"/>
                  </a:cubicBezTo>
                  <a:cubicBezTo>
                    <a:pt x="757" y="1124"/>
                    <a:pt x="754" y="1127"/>
                    <a:pt x="750" y="1127"/>
                  </a:cubicBezTo>
                  <a:cubicBezTo>
                    <a:pt x="727" y="1127"/>
                    <a:pt x="727" y="1127"/>
                    <a:pt x="727" y="1127"/>
                  </a:cubicBezTo>
                  <a:cubicBezTo>
                    <a:pt x="707" y="1127"/>
                    <a:pt x="691" y="1143"/>
                    <a:pt x="691" y="1162"/>
                  </a:cubicBezTo>
                  <a:cubicBezTo>
                    <a:pt x="691" y="1182"/>
                    <a:pt x="707" y="1198"/>
                    <a:pt x="727" y="1198"/>
                  </a:cubicBezTo>
                  <a:cubicBezTo>
                    <a:pt x="1009" y="1198"/>
                    <a:pt x="1009" y="1198"/>
                    <a:pt x="1009" y="1198"/>
                  </a:cubicBezTo>
                  <a:cubicBezTo>
                    <a:pt x="1013" y="1198"/>
                    <a:pt x="1016" y="1201"/>
                    <a:pt x="1016" y="1205"/>
                  </a:cubicBezTo>
                  <a:cubicBezTo>
                    <a:pt x="1016" y="1209"/>
                    <a:pt x="1013" y="1212"/>
                    <a:pt x="1009" y="1212"/>
                  </a:cubicBezTo>
                  <a:cubicBezTo>
                    <a:pt x="786" y="1212"/>
                    <a:pt x="786" y="1212"/>
                    <a:pt x="786" y="1212"/>
                  </a:cubicBezTo>
                  <a:cubicBezTo>
                    <a:pt x="766" y="1212"/>
                    <a:pt x="750" y="1228"/>
                    <a:pt x="750" y="1247"/>
                  </a:cubicBezTo>
                  <a:cubicBezTo>
                    <a:pt x="750" y="1267"/>
                    <a:pt x="766" y="1283"/>
                    <a:pt x="786" y="1283"/>
                  </a:cubicBezTo>
                  <a:cubicBezTo>
                    <a:pt x="1124" y="1283"/>
                    <a:pt x="1124" y="1283"/>
                    <a:pt x="1124" y="1283"/>
                  </a:cubicBezTo>
                  <a:cubicBezTo>
                    <a:pt x="1127" y="1283"/>
                    <a:pt x="1130" y="1286"/>
                    <a:pt x="1130" y="1289"/>
                  </a:cubicBezTo>
                  <a:cubicBezTo>
                    <a:pt x="1129" y="1291"/>
                    <a:pt x="1125" y="1294"/>
                    <a:pt x="1120" y="1297"/>
                  </a:cubicBezTo>
                  <a:cubicBezTo>
                    <a:pt x="845" y="1297"/>
                    <a:pt x="845" y="1297"/>
                    <a:pt x="845" y="1297"/>
                  </a:cubicBezTo>
                  <a:cubicBezTo>
                    <a:pt x="825" y="1297"/>
                    <a:pt x="809" y="1313"/>
                    <a:pt x="809" y="1333"/>
                  </a:cubicBezTo>
                  <a:cubicBezTo>
                    <a:pt x="809" y="1352"/>
                    <a:pt x="825" y="1368"/>
                    <a:pt x="845" y="1368"/>
                  </a:cubicBezTo>
                  <a:cubicBezTo>
                    <a:pt x="1102" y="1368"/>
                    <a:pt x="1102" y="1368"/>
                    <a:pt x="1102" y="1368"/>
                  </a:cubicBezTo>
                  <a:cubicBezTo>
                    <a:pt x="1106" y="1368"/>
                    <a:pt x="1109" y="1371"/>
                    <a:pt x="1109" y="1375"/>
                  </a:cubicBezTo>
                  <a:cubicBezTo>
                    <a:pt x="1109" y="1379"/>
                    <a:pt x="1106" y="1382"/>
                    <a:pt x="1102" y="1382"/>
                  </a:cubicBezTo>
                  <a:cubicBezTo>
                    <a:pt x="887" y="1382"/>
                    <a:pt x="887" y="1382"/>
                    <a:pt x="887" y="1382"/>
                  </a:cubicBezTo>
                  <a:cubicBezTo>
                    <a:pt x="868" y="1382"/>
                    <a:pt x="852" y="1398"/>
                    <a:pt x="852" y="1418"/>
                  </a:cubicBezTo>
                  <a:cubicBezTo>
                    <a:pt x="852" y="1437"/>
                    <a:pt x="868" y="1453"/>
                    <a:pt x="887" y="1453"/>
                  </a:cubicBezTo>
                  <a:cubicBezTo>
                    <a:pt x="1040" y="1453"/>
                    <a:pt x="1040" y="1453"/>
                    <a:pt x="1040" y="1453"/>
                  </a:cubicBezTo>
                  <a:cubicBezTo>
                    <a:pt x="1044" y="1453"/>
                    <a:pt x="1047" y="1456"/>
                    <a:pt x="1047" y="1460"/>
                  </a:cubicBezTo>
                  <a:cubicBezTo>
                    <a:pt x="1047" y="1464"/>
                    <a:pt x="1044" y="1467"/>
                    <a:pt x="1040" y="1467"/>
                  </a:cubicBezTo>
                  <a:cubicBezTo>
                    <a:pt x="875" y="1467"/>
                    <a:pt x="875" y="1467"/>
                    <a:pt x="875" y="1467"/>
                  </a:cubicBezTo>
                  <a:cubicBezTo>
                    <a:pt x="856" y="1467"/>
                    <a:pt x="840" y="1483"/>
                    <a:pt x="840" y="1503"/>
                  </a:cubicBezTo>
                  <a:cubicBezTo>
                    <a:pt x="840" y="1522"/>
                    <a:pt x="856" y="1538"/>
                    <a:pt x="875" y="1538"/>
                  </a:cubicBezTo>
                  <a:cubicBezTo>
                    <a:pt x="959" y="1538"/>
                    <a:pt x="959" y="1538"/>
                    <a:pt x="959" y="1538"/>
                  </a:cubicBezTo>
                  <a:cubicBezTo>
                    <a:pt x="963" y="1538"/>
                    <a:pt x="966" y="1541"/>
                    <a:pt x="966" y="1545"/>
                  </a:cubicBezTo>
                  <a:cubicBezTo>
                    <a:pt x="966" y="1549"/>
                    <a:pt x="963" y="1552"/>
                    <a:pt x="959" y="1552"/>
                  </a:cubicBezTo>
                  <a:cubicBezTo>
                    <a:pt x="883" y="1552"/>
                    <a:pt x="883" y="1552"/>
                    <a:pt x="883" y="1552"/>
                  </a:cubicBezTo>
                  <a:cubicBezTo>
                    <a:pt x="863" y="1552"/>
                    <a:pt x="847" y="1568"/>
                    <a:pt x="847" y="1588"/>
                  </a:cubicBezTo>
                  <a:cubicBezTo>
                    <a:pt x="847" y="1607"/>
                    <a:pt x="863" y="1624"/>
                    <a:pt x="883" y="1624"/>
                  </a:cubicBezTo>
                  <a:cubicBezTo>
                    <a:pt x="925" y="1624"/>
                    <a:pt x="925" y="1624"/>
                    <a:pt x="925" y="1624"/>
                  </a:cubicBezTo>
                  <a:cubicBezTo>
                    <a:pt x="928" y="1624"/>
                    <a:pt x="931" y="1627"/>
                    <a:pt x="931" y="1630"/>
                  </a:cubicBezTo>
                  <a:cubicBezTo>
                    <a:pt x="931" y="1634"/>
                    <a:pt x="928" y="1637"/>
                    <a:pt x="925" y="1637"/>
                  </a:cubicBezTo>
                  <a:cubicBezTo>
                    <a:pt x="883" y="1637"/>
                    <a:pt x="883" y="1637"/>
                    <a:pt x="883" y="1637"/>
                  </a:cubicBezTo>
                  <a:cubicBezTo>
                    <a:pt x="878" y="1636"/>
                    <a:pt x="878" y="1636"/>
                    <a:pt x="878" y="1636"/>
                  </a:cubicBezTo>
                  <a:cubicBezTo>
                    <a:pt x="876" y="1636"/>
                    <a:pt x="876" y="1636"/>
                    <a:pt x="876" y="1636"/>
                  </a:cubicBezTo>
                  <a:cubicBezTo>
                    <a:pt x="660" y="1636"/>
                    <a:pt x="458" y="1552"/>
                    <a:pt x="305" y="1399"/>
                  </a:cubicBezTo>
                  <a:cubicBezTo>
                    <a:pt x="152" y="1246"/>
                    <a:pt x="68" y="1043"/>
                    <a:pt x="68" y="827"/>
                  </a:cubicBezTo>
                  <a:cubicBezTo>
                    <a:pt x="68" y="693"/>
                    <a:pt x="100" y="566"/>
                    <a:pt x="162" y="449"/>
                  </a:cubicBezTo>
                  <a:cubicBezTo>
                    <a:pt x="163" y="448"/>
                    <a:pt x="163" y="448"/>
                    <a:pt x="163" y="448"/>
                  </a:cubicBezTo>
                  <a:cubicBezTo>
                    <a:pt x="164" y="446"/>
                    <a:pt x="164" y="446"/>
                    <a:pt x="164" y="446"/>
                  </a:cubicBezTo>
                  <a:cubicBezTo>
                    <a:pt x="184" y="403"/>
                    <a:pt x="187" y="354"/>
                    <a:pt x="171" y="309"/>
                  </a:cubicBezTo>
                  <a:cubicBezTo>
                    <a:pt x="157" y="267"/>
                    <a:pt x="128" y="234"/>
                    <a:pt x="91" y="212"/>
                  </a:cubicBezTo>
                  <a:cubicBezTo>
                    <a:pt x="91" y="210"/>
                    <a:pt x="91" y="207"/>
                    <a:pt x="91" y="204"/>
                  </a:cubicBezTo>
                  <a:cubicBezTo>
                    <a:pt x="91" y="179"/>
                    <a:pt x="71" y="158"/>
                    <a:pt x="46" y="158"/>
                  </a:cubicBezTo>
                  <a:cubicBezTo>
                    <a:pt x="21" y="158"/>
                    <a:pt x="0" y="179"/>
                    <a:pt x="0" y="204"/>
                  </a:cubicBezTo>
                  <a:cubicBezTo>
                    <a:pt x="0" y="229"/>
                    <a:pt x="21" y="250"/>
                    <a:pt x="46" y="250"/>
                  </a:cubicBezTo>
                  <a:cubicBezTo>
                    <a:pt x="58" y="250"/>
                    <a:pt x="69" y="245"/>
                    <a:pt x="77" y="237"/>
                  </a:cubicBezTo>
                  <a:cubicBezTo>
                    <a:pt x="109" y="255"/>
                    <a:pt x="133" y="283"/>
                    <a:pt x="145" y="318"/>
                  </a:cubicBezTo>
                  <a:cubicBezTo>
                    <a:pt x="158" y="355"/>
                    <a:pt x="156" y="396"/>
                    <a:pt x="139" y="432"/>
                  </a:cubicBezTo>
                  <a:cubicBezTo>
                    <a:pt x="139" y="433"/>
                    <a:pt x="139" y="433"/>
                    <a:pt x="139" y="433"/>
                  </a:cubicBezTo>
                  <a:cubicBezTo>
                    <a:pt x="138" y="434"/>
                    <a:pt x="138" y="434"/>
                    <a:pt x="138" y="434"/>
                  </a:cubicBezTo>
                  <a:cubicBezTo>
                    <a:pt x="73" y="555"/>
                    <a:pt x="40" y="688"/>
                    <a:pt x="40" y="827"/>
                  </a:cubicBezTo>
                  <a:cubicBezTo>
                    <a:pt x="40" y="1051"/>
                    <a:pt x="127" y="1261"/>
                    <a:pt x="285" y="1419"/>
                  </a:cubicBezTo>
                  <a:cubicBezTo>
                    <a:pt x="443" y="1577"/>
                    <a:pt x="652" y="1664"/>
                    <a:pt x="875" y="1664"/>
                  </a:cubicBezTo>
                  <a:cubicBezTo>
                    <a:pt x="879" y="1665"/>
                    <a:pt x="879" y="1665"/>
                    <a:pt x="879" y="1665"/>
                  </a:cubicBezTo>
                  <a:cubicBezTo>
                    <a:pt x="925" y="1665"/>
                    <a:pt x="925" y="1665"/>
                    <a:pt x="925" y="1665"/>
                  </a:cubicBezTo>
                  <a:cubicBezTo>
                    <a:pt x="944" y="1665"/>
                    <a:pt x="959" y="1649"/>
                    <a:pt x="959" y="1630"/>
                  </a:cubicBezTo>
                  <a:cubicBezTo>
                    <a:pt x="959" y="1611"/>
                    <a:pt x="944" y="1596"/>
                    <a:pt x="925" y="1596"/>
                  </a:cubicBezTo>
                  <a:cubicBezTo>
                    <a:pt x="883" y="1596"/>
                    <a:pt x="883" y="1596"/>
                    <a:pt x="883" y="1596"/>
                  </a:cubicBezTo>
                  <a:cubicBezTo>
                    <a:pt x="879" y="1596"/>
                    <a:pt x="875" y="1592"/>
                    <a:pt x="875" y="1588"/>
                  </a:cubicBezTo>
                  <a:cubicBezTo>
                    <a:pt x="875" y="1583"/>
                    <a:pt x="879" y="1580"/>
                    <a:pt x="883" y="1580"/>
                  </a:cubicBezTo>
                  <a:cubicBezTo>
                    <a:pt x="959" y="1580"/>
                    <a:pt x="959" y="1580"/>
                    <a:pt x="959" y="1580"/>
                  </a:cubicBezTo>
                  <a:cubicBezTo>
                    <a:pt x="978" y="1580"/>
                    <a:pt x="994" y="1564"/>
                    <a:pt x="994" y="1545"/>
                  </a:cubicBezTo>
                  <a:cubicBezTo>
                    <a:pt x="994" y="1526"/>
                    <a:pt x="978" y="1510"/>
                    <a:pt x="959" y="1510"/>
                  </a:cubicBezTo>
                  <a:cubicBezTo>
                    <a:pt x="875" y="1510"/>
                    <a:pt x="875" y="1510"/>
                    <a:pt x="875" y="1510"/>
                  </a:cubicBezTo>
                  <a:cubicBezTo>
                    <a:pt x="871" y="1510"/>
                    <a:pt x="868" y="1507"/>
                    <a:pt x="868" y="1503"/>
                  </a:cubicBezTo>
                  <a:cubicBezTo>
                    <a:pt x="868" y="1498"/>
                    <a:pt x="871" y="1495"/>
                    <a:pt x="875" y="1495"/>
                  </a:cubicBezTo>
                  <a:cubicBezTo>
                    <a:pt x="1040" y="1495"/>
                    <a:pt x="1040" y="1495"/>
                    <a:pt x="1040" y="1495"/>
                  </a:cubicBezTo>
                  <a:cubicBezTo>
                    <a:pt x="1060" y="1495"/>
                    <a:pt x="1075" y="1479"/>
                    <a:pt x="1075" y="1460"/>
                  </a:cubicBezTo>
                  <a:cubicBezTo>
                    <a:pt x="1075" y="1441"/>
                    <a:pt x="1060" y="1425"/>
                    <a:pt x="1040" y="1425"/>
                  </a:cubicBezTo>
                  <a:cubicBezTo>
                    <a:pt x="887" y="1425"/>
                    <a:pt x="887" y="1425"/>
                    <a:pt x="887" y="1425"/>
                  </a:cubicBezTo>
                  <a:cubicBezTo>
                    <a:pt x="883" y="1425"/>
                    <a:pt x="880" y="1422"/>
                    <a:pt x="880" y="1418"/>
                  </a:cubicBezTo>
                  <a:cubicBezTo>
                    <a:pt x="880" y="1413"/>
                    <a:pt x="883" y="1410"/>
                    <a:pt x="887" y="1410"/>
                  </a:cubicBezTo>
                  <a:cubicBezTo>
                    <a:pt x="1102" y="1410"/>
                    <a:pt x="1102" y="1410"/>
                    <a:pt x="1102" y="1410"/>
                  </a:cubicBezTo>
                  <a:cubicBezTo>
                    <a:pt x="1121" y="1410"/>
                    <a:pt x="1137" y="1394"/>
                    <a:pt x="1137" y="1375"/>
                  </a:cubicBezTo>
                  <a:cubicBezTo>
                    <a:pt x="1137" y="1356"/>
                    <a:pt x="1121" y="1340"/>
                    <a:pt x="1102" y="1340"/>
                  </a:cubicBezTo>
                  <a:cubicBezTo>
                    <a:pt x="845" y="1340"/>
                    <a:pt x="845" y="1340"/>
                    <a:pt x="845" y="1340"/>
                  </a:cubicBezTo>
                  <a:cubicBezTo>
                    <a:pt x="840" y="1340"/>
                    <a:pt x="837" y="1337"/>
                    <a:pt x="837" y="1333"/>
                  </a:cubicBezTo>
                  <a:cubicBezTo>
                    <a:pt x="837" y="1328"/>
                    <a:pt x="840" y="1325"/>
                    <a:pt x="845" y="1325"/>
                  </a:cubicBezTo>
                  <a:cubicBezTo>
                    <a:pt x="1127" y="1325"/>
                    <a:pt x="1127" y="1325"/>
                    <a:pt x="1127" y="1325"/>
                  </a:cubicBezTo>
                  <a:cubicBezTo>
                    <a:pt x="1129" y="1323"/>
                    <a:pt x="1129" y="1323"/>
                    <a:pt x="1129" y="1323"/>
                  </a:cubicBezTo>
                  <a:cubicBezTo>
                    <a:pt x="1136" y="1320"/>
                    <a:pt x="1158" y="1309"/>
                    <a:pt x="1158" y="1290"/>
                  </a:cubicBezTo>
                  <a:cubicBezTo>
                    <a:pt x="1158" y="1271"/>
                    <a:pt x="1143" y="1255"/>
                    <a:pt x="1124" y="1255"/>
                  </a:cubicBezTo>
                  <a:cubicBezTo>
                    <a:pt x="786" y="1255"/>
                    <a:pt x="786" y="1255"/>
                    <a:pt x="786" y="1255"/>
                  </a:cubicBezTo>
                  <a:cubicBezTo>
                    <a:pt x="782" y="1255"/>
                    <a:pt x="778" y="1252"/>
                    <a:pt x="778" y="1247"/>
                  </a:cubicBezTo>
                  <a:cubicBezTo>
                    <a:pt x="778" y="1243"/>
                    <a:pt x="782" y="1240"/>
                    <a:pt x="786" y="1240"/>
                  </a:cubicBezTo>
                  <a:cubicBezTo>
                    <a:pt x="1009" y="1240"/>
                    <a:pt x="1009" y="1240"/>
                    <a:pt x="1009" y="1240"/>
                  </a:cubicBezTo>
                  <a:cubicBezTo>
                    <a:pt x="1029" y="1240"/>
                    <a:pt x="1044" y="1224"/>
                    <a:pt x="1044" y="1205"/>
                  </a:cubicBezTo>
                  <a:cubicBezTo>
                    <a:pt x="1044" y="1186"/>
                    <a:pt x="1029" y="1170"/>
                    <a:pt x="1009" y="1170"/>
                  </a:cubicBezTo>
                  <a:cubicBezTo>
                    <a:pt x="727" y="1170"/>
                    <a:pt x="727" y="1170"/>
                    <a:pt x="727" y="1170"/>
                  </a:cubicBezTo>
                  <a:cubicBezTo>
                    <a:pt x="723" y="1170"/>
                    <a:pt x="719" y="1167"/>
                    <a:pt x="719" y="1162"/>
                  </a:cubicBezTo>
                  <a:cubicBezTo>
                    <a:pt x="719" y="1158"/>
                    <a:pt x="723" y="1155"/>
                    <a:pt x="727" y="1155"/>
                  </a:cubicBezTo>
                  <a:cubicBezTo>
                    <a:pt x="750" y="1155"/>
                    <a:pt x="750" y="1155"/>
                    <a:pt x="750" y="1155"/>
                  </a:cubicBezTo>
                  <a:cubicBezTo>
                    <a:pt x="769" y="1155"/>
                    <a:pt x="785" y="1139"/>
                    <a:pt x="785" y="1120"/>
                  </a:cubicBezTo>
                  <a:cubicBezTo>
                    <a:pt x="785" y="1101"/>
                    <a:pt x="769" y="1085"/>
                    <a:pt x="750" y="1085"/>
                  </a:cubicBezTo>
                  <a:cubicBezTo>
                    <a:pt x="633" y="1085"/>
                    <a:pt x="633" y="1085"/>
                    <a:pt x="633" y="1085"/>
                  </a:cubicBezTo>
                  <a:cubicBezTo>
                    <a:pt x="629" y="1085"/>
                    <a:pt x="625" y="1082"/>
                    <a:pt x="625" y="1077"/>
                  </a:cubicBezTo>
                  <a:cubicBezTo>
                    <a:pt x="625" y="1073"/>
                    <a:pt x="629" y="1070"/>
                    <a:pt x="633" y="1070"/>
                  </a:cubicBezTo>
                  <a:cubicBezTo>
                    <a:pt x="637" y="1070"/>
                    <a:pt x="637" y="1070"/>
                    <a:pt x="637" y="1070"/>
                  </a:cubicBezTo>
                  <a:cubicBezTo>
                    <a:pt x="656" y="1070"/>
                    <a:pt x="671" y="1054"/>
                    <a:pt x="671" y="1035"/>
                  </a:cubicBezTo>
                  <a:cubicBezTo>
                    <a:pt x="671" y="1016"/>
                    <a:pt x="656" y="1000"/>
                    <a:pt x="637" y="1000"/>
                  </a:cubicBezTo>
                  <a:cubicBezTo>
                    <a:pt x="579" y="1000"/>
                    <a:pt x="579" y="1000"/>
                    <a:pt x="579" y="1000"/>
                  </a:cubicBezTo>
                  <a:cubicBezTo>
                    <a:pt x="575" y="1000"/>
                    <a:pt x="571" y="997"/>
                    <a:pt x="571" y="992"/>
                  </a:cubicBezTo>
                  <a:cubicBezTo>
                    <a:pt x="571" y="988"/>
                    <a:pt x="575" y="984"/>
                    <a:pt x="579" y="984"/>
                  </a:cubicBezTo>
                  <a:cubicBezTo>
                    <a:pt x="623" y="984"/>
                    <a:pt x="623" y="984"/>
                    <a:pt x="623" y="984"/>
                  </a:cubicBezTo>
                  <a:cubicBezTo>
                    <a:pt x="642" y="984"/>
                    <a:pt x="657" y="969"/>
                    <a:pt x="657" y="950"/>
                  </a:cubicBezTo>
                  <a:cubicBezTo>
                    <a:pt x="657" y="931"/>
                    <a:pt x="642" y="915"/>
                    <a:pt x="623" y="915"/>
                  </a:cubicBezTo>
                  <a:cubicBezTo>
                    <a:pt x="510" y="915"/>
                    <a:pt x="510" y="915"/>
                    <a:pt x="510" y="915"/>
                  </a:cubicBezTo>
                  <a:cubicBezTo>
                    <a:pt x="506" y="915"/>
                    <a:pt x="503" y="912"/>
                    <a:pt x="503" y="907"/>
                  </a:cubicBezTo>
                  <a:cubicBezTo>
                    <a:pt x="503" y="903"/>
                    <a:pt x="506" y="899"/>
                    <a:pt x="510" y="899"/>
                  </a:cubicBezTo>
                  <a:cubicBezTo>
                    <a:pt x="791" y="899"/>
                    <a:pt x="791" y="899"/>
                    <a:pt x="791" y="899"/>
                  </a:cubicBezTo>
                  <a:cubicBezTo>
                    <a:pt x="810" y="899"/>
                    <a:pt x="826" y="884"/>
                    <a:pt x="826" y="865"/>
                  </a:cubicBezTo>
                  <a:cubicBezTo>
                    <a:pt x="826" y="846"/>
                    <a:pt x="810" y="830"/>
                    <a:pt x="791" y="830"/>
                  </a:cubicBezTo>
                  <a:cubicBezTo>
                    <a:pt x="469" y="830"/>
                    <a:pt x="469" y="830"/>
                    <a:pt x="469" y="830"/>
                  </a:cubicBezTo>
                  <a:cubicBezTo>
                    <a:pt x="465" y="830"/>
                    <a:pt x="462" y="827"/>
                    <a:pt x="462" y="822"/>
                  </a:cubicBezTo>
                  <a:cubicBezTo>
                    <a:pt x="462" y="818"/>
                    <a:pt x="465" y="814"/>
                    <a:pt x="469" y="814"/>
                  </a:cubicBezTo>
                  <a:cubicBezTo>
                    <a:pt x="867" y="814"/>
                    <a:pt x="867" y="814"/>
                    <a:pt x="867" y="814"/>
                  </a:cubicBezTo>
                  <a:cubicBezTo>
                    <a:pt x="887" y="814"/>
                    <a:pt x="902" y="799"/>
                    <a:pt x="902" y="780"/>
                  </a:cubicBezTo>
                  <a:cubicBezTo>
                    <a:pt x="902" y="761"/>
                    <a:pt x="887" y="745"/>
                    <a:pt x="867" y="745"/>
                  </a:cubicBezTo>
                  <a:cubicBezTo>
                    <a:pt x="496" y="745"/>
                    <a:pt x="496" y="745"/>
                    <a:pt x="496" y="745"/>
                  </a:cubicBezTo>
                  <a:cubicBezTo>
                    <a:pt x="492" y="745"/>
                    <a:pt x="488" y="741"/>
                    <a:pt x="488" y="737"/>
                  </a:cubicBezTo>
                  <a:cubicBezTo>
                    <a:pt x="488" y="733"/>
                    <a:pt x="492" y="729"/>
                    <a:pt x="496" y="729"/>
                  </a:cubicBezTo>
                  <a:cubicBezTo>
                    <a:pt x="993" y="729"/>
                    <a:pt x="993" y="729"/>
                    <a:pt x="993" y="729"/>
                  </a:cubicBezTo>
                  <a:cubicBezTo>
                    <a:pt x="1012" y="729"/>
                    <a:pt x="1027" y="714"/>
                    <a:pt x="1027" y="695"/>
                  </a:cubicBezTo>
                  <a:cubicBezTo>
                    <a:pt x="1027" y="675"/>
                    <a:pt x="1012" y="660"/>
                    <a:pt x="993" y="660"/>
                  </a:cubicBezTo>
                  <a:cubicBezTo>
                    <a:pt x="472" y="660"/>
                    <a:pt x="472" y="660"/>
                    <a:pt x="472" y="660"/>
                  </a:cubicBezTo>
                  <a:cubicBezTo>
                    <a:pt x="468" y="660"/>
                    <a:pt x="464" y="656"/>
                    <a:pt x="464" y="652"/>
                  </a:cubicBezTo>
                  <a:cubicBezTo>
                    <a:pt x="464" y="648"/>
                    <a:pt x="468" y="644"/>
                    <a:pt x="472" y="644"/>
                  </a:cubicBezTo>
                  <a:cubicBezTo>
                    <a:pt x="999" y="644"/>
                    <a:pt x="999" y="644"/>
                    <a:pt x="999" y="644"/>
                  </a:cubicBezTo>
                  <a:cubicBezTo>
                    <a:pt x="1018" y="644"/>
                    <a:pt x="1033" y="629"/>
                    <a:pt x="1033" y="610"/>
                  </a:cubicBezTo>
                  <a:cubicBezTo>
                    <a:pt x="1033" y="594"/>
                    <a:pt x="1024" y="581"/>
                    <a:pt x="1009" y="576"/>
                  </a:cubicBezTo>
                  <a:cubicBezTo>
                    <a:pt x="1006" y="575"/>
                    <a:pt x="1006" y="575"/>
                    <a:pt x="1006" y="575"/>
                  </a:cubicBezTo>
                  <a:cubicBezTo>
                    <a:pt x="985" y="575"/>
                    <a:pt x="985" y="575"/>
                    <a:pt x="985" y="575"/>
                  </a:cubicBezTo>
                  <a:cubicBezTo>
                    <a:pt x="985" y="575"/>
                    <a:pt x="985" y="575"/>
                    <a:pt x="985" y="575"/>
                  </a:cubicBezTo>
                  <a:cubicBezTo>
                    <a:pt x="462" y="575"/>
                    <a:pt x="462" y="575"/>
                    <a:pt x="462" y="575"/>
                  </a:cubicBezTo>
                  <a:cubicBezTo>
                    <a:pt x="458" y="575"/>
                    <a:pt x="454" y="571"/>
                    <a:pt x="454" y="567"/>
                  </a:cubicBezTo>
                  <a:cubicBezTo>
                    <a:pt x="454" y="563"/>
                    <a:pt x="458" y="559"/>
                    <a:pt x="462" y="559"/>
                  </a:cubicBezTo>
                  <a:cubicBezTo>
                    <a:pt x="770" y="559"/>
                    <a:pt x="770" y="559"/>
                    <a:pt x="770" y="559"/>
                  </a:cubicBezTo>
                  <a:cubicBezTo>
                    <a:pt x="789" y="559"/>
                    <a:pt x="805" y="544"/>
                    <a:pt x="805" y="524"/>
                  </a:cubicBezTo>
                  <a:cubicBezTo>
                    <a:pt x="805" y="505"/>
                    <a:pt x="789" y="490"/>
                    <a:pt x="770" y="490"/>
                  </a:cubicBezTo>
                  <a:cubicBezTo>
                    <a:pt x="264" y="490"/>
                    <a:pt x="264" y="490"/>
                    <a:pt x="264" y="490"/>
                  </a:cubicBezTo>
                  <a:cubicBezTo>
                    <a:pt x="260" y="490"/>
                    <a:pt x="256" y="486"/>
                    <a:pt x="256" y="482"/>
                  </a:cubicBezTo>
                  <a:cubicBezTo>
                    <a:pt x="256" y="478"/>
                    <a:pt x="260" y="474"/>
                    <a:pt x="264" y="474"/>
                  </a:cubicBezTo>
                  <a:cubicBezTo>
                    <a:pt x="740" y="474"/>
                    <a:pt x="740" y="474"/>
                    <a:pt x="740" y="474"/>
                  </a:cubicBezTo>
                  <a:cubicBezTo>
                    <a:pt x="759" y="474"/>
                    <a:pt x="774" y="459"/>
                    <a:pt x="774" y="439"/>
                  </a:cubicBezTo>
                  <a:cubicBezTo>
                    <a:pt x="774" y="420"/>
                    <a:pt x="759" y="405"/>
                    <a:pt x="740" y="405"/>
                  </a:cubicBezTo>
                  <a:cubicBezTo>
                    <a:pt x="318" y="405"/>
                    <a:pt x="318" y="405"/>
                    <a:pt x="318" y="405"/>
                  </a:cubicBezTo>
                  <a:cubicBezTo>
                    <a:pt x="314" y="405"/>
                    <a:pt x="311" y="401"/>
                    <a:pt x="311" y="397"/>
                  </a:cubicBezTo>
                  <a:cubicBezTo>
                    <a:pt x="311" y="393"/>
                    <a:pt x="314" y="389"/>
                    <a:pt x="318" y="389"/>
                  </a:cubicBezTo>
                  <a:cubicBezTo>
                    <a:pt x="580" y="389"/>
                    <a:pt x="580" y="389"/>
                    <a:pt x="580" y="389"/>
                  </a:cubicBezTo>
                  <a:cubicBezTo>
                    <a:pt x="599" y="389"/>
                    <a:pt x="614" y="374"/>
                    <a:pt x="614" y="354"/>
                  </a:cubicBezTo>
                  <a:cubicBezTo>
                    <a:pt x="614" y="335"/>
                    <a:pt x="599" y="320"/>
                    <a:pt x="580" y="320"/>
                  </a:cubicBezTo>
                  <a:cubicBezTo>
                    <a:pt x="263" y="320"/>
                    <a:pt x="263" y="320"/>
                    <a:pt x="263" y="320"/>
                  </a:cubicBezTo>
                  <a:cubicBezTo>
                    <a:pt x="259" y="320"/>
                    <a:pt x="255" y="316"/>
                    <a:pt x="255" y="312"/>
                  </a:cubicBezTo>
                  <a:cubicBezTo>
                    <a:pt x="255" y="312"/>
                    <a:pt x="255" y="311"/>
                    <a:pt x="255" y="311"/>
                  </a:cubicBezTo>
                  <a:cubicBezTo>
                    <a:pt x="257" y="309"/>
                    <a:pt x="257" y="309"/>
                    <a:pt x="257" y="309"/>
                  </a:cubicBezTo>
                  <a:cubicBezTo>
                    <a:pt x="410" y="131"/>
                    <a:pt x="633" y="28"/>
                    <a:pt x="869" y="28"/>
                  </a:cubicBezTo>
                  <a:cubicBezTo>
                    <a:pt x="877" y="28"/>
                    <a:pt x="877" y="28"/>
                    <a:pt x="877" y="28"/>
                  </a:cubicBezTo>
                  <a:cubicBezTo>
                    <a:pt x="950" y="28"/>
                    <a:pt x="1022" y="38"/>
                    <a:pt x="1091" y="57"/>
                  </a:cubicBezTo>
                  <a:cubicBezTo>
                    <a:pt x="1093" y="58"/>
                    <a:pt x="1093" y="58"/>
                    <a:pt x="1093" y="58"/>
                  </a:cubicBezTo>
                  <a:cubicBezTo>
                    <a:pt x="1096" y="59"/>
                    <a:pt x="1096" y="62"/>
                    <a:pt x="1096" y="64"/>
                  </a:cubicBezTo>
                  <a:cubicBezTo>
                    <a:pt x="1096" y="68"/>
                    <a:pt x="1093" y="71"/>
                    <a:pt x="1089" y="71"/>
                  </a:cubicBezTo>
                  <a:cubicBezTo>
                    <a:pt x="1066" y="71"/>
                    <a:pt x="1066" y="71"/>
                    <a:pt x="1066" y="71"/>
                  </a:cubicBezTo>
                  <a:cubicBezTo>
                    <a:pt x="1046" y="71"/>
                    <a:pt x="1030" y="87"/>
                    <a:pt x="1030" y="107"/>
                  </a:cubicBezTo>
                  <a:cubicBezTo>
                    <a:pt x="1030" y="126"/>
                    <a:pt x="1046" y="142"/>
                    <a:pt x="1066" y="142"/>
                  </a:cubicBezTo>
                  <a:cubicBezTo>
                    <a:pt x="1289" y="142"/>
                    <a:pt x="1289" y="142"/>
                    <a:pt x="1289" y="142"/>
                  </a:cubicBezTo>
                  <a:cubicBezTo>
                    <a:pt x="1292" y="142"/>
                    <a:pt x="1295" y="145"/>
                    <a:pt x="1295" y="149"/>
                  </a:cubicBezTo>
                  <a:cubicBezTo>
                    <a:pt x="1295" y="153"/>
                    <a:pt x="1292" y="156"/>
                    <a:pt x="1289" y="156"/>
                  </a:cubicBezTo>
                  <a:cubicBezTo>
                    <a:pt x="1125" y="156"/>
                    <a:pt x="1125" y="156"/>
                    <a:pt x="1125" y="156"/>
                  </a:cubicBezTo>
                  <a:cubicBezTo>
                    <a:pt x="1105" y="156"/>
                    <a:pt x="1089" y="172"/>
                    <a:pt x="1089" y="192"/>
                  </a:cubicBezTo>
                  <a:cubicBezTo>
                    <a:pt x="1089" y="211"/>
                    <a:pt x="1105" y="227"/>
                    <a:pt x="1125" y="227"/>
                  </a:cubicBezTo>
                  <a:cubicBezTo>
                    <a:pt x="1398" y="227"/>
                    <a:pt x="1398" y="227"/>
                    <a:pt x="1398" y="227"/>
                  </a:cubicBezTo>
                  <a:cubicBezTo>
                    <a:pt x="1402" y="227"/>
                    <a:pt x="1405" y="230"/>
                    <a:pt x="1405" y="234"/>
                  </a:cubicBezTo>
                  <a:cubicBezTo>
                    <a:pt x="1405" y="238"/>
                    <a:pt x="1402" y="241"/>
                    <a:pt x="1398" y="241"/>
                  </a:cubicBezTo>
                  <a:cubicBezTo>
                    <a:pt x="1070" y="241"/>
                    <a:pt x="1070" y="241"/>
                    <a:pt x="1070" y="241"/>
                  </a:cubicBezTo>
                  <a:cubicBezTo>
                    <a:pt x="1051" y="241"/>
                    <a:pt x="1035" y="257"/>
                    <a:pt x="1035" y="277"/>
                  </a:cubicBezTo>
                  <a:cubicBezTo>
                    <a:pt x="1035" y="296"/>
                    <a:pt x="1051" y="313"/>
                    <a:pt x="1070" y="313"/>
                  </a:cubicBezTo>
                  <a:cubicBezTo>
                    <a:pt x="1442" y="313"/>
                    <a:pt x="1442" y="313"/>
                    <a:pt x="1442" y="313"/>
                  </a:cubicBezTo>
                  <a:cubicBezTo>
                    <a:pt x="1445" y="313"/>
                    <a:pt x="1448" y="316"/>
                    <a:pt x="1448" y="319"/>
                  </a:cubicBezTo>
                  <a:cubicBezTo>
                    <a:pt x="1448" y="323"/>
                    <a:pt x="1445" y="326"/>
                    <a:pt x="1442" y="326"/>
                  </a:cubicBezTo>
                  <a:cubicBezTo>
                    <a:pt x="1124" y="326"/>
                    <a:pt x="1124" y="326"/>
                    <a:pt x="1124" y="326"/>
                  </a:cubicBezTo>
                  <a:cubicBezTo>
                    <a:pt x="1104" y="326"/>
                    <a:pt x="1088" y="342"/>
                    <a:pt x="1088" y="362"/>
                  </a:cubicBezTo>
                  <a:cubicBezTo>
                    <a:pt x="1088" y="382"/>
                    <a:pt x="1104" y="398"/>
                    <a:pt x="1124" y="398"/>
                  </a:cubicBezTo>
                  <a:cubicBezTo>
                    <a:pt x="1547" y="398"/>
                    <a:pt x="1547" y="398"/>
                    <a:pt x="1547" y="398"/>
                  </a:cubicBezTo>
                  <a:cubicBezTo>
                    <a:pt x="1549" y="398"/>
                    <a:pt x="1551" y="399"/>
                    <a:pt x="1552" y="401"/>
                  </a:cubicBezTo>
                  <a:cubicBezTo>
                    <a:pt x="1555" y="404"/>
                    <a:pt x="1555" y="404"/>
                    <a:pt x="1555" y="404"/>
                  </a:cubicBezTo>
                  <a:cubicBezTo>
                    <a:pt x="1634" y="531"/>
                    <a:pt x="1676" y="677"/>
                    <a:pt x="1676" y="827"/>
                  </a:cubicBezTo>
                  <a:cubicBezTo>
                    <a:pt x="1676" y="835"/>
                    <a:pt x="1676" y="835"/>
                    <a:pt x="1676" y="835"/>
                  </a:cubicBezTo>
                  <a:cubicBezTo>
                    <a:pt x="1676" y="835"/>
                    <a:pt x="1676" y="835"/>
                    <a:pt x="1676" y="835"/>
                  </a:cubicBezTo>
                  <a:cubicBezTo>
                    <a:pt x="1676" y="1204"/>
                    <a:pt x="1427" y="1525"/>
                    <a:pt x="1071" y="1617"/>
                  </a:cubicBezTo>
                  <a:cubicBezTo>
                    <a:pt x="1062" y="1618"/>
                    <a:pt x="1062" y="1618"/>
                    <a:pt x="1062" y="1618"/>
                  </a:cubicBezTo>
                  <a:cubicBezTo>
                    <a:pt x="1061" y="1619"/>
                    <a:pt x="1061" y="1619"/>
                    <a:pt x="1061" y="1619"/>
                  </a:cubicBezTo>
                  <a:cubicBezTo>
                    <a:pt x="969" y="1641"/>
                    <a:pt x="911" y="1732"/>
                    <a:pt x="927" y="1824"/>
                  </a:cubicBezTo>
                  <a:cubicBezTo>
                    <a:pt x="897" y="1832"/>
                    <a:pt x="897" y="1832"/>
                    <a:pt x="897" y="1832"/>
                  </a:cubicBezTo>
                  <a:cubicBezTo>
                    <a:pt x="919" y="1920"/>
                    <a:pt x="919" y="1920"/>
                    <a:pt x="919" y="1920"/>
                  </a:cubicBezTo>
                  <a:cubicBezTo>
                    <a:pt x="1007" y="1898"/>
                    <a:pt x="1007" y="1898"/>
                    <a:pt x="1007" y="1898"/>
                  </a:cubicBezTo>
                  <a:cubicBezTo>
                    <a:pt x="985" y="1810"/>
                    <a:pt x="985" y="1810"/>
                    <a:pt x="985" y="1810"/>
                  </a:cubicBezTo>
                  <a:cubicBezTo>
                    <a:pt x="955" y="1817"/>
                    <a:pt x="955" y="1817"/>
                    <a:pt x="955" y="1817"/>
                  </a:cubicBezTo>
                  <a:cubicBezTo>
                    <a:pt x="942" y="1740"/>
                    <a:pt x="991" y="1665"/>
                    <a:pt x="1067" y="1646"/>
                  </a:cubicBezTo>
                  <a:cubicBezTo>
                    <a:pt x="1076" y="1644"/>
                    <a:pt x="1076" y="1644"/>
                    <a:pt x="1076" y="1644"/>
                  </a:cubicBezTo>
                  <a:cubicBezTo>
                    <a:pt x="1077" y="1644"/>
                    <a:pt x="1077" y="1644"/>
                    <a:pt x="1077" y="1644"/>
                  </a:cubicBezTo>
                  <a:cubicBezTo>
                    <a:pt x="1446" y="1549"/>
                    <a:pt x="1704" y="1217"/>
                    <a:pt x="1704" y="836"/>
                  </a:cubicBezTo>
                  <a:cubicBezTo>
                    <a:pt x="1704" y="828"/>
                    <a:pt x="1704" y="828"/>
                    <a:pt x="1704" y="828"/>
                  </a:cubicBezTo>
                  <a:cubicBezTo>
                    <a:pt x="1704" y="827"/>
                    <a:pt x="1704" y="827"/>
                    <a:pt x="1704" y="827"/>
                  </a:cubicBezTo>
                  <a:cubicBezTo>
                    <a:pt x="1704" y="672"/>
                    <a:pt x="1660" y="520"/>
                    <a:pt x="1578" y="389"/>
                  </a:cubicBezTo>
                  <a:close/>
                  <a:moveTo>
                    <a:pt x="61" y="213"/>
                  </a:moveTo>
                  <a:cubicBezTo>
                    <a:pt x="61" y="213"/>
                    <a:pt x="61" y="213"/>
                    <a:pt x="61" y="213"/>
                  </a:cubicBezTo>
                  <a:cubicBezTo>
                    <a:pt x="61" y="213"/>
                    <a:pt x="61" y="213"/>
                    <a:pt x="61" y="213"/>
                  </a:cubicBezTo>
                  <a:cubicBezTo>
                    <a:pt x="58" y="218"/>
                    <a:pt x="52" y="222"/>
                    <a:pt x="46" y="222"/>
                  </a:cubicBezTo>
                  <a:cubicBezTo>
                    <a:pt x="36" y="222"/>
                    <a:pt x="28" y="214"/>
                    <a:pt x="28" y="204"/>
                  </a:cubicBezTo>
                  <a:cubicBezTo>
                    <a:pt x="28" y="194"/>
                    <a:pt x="36" y="186"/>
                    <a:pt x="46" y="186"/>
                  </a:cubicBezTo>
                  <a:cubicBezTo>
                    <a:pt x="55" y="186"/>
                    <a:pt x="63" y="194"/>
                    <a:pt x="63" y="204"/>
                  </a:cubicBezTo>
                  <a:cubicBezTo>
                    <a:pt x="63" y="207"/>
                    <a:pt x="62" y="210"/>
                    <a:pt x="61" y="213"/>
                  </a:cubicBezTo>
                  <a:close/>
                  <a:moveTo>
                    <a:pt x="974" y="1878"/>
                  </a:moveTo>
                  <a:cubicBezTo>
                    <a:pt x="939" y="1886"/>
                    <a:pt x="939" y="1886"/>
                    <a:pt x="939" y="1886"/>
                  </a:cubicBezTo>
                  <a:cubicBezTo>
                    <a:pt x="931" y="1852"/>
                    <a:pt x="931" y="1852"/>
                    <a:pt x="931" y="1852"/>
                  </a:cubicBezTo>
                  <a:cubicBezTo>
                    <a:pt x="965" y="1844"/>
                    <a:pt x="965" y="1844"/>
                    <a:pt x="965" y="1844"/>
                  </a:cubicBezTo>
                  <a:lnTo>
                    <a:pt x="974" y="1878"/>
                  </a:lnTo>
                  <a:close/>
                </a:path>
              </a:pathLst>
            </a:custGeom>
            <a:solidFill>
              <a:srgbClr val="7FBA00"/>
            </a:solidFill>
            <a:ln>
              <a:noFill/>
            </a:ln>
          </p:spPr>
          <p:style>
            <a:lnRef idx="0">
              <a:scrgbClr r="0" g="0" b="0"/>
            </a:lnRef>
            <a:fillRef idx="0">
              <a:scrgbClr r="0" g="0" b="0"/>
            </a:fillRef>
            <a:effectRef idx="0">
              <a:scrgbClr r="0" g="0" b="0"/>
            </a:effectRef>
            <a:fontRef idx="minor"/>
          </p:style>
          <p:txBody>
            <a:bodyPr/>
            <a:lstStyle/>
            <a:p>
              <a:endParaRPr lang="en-US"/>
            </a:p>
          </p:txBody>
        </p:sp>
      </p:grpSp>
    </p:spTree>
    <p:extLst>
      <p:ext uri="{BB962C8B-B14F-4D97-AF65-F5344CB8AC3E}">
        <p14:creationId xmlns:p14="http://schemas.microsoft.com/office/powerpoint/2010/main" val="379431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5347" y="108807"/>
            <a:ext cx="2206451" cy="1325563"/>
          </a:xfrm>
        </p:spPr>
        <p:txBody>
          <a:bodyPr/>
          <a:lstStyle/>
          <a:p>
            <a:r>
              <a:rPr lang="en-US" b="1" dirty="0"/>
              <a:t>Regions</a:t>
            </a:r>
          </a:p>
        </p:txBody>
      </p:sp>
      <p:sp>
        <p:nvSpPr>
          <p:cNvPr id="6" name="Text Placeholder 5"/>
          <p:cNvSpPr>
            <a:spLocks noGrp="1"/>
          </p:cNvSpPr>
          <p:nvPr>
            <p:ph type="body" sz="quarter" idx="10"/>
          </p:nvPr>
        </p:nvSpPr>
        <p:spPr>
          <a:xfrm>
            <a:off x="586390" y="1434370"/>
            <a:ext cx="5782137" cy="4131387"/>
          </a:xfrm>
        </p:spPr>
        <p:txBody>
          <a:bodyPr vert="horz" wrap="square" lIns="0" tIns="0" rIns="0" bIns="0" rtlCol="0" anchor="t">
            <a:spAutoFit/>
          </a:bodyPr>
          <a:lstStyle/>
          <a:p>
            <a:pPr marL="225425" indent="-225425">
              <a:buFont typeface="Arial" panose="020B0604020202020204" pitchFamily="34" charset="0"/>
              <a:buChar char="•"/>
            </a:pPr>
            <a:r>
              <a:rPr lang="en-IE" dirty="0">
                <a:latin typeface="Segoe UI Semilight"/>
                <a:cs typeface="Segoe UI Semilight"/>
              </a:rPr>
              <a:t>A region represents a collection of </a:t>
            </a:r>
            <a:r>
              <a:rPr lang="en-IE" dirty="0" err="1">
                <a:latin typeface="Segoe UI Semilight"/>
                <a:cs typeface="Segoe UI Semilight"/>
              </a:rPr>
              <a:t>datacenters</a:t>
            </a:r>
            <a:r>
              <a:rPr lang="en-IE" dirty="0">
                <a:latin typeface="Segoe UI Semilight"/>
                <a:cs typeface="Segoe UI Semilight"/>
              </a:rPr>
              <a:t>.</a:t>
            </a:r>
          </a:p>
          <a:p>
            <a:pPr marL="225425" indent="-225425">
              <a:buFont typeface="Arial" panose="020B0604020202020204" pitchFamily="34" charset="0"/>
              <a:buChar char="•"/>
            </a:pPr>
            <a:r>
              <a:rPr lang="en-IE" dirty="0">
                <a:latin typeface="Segoe UI Semilight"/>
                <a:cs typeface="Segoe UI Semilight"/>
              </a:rPr>
              <a:t>Provides flexibility and scale.</a:t>
            </a:r>
          </a:p>
          <a:p>
            <a:pPr marL="225425" indent="-225425">
              <a:buFont typeface="Arial" panose="020B0604020202020204" pitchFamily="34" charset="0"/>
              <a:buChar char="•"/>
            </a:pPr>
            <a:r>
              <a:rPr lang="en-IE" dirty="0">
                <a:latin typeface="Segoe UI Semilight"/>
                <a:cs typeface="Segoe UI Semilight"/>
              </a:rPr>
              <a:t>Preserves data residency.</a:t>
            </a:r>
          </a:p>
          <a:p>
            <a:pPr marL="225425" indent="-225425">
              <a:buFont typeface="Arial" panose="020B0604020202020204" pitchFamily="34" charset="0"/>
              <a:buChar char="•"/>
            </a:pPr>
            <a:r>
              <a:rPr lang="en-IE" dirty="0">
                <a:latin typeface="Segoe UI Semilight"/>
                <a:cs typeface="Segoe UI Semilight"/>
              </a:rPr>
              <a:t>Select regions close to your users.</a:t>
            </a:r>
          </a:p>
          <a:p>
            <a:pPr marL="225425" indent="-225425">
              <a:buFont typeface="Arial" panose="020B0604020202020204" pitchFamily="34" charset="0"/>
              <a:buChar char="•"/>
            </a:pPr>
            <a:r>
              <a:rPr lang="en-IE" dirty="0">
                <a:latin typeface="Segoe UI Semilight"/>
                <a:cs typeface="Segoe UI Semilight"/>
              </a:rPr>
              <a:t>Be aware of region deployment availability.</a:t>
            </a:r>
          </a:p>
          <a:p>
            <a:pPr marL="225425" indent="-225425">
              <a:buFont typeface="Arial" panose="020B0604020202020204" pitchFamily="34" charset="0"/>
              <a:buChar char="•"/>
            </a:pPr>
            <a:r>
              <a:rPr lang="en-IE" dirty="0">
                <a:latin typeface="Segoe UI Semilight"/>
                <a:cs typeface="Segoe UI Semilight"/>
              </a:rPr>
              <a:t>There are global services that are region independent.</a:t>
            </a:r>
          </a:p>
        </p:txBody>
      </p:sp>
      <p:sp>
        <p:nvSpPr>
          <p:cNvPr id="8" name="Rectangle 7">
            <a:extLst>
              <a:ext uri="{FF2B5EF4-FFF2-40B4-BE49-F238E27FC236}">
                <a16:creationId xmlns:a16="http://schemas.microsoft.com/office/drawing/2014/main" id="{811A1EC0-5AF2-4D21-8437-ACF71E7A3AAF}"/>
              </a:ext>
            </a:extLst>
          </p:cNvPr>
          <p:cNvSpPr/>
          <p:nvPr/>
        </p:nvSpPr>
        <p:spPr>
          <a:xfrm>
            <a:off x="7092496" y="4716274"/>
            <a:ext cx="4513114" cy="830997"/>
          </a:xfrm>
          <a:prstGeom prst="rect">
            <a:avLst/>
          </a:prstGeom>
          <a:solidFill>
            <a:schemeClr val="bg1"/>
          </a:solidFill>
        </p:spPr>
        <p:txBody>
          <a:bodyPr wrap="square">
            <a:spAutoFit/>
          </a:bodyPr>
          <a:lstStyle/>
          <a:p>
            <a:pPr algn="ctr"/>
            <a:r>
              <a:rPr lang="en-IE" sz="2400">
                <a:latin typeface="Segoe UI Semilight" panose="020B0402040204020203" pitchFamily="34" charset="0"/>
                <a:cs typeface="Segoe UI Semilight" panose="020B0402040204020203" pitchFamily="34" charset="0"/>
              </a:rPr>
              <a:t>Worldwide there are 54 regions representing 140 countries</a:t>
            </a:r>
            <a:endParaRPr lang="en-US" sz="2400">
              <a:latin typeface="Segoe UI Semilight" panose="020B0402040204020203" pitchFamily="34" charset="0"/>
              <a:cs typeface="Segoe UI Semilight" panose="020B0402040204020203" pitchFamily="34" charset="0"/>
            </a:endParaRPr>
          </a:p>
        </p:txBody>
      </p:sp>
      <p:pic>
        <p:nvPicPr>
          <p:cNvPr id="2" name="Picture 1" descr="Map of North America regions.">
            <a:extLst>
              <a:ext uri="{FF2B5EF4-FFF2-40B4-BE49-F238E27FC236}">
                <a16:creationId xmlns:a16="http://schemas.microsoft.com/office/drawing/2014/main" id="{64D7F689-1612-4C9D-B065-39FDE92B4CB8}"/>
              </a:ext>
            </a:extLst>
          </p:cNvPr>
          <p:cNvPicPr>
            <a:picLocks noChangeAspect="1"/>
          </p:cNvPicPr>
          <p:nvPr/>
        </p:nvPicPr>
        <p:blipFill>
          <a:blip r:embed="rId3"/>
          <a:stretch>
            <a:fillRect/>
          </a:stretch>
        </p:blipFill>
        <p:spPr>
          <a:xfrm>
            <a:off x="6907067" y="1310729"/>
            <a:ext cx="4883972" cy="3337827"/>
          </a:xfrm>
          <a:prstGeom prst="rect">
            <a:avLst/>
          </a:prstGeom>
        </p:spPr>
      </p:pic>
    </p:spTree>
    <p:extLst>
      <p:ext uri="{BB962C8B-B14F-4D97-AF65-F5344CB8AC3E}">
        <p14:creationId xmlns:p14="http://schemas.microsoft.com/office/powerpoint/2010/main" val="261076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1674" y="124691"/>
            <a:ext cx="11807080" cy="6497782"/>
          </a:xfrm>
          <a:prstGeom prst="rect">
            <a:avLst/>
          </a:prstGeom>
        </p:spPr>
      </p:pic>
    </p:spTree>
    <p:extLst>
      <p:ext uri="{BB962C8B-B14F-4D97-AF65-F5344CB8AC3E}">
        <p14:creationId xmlns:p14="http://schemas.microsoft.com/office/powerpoint/2010/main" val="4250193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le 26">
            <a:extLst>
              <a:ext uri="{FF2B5EF4-FFF2-40B4-BE49-F238E27FC236}">
                <a16:creationId xmlns:a16="http://schemas.microsoft.com/office/drawing/2014/main" id="{8A73360D-5BF0-4915-8044-2F56680AC10F}"/>
              </a:ext>
            </a:extLst>
          </p:cNvPr>
          <p:cNvGraphicFramePr>
            <a:graphicFrameLocks noGrp="1"/>
          </p:cNvGraphicFramePr>
          <p:nvPr/>
        </p:nvGraphicFramePr>
        <p:xfrm>
          <a:off x="7384832" y="1167687"/>
          <a:ext cx="1877076" cy="5083738"/>
        </p:xfrm>
        <a:graphic>
          <a:graphicData uri="http://schemas.openxmlformats.org/drawingml/2006/table">
            <a:tbl>
              <a:tblPr firstRow="1" bandRow="1">
                <a:tableStyleId>{3C2FFA5D-87B4-456A-9821-1D502468CF0F}</a:tableStyleId>
              </a:tblPr>
              <a:tblGrid>
                <a:gridCol w="1877076">
                  <a:extLst>
                    <a:ext uri="{9D8B030D-6E8A-4147-A177-3AD203B41FA5}">
                      <a16:colId xmlns:a16="http://schemas.microsoft.com/office/drawing/2014/main" val="2423317185"/>
                    </a:ext>
                  </a:extLst>
                </a:gridCol>
              </a:tblGrid>
              <a:tr h="313808">
                <a:tc>
                  <a:txBody>
                    <a:bodyPr/>
                    <a:lstStyle/>
                    <a:p>
                      <a:pPr algn="ctr" fontAlgn="base"/>
                      <a:r>
                        <a:rPr lang="en-US" sz="1600" b="1" i="0" kern="1200" dirty="0">
                          <a:solidFill>
                            <a:schemeClr val="bg1"/>
                          </a:solidFill>
                          <a:effectLst/>
                          <a:latin typeface="Segoe UI Semilight" panose="020B0402040204020203" pitchFamily="34" charset="0"/>
                          <a:ea typeface="+mn-ea"/>
                          <a:cs typeface="Segoe UI Semilight" panose="020B0402040204020203" pitchFamily="34" charset="0"/>
                        </a:rPr>
                        <a:t>Region</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3726067"/>
                  </a:ext>
                </a:extLst>
              </a:tr>
              <a:tr h="313808">
                <a:tc>
                  <a:txBody>
                    <a:bodyPr/>
                    <a:lstStyle/>
                    <a:p>
                      <a:pPr algn="ctr" fontAlgn="base"/>
                      <a:r>
                        <a:rPr lang="en-US" sz="1600" dirty="0">
                          <a:effectLst/>
                        </a:rPr>
                        <a:t>North Central US​</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alpha val="40000"/>
                      </a:schemeClr>
                    </a:solidFill>
                  </a:tcPr>
                </a:tc>
                <a:extLst>
                  <a:ext uri="{0D108BD9-81ED-4DB2-BD59-A6C34878D82A}">
                    <a16:rowId xmlns:a16="http://schemas.microsoft.com/office/drawing/2014/main" val="1565774094"/>
                  </a:ext>
                </a:extLst>
              </a:tr>
              <a:tr h="313808">
                <a:tc>
                  <a:txBody>
                    <a:bodyPr/>
                    <a:lstStyle/>
                    <a:p>
                      <a:pPr algn="ctr" fontAlgn="base"/>
                      <a:r>
                        <a:rPr lang="en-US" sz="1600" dirty="0">
                          <a:effectLst/>
                        </a:rPr>
                        <a:t>East US​</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835649983"/>
                  </a:ext>
                </a:extLst>
              </a:tr>
              <a:tr h="313808">
                <a:tc>
                  <a:txBody>
                    <a:bodyPr/>
                    <a:lstStyle/>
                    <a:p>
                      <a:pPr algn="ctr" fontAlgn="base"/>
                      <a:r>
                        <a:rPr lang="en-US" sz="1600" dirty="0">
                          <a:effectLst/>
                        </a:rPr>
                        <a:t>West US 2​</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alpha val="40000"/>
                      </a:schemeClr>
                    </a:solidFill>
                  </a:tcPr>
                </a:tc>
                <a:extLst>
                  <a:ext uri="{0D108BD9-81ED-4DB2-BD59-A6C34878D82A}">
                    <a16:rowId xmlns:a16="http://schemas.microsoft.com/office/drawing/2014/main" val="2691051283"/>
                  </a:ext>
                </a:extLst>
              </a:tr>
              <a:tr h="313808">
                <a:tc>
                  <a:txBody>
                    <a:bodyPr/>
                    <a:lstStyle/>
                    <a:p>
                      <a:pPr algn="ctr" fontAlgn="base"/>
                      <a:r>
                        <a:rPr lang="en-US" sz="1600" dirty="0">
                          <a:effectLst/>
                        </a:rPr>
                        <a:t>US East 2​</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3E5FF"/>
                    </a:solidFill>
                  </a:tcPr>
                </a:tc>
                <a:extLst>
                  <a:ext uri="{0D108BD9-81ED-4DB2-BD59-A6C34878D82A}">
                    <a16:rowId xmlns:a16="http://schemas.microsoft.com/office/drawing/2014/main" val="957662494"/>
                  </a:ext>
                </a:extLst>
              </a:tr>
              <a:tr h="313808">
                <a:tc>
                  <a:txBody>
                    <a:bodyPr/>
                    <a:lstStyle/>
                    <a:p>
                      <a:pPr algn="ctr" fontAlgn="base"/>
                      <a:r>
                        <a:rPr lang="en-US" sz="1600" dirty="0">
                          <a:effectLst/>
                        </a:rPr>
                        <a:t>Canada Central​</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alpha val="40000"/>
                      </a:schemeClr>
                    </a:solidFill>
                  </a:tcPr>
                </a:tc>
                <a:extLst>
                  <a:ext uri="{0D108BD9-81ED-4DB2-BD59-A6C34878D82A}">
                    <a16:rowId xmlns:a16="http://schemas.microsoft.com/office/drawing/2014/main" val="623272622"/>
                  </a:ext>
                </a:extLst>
              </a:tr>
              <a:tr h="313808">
                <a:tc>
                  <a:txBody>
                    <a:bodyPr/>
                    <a:lstStyle/>
                    <a:p>
                      <a:pPr algn="ctr" fontAlgn="base"/>
                      <a:r>
                        <a:rPr lang="en-US" sz="1600" dirty="0">
                          <a:effectLst/>
                        </a:rPr>
                        <a:t>North Europe​</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3E5FF"/>
                    </a:solidFill>
                  </a:tcPr>
                </a:tc>
                <a:extLst>
                  <a:ext uri="{0D108BD9-81ED-4DB2-BD59-A6C34878D82A}">
                    <a16:rowId xmlns:a16="http://schemas.microsoft.com/office/drawing/2014/main" val="1461321702"/>
                  </a:ext>
                </a:extLst>
              </a:tr>
              <a:tr h="313808">
                <a:tc>
                  <a:txBody>
                    <a:bodyPr/>
                    <a:lstStyle/>
                    <a:p>
                      <a:pPr algn="ctr" fontAlgn="base"/>
                      <a:r>
                        <a:rPr lang="en-US" sz="1600" dirty="0">
                          <a:effectLst/>
                        </a:rPr>
                        <a:t>UK West​</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alpha val="40000"/>
                      </a:schemeClr>
                    </a:solidFill>
                  </a:tcPr>
                </a:tc>
                <a:extLst>
                  <a:ext uri="{0D108BD9-81ED-4DB2-BD59-A6C34878D82A}">
                    <a16:rowId xmlns:a16="http://schemas.microsoft.com/office/drawing/2014/main" val="768418596"/>
                  </a:ext>
                </a:extLst>
              </a:tr>
              <a:tr h="491252">
                <a:tc>
                  <a:txBody>
                    <a:bodyPr/>
                    <a:lstStyle/>
                    <a:p>
                      <a:pPr algn="ctr" fontAlgn="base"/>
                      <a:r>
                        <a:rPr lang="en-US" sz="1600" dirty="0">
                          <a:effectLst/>
                        </a:rPr>
                        <a:t>Germany Central​</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3E5FF"/>
                    </a:solidFill>
                  </a:tcPr>
                </a:tc>
                <a:extLst>
                  <a:ext uri="{0D108BD9-81ED-4DB2-BD59-A6C34878D82A}">
                    <a16:rowId xmlns:a16="http://schemas.microsoft.com/office/drawing/2014/main" val="4263196076"/>
                  </a:ext>
                </a:extLst>
              </a:tr>
              <a:tr h="313808">
                <a:tc>
                  <a:txBody>
                    <a:bodyPr/>
                    <a:lstStyle/>
                    <a:p>
                      <a:pPr algn="ctr" fontAlgn="base"/>
                      <a:r>
                        <a:rPr lang="en-US" sz="1600" dirty="0">
                          <a:effectLst/>
                        </a:rPr>
                        <a:t>South East Asia​</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alpha val="40000"/>
                      </a:schemeClr>
                    </a:solidFill>
                  </a:tcPr>
                </a:tc>
                <a:extLst>
                  <a:ext uri="{0D108BD9-81ED-4DB2-BD59-A6C34878D82A}">
                    <a16:rowId xmlns:a16="http://schemas.microsoft.com/office/drawing/2014/main" val="3058798151"/>
                  </a:ext>
                </a:extLst>
              </a:tr>
              <a:tr h="313808">
                <a:tc>
                  <a:txBody>
                    <a:bodyPr/>
                    <a:lstStyle/>
                    <a:p>
                      <a:pPr algn="ctr" fontAlgn="base"/>
                      <a:r>
                        <a:rPr lang="en-US" sz="1600" dirty="0">
                          <a:effectLst/>
                        </a:rPr>
                        <a:t>East China​</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3E5FF"/>
                    </a:solidFill>
                  </a:tcPr>
                </a:tc>
                <a:extLst>
                  <a:ext uri="{0D108BD9-81ED-4DB2-BD59-A6C34878D82A}">
                    <a16:rowId xmlns:a16="http://schemas.microsoft.com/office/drawing/2014/main" val="943023007"/>
                  </a:ext>
                </a:extLst>
              </a:tr>
              <a:tr h="313808">
                <a:tc>
                  <a:txBody>
                    <a:bodyPr/>
                    <a:lstStyle/>
                    <a:p>
                      <a:pPr algn="ctr" fontAlgn="base"/>
                      <a:r>
                        <a:rPr lang="en-US" sz="1600" dirty="0">
                          <a:effectLst/>
                        </a:rPr>
                        <a:t>Japan East​</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alpha val="40000"/>
                      </a:schemeClr>
                    </a:solidFill>
                  </a:tcPr>
                </a:tc>
                <a:extLst>
                  <a:ext uri="{0D108BD9-81ED-4DB2-BD59-A6C34878D82A}">
                    <a16:rowId xmlns:a16="http://schemas.microsoft.com/office/drawing/2014/main" val="1073175280"/>
                  </a:ext>
                </a:extLst>
              </a:tr>
              <a:tr h="313808">
                <a:tc>
                  <a:txBody>
                    <a:bodyPr/>
                    <a:lstStyle/>
                    <a:p>
                      <a:pPr algn="ctr" fontAlgn="base"/>
                      <a:r>
                        <a:rPr lang="en-US" sz="1600" dirty="0">
                          <a:effectLst/>
                        </a:rPr>
                        <a:t>Australia Southeast​</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3E5FF"/>
                    </a:solidFill>
                  </a:tcPr>
                </a:tc>
                <a:extLst>
                  <a:ext uri="{0D108BD9-81ED-4DB2-BD59-A6C34878D82A}">
                    <a16:rowId xmlns:a16="http://schemas.microsoft.com/office/drawing/2014/main" val="4088797014"/>
                  </a:ext>
                </a:extLst>
              </a:tr>
              <a:tr h="313808">
                <a:tc>
                  <a:txBody>
                    <a:bodyPr/>
                    <a:lstStyle/>
                    <a:p>
                      <a:pPr algn="ctr" fontAlgn="base"/>
                      <a:r>
                        <a:rPr lang="en-US" sz="1600" dirty="0">
                          <a:effectLst/>
                        </a:rPr>
                        <a:t>India South​</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alpha val="40000"/>
                      </a:schemeClr>
                    </a:solidFill>
                  </a:tcPr>
                </a:tc>
                <a:extLst>
                  <a:ext uri="{0D108BD9-81ED-4DB2-BD59-A6C34878D82A}">
                    <a16:rowId xmlns:a16="http://schemas.microsoft.com/office/drawing/2014/main" val="2304315572"/>
                  </a:ext>
                </a:extLst>
              </a:tr>
              <a:tr h="512982">
                <a:tc>
                  <a:txBody>
                    <a:bodyPr/>
                    <a:lstStyle/>
                    <a:p>
                      <a:pPr algn="ctr" fontAlgn="base"/>
                      <a:r>
                        <a:rPr lang="en-US" sz="1600" dirty="0">
                          <a:effectLst/>
                        </a:rPr>
                        <a:t>Brazil South (Primary)​</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3E5FF"/>
                    </a:solidFill>
                  </a:tcPr>
                </a:tc>
                <a:extLst>
                  <a:ext uri="{0D108BD9-81ED-4DB2-BD59-A6C34878D82A}">
                    <a16:rowId xmlns:a16="http://schemas.microsoft.com/office/drawing/2014/main" val="2856298458"/>
                  </a:ext>
                </a:extLst>
              </a:tr>
            </a:tbl>
          </a:graphicData>
        </a:graphic>
      </p:graphicFrame>
      <p:sp>
        <p:nvSpPr>
          <p:cNvPr id="17" name="Title 16"/>
          <p:cNvSpPr>
            <a:spLocks noGrp="1"/>
          </p:cNvSpPr>
          <p:nvPr>
            <p:ph type="title"/>
          </p:nvPr>
        </p:nvSpPr>
        <p:spPr>
          <a:xfrm>
            <a:off x="259030" y="223713"/>
            <a:ext cx="4182341" cy="750977"/>
          </a:xfrm>
        </p:spPr>
        <p:txBody>
          <a:bodyPr/>
          <a:lstStyle/>
          <a:p>
            <a:r>
              <a:rPr lang="en-US" b="1" dirty="0"/>
              <a:t>Region Pairs</a:t>
            </a:r>
          </a:p>
        </p:txBody>
      </p:sp>
      <p:sp>
        <p:nvSpPr>
          <p:cNvPr id="6" name="Text Placeholder 5"/>
          <p:cNvSpPr>
            <a:spLocks noGrp="1"/>
          </p:cNvSpPr>
          <p:nvPr>
            <p:ph type="body" sz="quarter" idx="10"/>
          </p:nvPr>
        </p:nvSpPr>
        <p:spPr>
          <a:xfrm>
            <a:off x="588263" y="1280160"/>
            <a:ext cx="6640538" cy="4431983"/>
          </a:xfrm>
        </p:spPr>
        <p:txBody>
          <a:bodyPr vert="horz" wrap="square" lIns="0" tIns="0" rIns="0" bIns="0" rtlCol="0" anchor="t">
            <a:spAutoFit/>
          </a:bodyPr>
          <a:lstStyle/>
          <a:p>
            <a:pPr marL="290195" indent="-290195">
              <a:buFont typeface="Arial" panose="020B0604020202020204" pitchFamily="34" charset="0"/>
              <a:buChar char="•"/>
            </a:pPr>
            <a:r>
              <a:rPr lang="en-US" sz="2400" dirty="0"/>
              <a:t>Each Azure region is paired with another region.</a:t>
            </a:r>
          </a:p>
          <a:p>
            <a:pPr marL="290195" indent="-290195">
              <a:buFont typeface="Arial" panose="020B0604020202020204" pitchFamily="34" charset="0"/>
              <a:buChar char="•"/>
            </a:pPr>
            <a:r>
              <a:rPr lang="en-US" sz="2400" dirty="0"/>
              <a:t>Azure prefers at least 300 miles of separation between datacenters in a regional pair.</a:t>
            </a:r>
          </a:p>
          <a:p>
            <a:pPr marL="290195" indent="-290195">
              <a:buFont typeface="Arial" panose="020B0604020202020204" pitchFamily="34" charset="0"/>
              <a:buChar char="•"/>
            </a:pPr>
            <a:r>
              <a:rPr lang="en-US" sz="2400" dirty="0"/>
              <a:t>Some services provide automatic replication to the paired region.</a:t>
            </a:r>
          </a:p>
          <a:p>
            <a:pPr marL="290195" indent="-290195">
              <a:buFont typeface="Arial" panose="020B0604020202020204" pitchFamily="34" charset="0"/>
              <a:buChar char="•"/>
            </a:pPr>
            <a:r>
              <a:rPr lang="en-US" sz="2400" dirty="0"/>
              <a:t>In an outage, recovery of one region is prioritized out of every pair.</a:t>
            </a:r>
          </a:p>
          <a:p>
            <a:pPr marL="290195" indent="-290195">
              <a:buFont typeface="Arial" panose="020B0604020202020204" pitchFamily="34" charset="0"/>
              <a:buChar char="•"/>
            </a:pPr>
            <a:r>
              <a:rPr lang="en-US" sz="2400" dirty="0"/>
              <a:t>Azure system updates are rolled out to paired regions sequentially (not at the same time).</a:t>
            </a:r>
          </a:p>
          <a:p>
            <a:pPr marL="290195" indent="-290195">
              <a:buFont typeface="Arial" panose="020B0604020202020204" pitchFamily="34" charset="0"/>
              <a:buChar char="•"/>
            </a:pPr>
            <a:r>
              <a:rPr lang="en-US" sz="2400" dirty="0"/>
              <a:t>Paired regions are members of the same geography – except Brazil.</a:t>
            </a:r>
          </a:p>
        </p:txBody>
      </p:sp>
      <p:sp>
        <p:nvSpPr>
          <p:cNvPr id="21" name="Arrow: Left-Right 20">
            <a:extLst>
              <a:ext uri="{FF2B5EF4-FFF2-40B4-BE49-F238E27FC236}">
                <a16:creationId xmlns:a16="http://schemas.microsoft.com/office/drawing/2014/main" id="{3BF19608-4E55-40DF-8F76-EFF39FE48524}"/>
              </a:ext>
              <a:ext uri="{C183D7F6-B498-43B3-948B-1728B52AA6E4}">
                <adec:decorative xmlns:adec="http://schemas.microsoft.com/office/drawing/2017/decorative" val="1"/>
              </a:ext>
            </a:extLst>
          </p:cNvPr>
          <p:cNvSpPr/>
          <p:nvPr/>
        </p:nvSpPr>
        <p:spPr bwMode="auto">
          <a:xfrm>
            <a:off x="9348780" y="3163716"/>
            <a:ext cx="771011" cy="447257"/>
          </a:xfrm>
          <a:prstGeom prst="leftRightArrow">
            <a:avLst>
              <a:gd name="adj1" fmla="val 50001"/>
              <a:gd name="adj2"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8" name="Table 27">
            <a:extLst>
              <a:ext uri="{FF2B5EF4-FFF2-40B4-BE49-F238E27FC236}">
                <a16:creationId xmlns:a16="http://schemas.microsoft.com/office/drawing/2014/main" id="{A1625483-567C-4965-88E9-3C4013EAEE2C}"/>
              </a:ext>
            </a:extLst>
          </p:cNvPr>
          <p:cNvGraphicFramePr>
            <a:graphicFrameLocks noGrp="1"/>
          </p:cNvGraphicFramePr>
          <p:nvPr/>
        </p:nvGraphicFramePr>
        <p:xfrm>
          <a:off x="10206663" y="1167687"/>
          <a:ext cx="1776548" cy="5085172"/>
        </p:xfrm>
        <a:graphic>
          <a:graphicData uri="http://schemas.openxmlformats.org/drawingml/2006/table">
            <a:tbl>
              <a:tblPr firstRow="1"/>
              <a:tblGrid>
                <a:gridCol w="1776548">
                  <a:extLst>
                    <a:ext uri="{9D8B030D-6E8A-4147-A177-3AD203B41FA5}">
                      <a16:colId xmlns:a16="http://schemas.microsoft.com/office/drawing/2014/main" val="1438438675"/>
                    </a:ext>
                  </a:extLst>
                </a:gridCol>
              </a:tblGrid>
              <a:tr h="315244">
                <a:tc>
                  <a:txBody>
                    <a:bodyPr/>
                    <a:lstStyle/>
                    <a:p>
                      <a:pPr algn="ctr" fontAlgn="base"/>
                      <a:r>
                        <a:rPr lang="en-US" sz="1600" b="1" i="0" dirty="0">
                          <a:solidFill>
                            <a:schemeClr val="bg1"/>
                          </a:solidFill>
                          <a:effectLst/>
                          <a:latin typeface="Segoe UI Semilight" panose="020B0402040204020203" pitchFamily="34" charset="0"/>
                          <a:cs typeface="Segoe UI Semilight" panose="020B0402040204020203" pitchFamily="34" charset="0"/>
                        </a:rPr>
                        <a:t>Region</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4"/>
                    </a:solidFill>
                  </a:tcPr>
                </a:tc>
                <a:extLst>
                  <a:ext uri="{0D108BD9-81ED-4DB2-BD59-A6C34878D82A}">
                    <a16:rowId xmlns:a16="http://schemas.microsoft.com/office/drawing/2014/main" val="2295325405"/>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South Central US​</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CAE5"/>
                    </a:solidFill>
                  </a:tcPr>
                </a:tc>
                <a:extLst>
                  <a:ext uri="{0D108BD9-81ED-4DB2-BD59-A6C34878D82A}">
                    <a16:rowId xmlns:a16="http://schemas.microsoft.com/office/drawing/2014/main" val="1565774094"/>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West US​</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3E5FF"/>
                    </a:solidFill>
                  </a:tcPr>
                </a:tc>
                <a:extLst>
                  <a:ext uri="{0D108BD9-81ED-4DB2-BD59-A6C34878D82A}">
                    <a16:rowId xmlns:a16="http://schemas.microsoft.com/office/drawing/2014/main" val="1835649983"/>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West Central US​</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CAE5"/>
                    </a:solidFill>
                  </a:tcPr>
                </a:tc>
                <a:extLst>
                  <a:ext uri="{0D108BD9-81ED-4DB2-BD59-A6C34878D82A}">
                    <a16:rowId xmlns:a16="http://schemas.microsoft.com/office/drawing/2014/main" val="2691051283"/>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Central US​</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7662494"/>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Canada East​</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CAE5"/>
                    </a:solidFill>
                  </a:tcPr>
                </a:tc>
                <a:extLst>
                  <a:ext uri="{0D108BD9-81ED-4DB2-BD59-A6C34878D82A}">
                    <a16:rowId xmlns:a16="http://schemas.microsoft.com/office/drawing/2014/main" val="623272622"/>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West Europe​</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61321702"/>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UK South​</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CAE5"/>
                    </a:solidFill>
                  </a:tcPr>
                </a:tc>
                <a:extLst>
                  <a:ext uri="{0D108BD9-81ED-4DB2-BD59-A6C34878D82A}">
                    <a16:rowId xmlns:a16="http://schemas.microsoft.com/office/drawing/2014/main" val="768418596"/>
                  </a:ext>
                </a:extLst>
              </a:tr>
              <a:tr h="493500">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Germany Northeast​</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3E5FF"/>
                    </a:solidFill>
                  </a:tcPr>
                </a:tc>
                <a:extLst>
                  <a:ext uri="{0D108BD9-81ED-4DB2-BD59-A6C34878D82A}">
                    <a16:rowId xmlns:a16="http://schemas.microsoft.com/office/drawing/2014/main" val="4263196076"/>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East Asia​</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CAE5"/>
                    </a:solidFill>
                  </a:tcPr>
                </a:tc>
                <a:extLst>
                  <a:ext uri="{0D108BD9-81ED-4DB2-BD59-A6C34878D82A}">
                    <a16:rowId xmlns:a16="http://schemas.microsoft.com/office/drawing/2014/main" val="3058798151"/>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North China​</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3E5FF"/>
                    </a:solidFill>
                  </a:tcPr>
                </a:tc>
                <a:extLst>
                  <a:ext uri="{0D108BD9-81ED-4DB2-BD59-A6C34878D82A}">
                    <a16:rowId xmlns:a16="http://schemas.microsoft.com/office/drawing/2014/main" val="943023007"/>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Japan West​</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CAE5"/>
                    </a:solidFill>
                  </a:tcPr>
                </a:tc>
                <a:extLst>
                  <a:ext uri="{0D108BD9-81ED-4DB2-BD59-A6C34878D82A}">
                    <a16:rowId xmlns:a16="http://schemas.microsoft.com/office/drawing/2014/main" val="1073175280"/>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Australia East​</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3E5FF"/>
                    </a:solidFill>
                  </a:tcPr>
                </a:tc>
                <a:extLst>
                  <a:ext uri="{0D108BD9-81ED-4DB2-BD59-A6C34878D82A}">
                    <a16:rowId xmlns:a16="http://schemas.microsoft.com/office/drawing/2014/main" val="4088797014"/>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India Central​</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CAE5"/>
                    </a:solidFill>
                  </a:tcPr>
                </a:tc>
                <a:extLst>
                  <a:ext uri="{0D108BD9-81ED-4DB2-BD59-A6C34878D82A}">
                    <a16:rowId xmlns:a16="http://schemas.microsoft.com/office/drawing/2014/main" val="2304315572"/>
                  </a:ext>
                </a:extLst>
              </a:tr>
              <a:tr h="493500">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South Central US ​</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3E5FF"/>
                    </a:solidFill>
                  </a:tcPr>
                </a:tc>
                <a:extLst>
                  <a:ext uri="{0D108BD9-81ED-4DB2-BD59-A6C34878D82A}">
                    <a16:rowId xmlns:a16="http://schemas.microsoft.com/office/drawing/2014/main" val="2856298458"/>
                  </a:ext>
                </a:extLst>
              </a:tr>
            </a:tbl>
          </a:graphicData>
        </a:graphic>
      </p:graphicFrame>
    </p:spTree>
    <p:extLst>
      <p:ext uri="{BB962C8B-B14F-4D97-AF65-F5344CB8AC3E}">
        <p14:creationId xmlns:p14="http://schemas.microsoft.com/office/powerpoint/2010/main" val="2991126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100" b="1" kern="1200">
                <a:solidFill>
                  <a:schemeClr val="tx1"/>
                </a:solidFill>
                <a:latin typeface="+mj-lt"/>
                <a:ea typeface="+mj-ea"/>
                <a:cs typeface="+mj-cs"/>
              </a:rPr>
              <a:t>Why Azure Fundamentals AZ-900</a:t>
            </a:r>
          </a:p>
        </p:txBody>
      </p:sp>
      <p:sp>
        <p:nvSpPr>
          <p:cNvPr id="3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131178-azure-path.png">
            <a:extLst>
              <a:ext uri="{FF2B5EF4-FFF2-40B4-BE49-F238E27FC236}">
                <a16:creationId xmlns:a16="http://schemas.microsoft.com/office/drawing/2014/main" id="{07C8F195-BBD3-5293-4DE9-5F82ADCEBC6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18870" y="2633472"/>
            <a:ext cx="7351212" cy="3586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6848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270" y="1238264"/>
            <a:ext cx="2595355" cy="680196"/>
          </a:xfrm>
        </p:spPr>
        <p:txBody>
          <a:bodyPr>
            <a:normAutofit fontScale="90000"/>
          </a:bodyPr>
          <a:lstStyle/>
          <a:p>
            <a:r>
              <a:rPr lang="en-US" dirty="0"/>
              <a:t>Datacenter</a:t>
            </a:r>
          </a:p>
        </p:txBody>
      </p:sp>
      <p:pic>
        <p:nvPicPr>
          <p:cNvPr id="9" name="Picture 8"/>
          <p:cNvPicPr>
            <a:picLocks noChangeAspect="1"/>
          </p:cNvPicPr>
          <p:nvPr/>
        </p:nvPicPr>
        <p:blipFill>
          <a:blip r:embed="rId3"/>
          <a:stretch>
            <a:fillRect/>
          </a:stretch>
        </p:blipFill>
        <p:spPr>
          <a:xfrm>
            <a:off x="2812994" y="417444"/>
            <a:ext cx="5361629" cy="3002032"/>
          </a:xfrm>
          <a:prstGeom prst="rect">
            <a:avLst/>
          </a:prstGeom>
        </p:spPr>
      </p:pic>
      <p:pic>
        <p:nvPicPr>
          <p:cNvPr id="1026" name="Picture 2" descr="Microsoft Azure Plans New China Data Centers in Asia Cloud Expansion | Data  Center Knowled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08695" y="3590925"/>
            <a:ext cx="5355352" cy="2800350"/>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txBox="1">
            <a:spLocks/>
          </p:cNvSpPr>
          <p:nvPr/>
        </p:nvSpPr>
        <p:spPr>
          <a:xfrm>
            <a:off x="119269" y="4838714"/>
            <a:ext cx="2595355" cy="680196"/>
          </a:xfrm>
          <a:prstGeom prst="rect">
            <a:avLst/>
          </a:prstGeom>
        </p:spPr>
        <p:txBody>
          <a:bodyPr vert="horz" wrap="square" lIns="0" tIns="91440" rIns="146304" bIns="91440" rtlCol="0" anchor="ctr">
            <a:noAutofit/>
          </a:bodyPr>
          <a:lstStyle>
            <a:lvl1pPr algn="l" defTabSz="914367" rtl="0" eaLnBrk="1" latinLnBrk="0" hangingPunct="1">
              <a:lnSpc>
                <a:spcPct val="90000"/>
              </a:lnSpc>
              <a:spcBef>
                <a:spcPct val="0"/>
              </a:spcBef>
              <a:buNone/>
              <a:defRPr lang="en-US" sz="3200" b="0" kern="1200" cap="none" spc="-49" baseline="0">
                <a:ln w="3175">
                  <a:noFill/>
                </a:ln>
                <a:solidFill>
                  <a:schemeClr val="bg1"/>
                </a:solidFill>
                <a:effectLst/>
                <a:latin typeface="+mj-lt"/>
                <a:ea typeface="+mn-ea"/>
                <a:cs typeface="Segoe UI" pitchFamily="34" charset="0"/>
              </a:defRPr>
            </a:lvl1pPr>
          </a:lstStyle>
          <a:p>
            <a:r>
              <a:rPr lang="en-US" dirty="0"/>
              <a:t>Server Rack</a:t>
            </a:r>
          </a:p>
        </p:txBody>
      </p:sp>
    </p:spTree>
    <p:extLst>
      <p:ext uri="{BB962C8B-B14F-4D97-AF65-F5344CB8AC3E}">
        <p14:creationId xmlns:p14="http://schemas.microsoft.com/office/powerpoint/2010/main" val="103301572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D1E33-63C6-4B58-9E69-FA65C538F754}"/>
              </a:ext>
            </a:extLst>
          </p:cNvPr>
          <p:cNvSpPr>
            <a:spLocks noGrp="1"/>
          </p:cNvSpPr>
          <p:nvPr>
            <p:ph type="title"/>
          </p:nvPr>
        </p:nvSpPr>
        <p:spPr>
          <a:xfrm>
            <a:off x="164641" y="48366"/>
            <a:ext cx="4467649" cy="784408"/>
          </a:xfrm>
        </p:spPr>
        <p:txBody>
          <a:bodyPr/>
          <a:lstStyle/>
          <a:p>
            <a:r>
              <a:rPr lang="en-US" sz="3921" b="1" dirty="0"/>
              <a:t>Availability Options</a:t>
            </a:r>
          </a:p>
        </p:txBody>
      </p:sp>
      <p:grpSp>
        <p:nvGrpSpPr>
          <p:cNvPr id="3" name="Group 2" descr="VM SLA 99.9%. VM SLA in an availability set 99.95%. VM SLA in an availability zone 99.99%. Added fault tolerance with regional pairs. ">
            <a:extLst>
              <a:ext uri="{FF2B5EF4-FFF2-40B4-BE49-F238E27FC236}">
                <a16:creationId xmlns:a16="http://schemas.microsoft.com/office/drawing/2014/main" id="{8E619B2C-FC0F-447A-9DB3-5CC73AA5CCF8}"/>
              </a:ext>
            </a:extLst>
          </p:cNvPr>
          <p:cNvGrpSpPr/>
          <p:nvPr/>
        </p:nvGrpSpPr>
        <p:grpSpPr>
          <a:xfrm>
            <a:off x="483342" y="1715072"/>
            <a:ext cx="11046351" cy="3783720"/>
            <a:chOff x="445690" y="2022114"/>
            <a:chExt cx="11046351" cy="3266905"/>
          </a:xfrm>
        </p:grpSpPr>
        <p:sp>
          <p:nvSpPr>
            <p:cNvPr id="6" name="Freeform: Shape 5">
              <a:extLst>
                <a:ext uri="{FF2B5EF4-FFF2-40B4-BE49-F238E27FC236}">
                  <a16:creationId xmlns:a16="http://schemas.microsoft.com/office/drawing/2014/main" id="{C8CFEE28-AA80-4187-9DA6-664AD8EAEF28}"/>
                </a:ext>
              </a:extLst>
            </p:cNvPr>
            <p:cNvSpPr/>
            <p:nvPr/>
          </p:nvSpPr>
          <p:spPr bwMode="auto">
            <a:xfrm>
              <a:off x="502175" y="4466612"/>
              <a:ext cx="2074826"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 name="Freeform: Shape 6">
              <a:extLst>
                <a:ext uri="{FF2B5EF4-FFF2-40B4-BE49-F238E27FC236}">
                  <a16:creationId xmlns:a16="http://schemas.microsoft.com/office/drawing/2014/main" id="{9884EF3F-8BE9-4B6C-93DF-7A7BCE12F70F}"/>
                </a:ext>
              </a:extLst>
            </p:cNvPr>
            <p:cNvSpPr/>
            <p:nvPr/>
          </p:nvSpPr>
          <p:spPr bwMode="auto">
            <a:xfrm>
              <a:off x="2697575" y="4466612"/>
              <a:ext cx="259353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 name="Freeform: Shape 7">
              <a:extLst>
                <a:ext uri="{FF2B5EF4-FFF2-40B4-BE49-F238E27FC236}">
                  <a16:creationId xmlns:a16="http://schemas.microsoft.com/office/drawing/2014/main" id="{6F14173F-3CB1-4A4D-A8CF-1057BCBAC0F7}"/>
                </a:ext>
              </a:extLst>
            </p:cNvPr>
            <p:cNvSpPr/>
            <p:nvPr/>
          </p:nvSpPr>
          <p:spPr bwMode="auto">
            <a:xfrm>
              <a:off x="5411683" y="4466612"/>
              <a:ext cx="310689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 name="Freeform: Shape 8">
              <a:extLst>
                <a:ext uri="{FF2B5EF4-FFF2-40B4-BE49-F238E27FC236}">
                  <a16:creationId xmlns:a16="http://schemas.microsoft.com/office/drawing/2014/main" id="{E13D51CB-62C9-4BD6-B804-E9B898F40A34}"/>
                </a:ext>
              </a:extLst>
            </p:cNvPr>
            <p:cNvSpPr/>
            <p:nvPr/>
          </p:nvSpPr>
          <p:spPr bwMode="auto">
            <a:xfrm>
              <a:off x="8639154" y="4466612"/>
              <a:ext cx="285288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0" name="Group 9">
              <a:extLst>
                <a:ext uri="{FF2B5EF4-FFF2-40B4-BE49-F238E27FC236}">
                  <a16:creationId xmlns:a16="http://schemas.microsoft.com/office/drawing/2014/main" id="{89918D9E-452F-4A7E-BBD4-DBFB2765407A}"/>
                </a:ext>
              </a:extLst>
            </p:cNvPr>
            <p:cNvGrpSpPr/>
            <p:nvPr/>
          </p:nvGrpSpPr>
          <p:grpSpPr>
            <a:xfrm>
              <a:off x="502174" y="4555596"/>
              <a:ext cx="2195401" cy="529884"/>
              <a:chOff x="522514" y="4739119"/>
              <a:chExt cx="2284328" cy="551347"/>
            </a:xfrm>
          </p:grpSpPr>
          <p:sp>
            <p:nvSpPr>
              <p:cNvPr id="11" name="Rectangle 10">
                <a:extLst>
                  <a:ext uri="{FF2B5EF4-FFF2-40B4-BE49-F238E27FC236}">
                    <a16:creationId xmlns:a16="http://schemas.microsoft.com/office/drawing/2014/main" id="{5DE8C906-4DD6-45A1-93CF-B9B6FA94A333}"/>
                  </a:ext>
                </a:extLst>
              </p:cNvPr>
              <p:cNvSpPr/>
              <p:nvPr/>
            </p:nvSpPr>
            <p:spPr>
              <a:xfrm>
                <a:off x="522514" y="4739119"/>
                <a:ext cx="1117850" cy="311437"/>
              </a:xfrm>
              <a:prstGeom prst="rect">
                <a:avLst/>
              </a:prstGeom>
            </p:spPr>
            <p:txBody>
              <a:bodyPr wrap="non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SINGLE VM</a:t>
                </a:r>
              </a:p>
            </p:txBody>
          </p:sp>
          <p:sp>
            <p:nvSpPr>
              <p:cNvPr id="12" name="Rectangle 11">
                <a:extLst>
                  <a:ext uri="{FF2B5EF4-FFF2-40B4-BE49-F238E27FC236}">
                    <a16:creationId xmlns:a16="http://schemas.microsoft.com/office/drawing/2014/main" id="{542839BF-0F52-4ABD-A570-5F17F433DDBD}"/>
                  </a:ext>
                </a:extLst>
              </p:cNvPr>
              <p:cNvSpPr/>
              <p:nvPr/>
            </p:nvSpPr>
            <p:spPr>
              <a:xfrm>
                <a:off x="522514" y="4979029"/>
                <a:ext cx="2284328" cy="311437"/>
              </a:xfrm>
              <a:prstGeom prst="rect">
                <a:avLst/>
              </a:prstGeom>
            </p:spPr>
            <p:txBody>
              <a:bodyPr wrap="squar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Semilight"/>
                    <a:ea typeface="+mn-ea"/>
                    <a:cs typeface="+mn-cs"/>
                  </a:rPr>
                  <a:t>Easier lift and shift</a:t>
                </a:r>
              </a:p>
            </p:txBody>
          </p:sp>
        </p:grpSp>
        <p:grpSp>
          <p:nvGrpSpPr>
            <p:cNvPr id="13" name="Group 12">
              <a:extLst>
                <a:ext uri="{FF2B5EF4-FFF2-40B4-BE49-F238E27FC236}">
                  <a16:creationId xmlns:a16="http://schemas.microsoft.com/office/drawing/2014/main" id="{F797F423-AA8C-452C-8729-9D11887A309F}"/>
                </a:ext>
              </a:extLst>
            </p:cNvPr>
            <p:cNvGrpSpPr/>
            <p:nvPr/>
          </p:nvGrpSpPr>
          <p:grpSpPr>
            <a:xfrm>
              <a:off x="445690" y="2022114"/>
              <a:ext cx="2074826" cy="503811"/>
              <a:chOff x="463742" y="2103021"/>
              <a:chExt cx="2158869" cy="524219"/>
            </a:xfrm>
          </p:grpSpPr>
          <p:sp>
            <p:nvSpPr>
              <p:cNvPr id="14" name="Rectangle 362">
                <a:extLst>
                  <a:ext uri="{FF2B5EF4-FFF2-40B4-BE49-F238E27FC236}">
                    <a16:creationId xmlns:a16="http://schemas.microsoft.com/office/drawing/2014/main" id="{89C20C06-7796-472F-9863-7D88CD445BAC}"/>
                  </a:ext>
                </a:extLst>
              </p:cNvPr>
              <p:cNvSpPr>
                <a:spLocks noChangeArrowheads="1"/>
              </p:cNvSpPr>
              <p:nvPr/>
            </p:nvSpPr>
            <p:spPr bwMode="auto">
              <a:xfrm>
                <a:off x="463742" y="2103021"/>
                <a:ext cx="8272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54" rtl="0" eaLnBrk="1" fontAlgn="base" latinLnBrk="0" hangingPunct="1">
                  <a:lnSpc>
                    <a:spcPct val="100000"/>
                  </a:lnSpc>
                  <a:spcBef>
                    <a:spcPct val="0"/>
                  </a:spcBef>
                  <a:spcAft>
                    <a:spcPct val="0"/>
                  </a:spcAft>
                  <a:buClrTx/>
                  <a:buSzTx/>
                  <a:buFontTx/>
                  <a:buNone/>
                  <a:tabLst/>
                  <a:defRPr/>
                </a:pPr>
                <a:r>
                  <a:rPr kumimoji="0" lang="en-US" altLang="en-US" sz="134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VM SLA</a:t>
                </a:r>
              </a:p>
            </p:txBody>
          </p:sp>
          <p:sp>
            <p:nvSpPr>
              <p:cNvPr id="15" name="Rectangle 365">
                <a:extLst>
                  <a:ext uri="{FF2B5EF4-FFF2-40B4-BE49-F238E27FC236}">
                    <a16:creationId xmlns:a16="http://schemas.microsoft.com/office/drawing/2014/main" id="{E406852C-3B6F-4AE9-89FE-8DE4C82F78D1}"/>
                  </a:ext>
                </a:extLst>
              </p:cNvPr>
              <p:cNvSpPr>
                <a:spLocks noChangeArrowheads="1"/>
              </p:cNvSpPr>
              <p:nvPr/>
            </p:nvSpPr>
            <p:spPr bwMode="auto">
              <a:xfrm>
                <a:off x="463742" y="2361571"/>
                <a:ext cx="2158869" cy="265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54" rtl="0" eaLnBrk="1" fontAlgn="base" latinLnBrk="0" hangingPunct="1">
                  <a:lnSpc>
                    <a:spcPct val="100000"/>
                  </a:lnSpc>
                  <a:spcBef>
                    <a:spcPct val="0"/>
                  </a:spcBef>
                  <a:spcAft>
                    <a:spcPct val="0"/>
                  </a:spcAft>
                  <a:buClrTx/>
                  <a:buSzTx/>
                  <a:buFontTx/>
                  <a:buNone/>
                  <a:tabLst/>
                  <a:defRPr/>
                </a:pPr>
                <a:r>
                  <a:rPr kumimoji="0" lang="en-US" altLang="en-US" sz="134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99.9% </a:t>
                </a:r>
                <a:r>
                  <a:rPr kumimoji="0" lang="en-US" altLang="en-US" sz="1153"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with Premium Storage</a:t>
                </a:r>
                <a:endParaRPr kumimoji="0" lang="en-US" altLang="en-US" sz="134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endParaRPr>
              </a:p>
            </p:txBody>
          </p:sp>
        </p:grpSp>
        <p:grpSp>
          <p:nvGrpSpPr>
            <p:cNvPr id="16" name="Group 15">
              <a:extLst>
                <a:ext uri="{FF2B5EF4-FFF2-40B4-BE49-F238E27FC236}">
                  <a16:creationId xmlns:a16="http://schemas.microsoft.com/office/drawing/2014/main" id="{B8D1BFB4-8389-41E7-91BF-DE3564B6A1ED}"/>
                </a:ext>
              </a:extLst>
            </p:cNvPr>
            <p:cNvGrpSpPr/>
            <p:nvPr/>
          </p:nvGrpSpPr>
          <p:grpSpPr>
            <a:xfrm>
              <a:off x="2697575" y="4555596"/>
              <a:ext cx="2195401" cy="733423"/>
              <a:chOff x="2806842" y="4739119"/>
              <a:chExt cx="2284328" cy="763131"/>
            </a:xfrm>
          </p:grpSpPr>
          <p:sp>
            <p:nvSpPr>
              <p:cNvPr id="17" name="Rectangle 16">
                <a:extLst>
                  <a:ext uri="{FF2B5EF4-FFF2-40B4-BE49-F238E27FC236}">
                    <a16:creationId xmlns:a16="http://schemas.microsoft.com/office/drawing/2014/main" id="{CCAEAEFF-7B77-4697-8A2D-A1F8724B8645}"/>
                  </a:ext>
                </a:extLst>
              </p:cNvPr>
              <p:cNvSpPr/>
              <p:nvPr/>
            </p:nvSpPr>
            <p:spPr>
              <a:xfrm>
                <a:off x="2806842" y="4739119"/>
                <a:ext cx="1736987" cy="311437"/>
              </a:xfrm>
              <a:prstGeom prst="rect">
                <a:avLst/>
              </a:prstGeom>
            </p:spPr>
            <p:txBody>
              <a:bodyPr wrap="non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34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AVAILABILITY SETS</a:t>
                </a:r>
              </a:p>
            </p:txBody>
          </p:sp>
          <p:sp>
            <p:nvSpPr>
              <p:cNvPr id="18" name="Rectangle 17">
                <a:extLst>
                  <a:ext uri="{FF2B5EF4-FFF2-40B4-BE49-F238E27FC236}">
                    <a16:creationId xmlns:a16="http://schemas.microsoft.com/office/drawing/2014/main" id="{63295860-29EE-463D-BA22-AE68DADB791D}"/>
                  </a:ext>
                </a:extLst>
              </p:cNvPr>
              <p:cNvSpPr/>
              <p:nvPr/>
            </p:nvSpPr>
            <p:spPr>
              <a:xfrm>
                <a:off x="2806842" y="4979030"/>
                <a:ext cx="2284328" cy="523220"/>
              </a:xfrm>
              <a:prstGeom prst="rect">
                <a:avLst/>
              </a:prstGeom>
            </p:spPr>
            <p:txBody>
              <a:bodyPr wrap="squar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34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Protecting against failures within datacenters</a:t>
                </a:r>
              </a:p>
            </p:txBody>
          </p:sp>
        </p:grpSp>
        <p:grpSp>
          <p:nvGrpSpPr>
            <p:cNvPr id="20" name="Group 19">
              <a:extLst>
                <a:ext uri="{FF2B5EF4-FFF2-40B4-BE49-F238E27FC236}">
                  <a16:creationId xmlns:a16="http://schemas.microsoft.com/office/drawing/2014/main" id="{51098867-2F3F-4151-8A6F-84B008372B2C}"/>
                </a:ext>
              </a:extLst>
            </p:cNvPr>
            <p:cNvGrpSpPr/>
            <p:nvPr/>
          </p:nvGrpSpPr>
          <p:grpSpPr>
            <a:xfrm>
              <a:off x="5411683" y="4555596"/>
              <a:ext cx="2195401" cy="733423"/>
              <a:chOff x="5630888" y="4739119"/>
              <a:chExt cx="2284328" cy="763131"/>
            </a:xfrm>
          </p:grpSpPr>
          <p:sp>
            <p:nvSpPr>
              <p:cNvPr id="21" name="Rectangle 20">
                <a:extLst>
                  <a:ext uri="{FF2B5EF4-FFF2-40B4-BE49-F238E27FC236}">
                    <a16:creationId xmlns:a16="http://schemas.microsoft.com/office/drawing/2014/main" id="{58AE1A73-9659-452E-9035-2752AA2CBE3D}"/>
                  </a:ext>
                </a:extLst>
              </p:cNvPr>
              <p:cNvSpPr/>
              <p:nvPr/>
            </p:nvSpPr>
            <p:spPr>
              <a:xfrm>
                <a:off x="5630888" y="4739119"/>
                <a:ext cx="1917925" cy="311437"/>
              </a:xfrm>
              <a:prstGeom prst="rect">
                <a:avLst/>
              </a:prstGeom>
            </p:spPr>
            <p:txBody>
              <a:bodyPr wrap="non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AVAILABILITY ZONES</a:t>
                </a:r>
              </a:p>
            </p:txBody>
          </p:sp>
          <p:sp>
            <p:nvSpPr>
              <p:cNvPr id="22" name="Rectangle 21">
                <a:extLst>
                  <a:ext uri="{FF2B5EF4-FFF2-40B4-BE49-F238E27FC236}">
                    <a16:creationId xmlns:a16="http://schemas.microsoft.com/office/drawing/2014/main" id="{7FF6A33F-CB65-4809-A907-A7B1AAEDA725}"/>
                  </a:ext>
                </a:extLst>
              </p:cNvPr>
              <p:cNvSpPr/>
              <p:nvPr/>
            </p:nvSpPr>
            <p:spPr>
              <a:xfrm>
                <a:off x="5630888" y="4979030"/>
                <a:ext cx="2284328" cy="523220"/>
              </a:xfrm>
              <a:prstGeom prst="rect">
                <a:avLst/>
              </a:prstGeom>
            </p:spPr>
            <p:txBody>
              <a:bodyPr wrap="squar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34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Protection from entire datacenter failures</a:t>
                </a:r>
              </a:p>
            </p:txBody>
          </p:sp>
        </p:grpSp>
        <p:grpSp>
          <p:nvGrpSpPr>
            <p:cNvPr id="24" name="Group 23">
              <a:extLst>
                <a:ext uri="{FF2B5EF4-FFF2-40B4-BE49-F238E27FC236}">
                  <a16:creationId xmlns:a16="http://schemas.microsoft.com/office/drawing/2014/main" id="{DBE6E3B2-3709-4B4A-830A-8E1820A57D65}"/>
                </a:ext>
              </a:extLst>
            </p:cNvPr>
            <p:cNvGrpSpPr/>
            <p:nvPr/>
          </p:nvGrpSpPr>
          <p:grpSpPr>
            <a:xfrm>
              <a:off x="8639154" y="4555596"/>
              <a:ext cx="2195401" cy="733423"/>
              <a:chOff x="8989092" y="4739119"/>
              <a:chExt cx="2284328" cy="763131"/>
            </a:xfrm>
          </p:grpSpPr>
          <p:sp>
            <p:nvSpPr>
              <p:cNvPr id="25" name="Rectangle 24">
                <a:extLst>
                  <a:ext uri="{FF2B5EF4-FFF2-40B4-BE49-F238E27FC236}">
                    <a16:creationId xmlns:a16="http://schemas.microsoft.com/office/drawing/2014/main" id="{E8BD5E26-968E-4C16-9BBD-EFA2BDB9DE4F}"/>
                  </a:ext>
                </a:extLst>
              </p:cNvPr>
              <p:cNvSpPr/>
              <p:nvPr/>
            </p:nvSpPr>
            <p:spPr>
              <a:xfrm>
                <a:off x="8989092" y="4739119"/>
                <a:ext cx="1372376" cy="311437"/>
              </a:xfrm>
              <a:prstGeom prst="rect">
                <a:avLst/>
              </a:prstGeom>
            </p:spPr>
            <p:txBody>
              <a:bodyPr wrap="non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 PAIRS</a:t>
                </a:r>
              </a:p>
            </p:txBody>
          </p:sp>
          <p:sp>
            <p:nvSpPr>
              <p:cNvPr id="26" name="Rectangle 25">
                <a:extLst>
                  <a:ext uri="{FF2B5EF4-FFF2-40B4-BE49-F238E27FC236}">
                    <a16:creationId xmlns:a16="http://schemas.microsoft.com/office/drawing/2014/main" id="{F29F91C1-7DD7-4F3E-A9D7-9FD218EC2450}"/>
                  </a:ext>
                </a:extLst>
              </p:cNvPr>
              <p:cNvSpPr/>
              <p:nvPr/>
            </p:nvSpPr>
            <p:spPr>
              <a:xfrm>
                <a:off x="8989092" y="4979030"/>
                <a:ext cx="2284328" cy="523220"/>
              </a:xfrm>
              <a:prstGeom prst="rect">
                <a:avLst/>
              </a:prstGeom>
            </p:spPr>
            <p:txBody>
              <a:bodyPr wrap="squar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34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Regional protection within Data Residency Boundaries</a:t>
                </a:r>
              </a:p>
            </p:txBody>
          </p:sp>
        </p:grpSp>
        <p:sp>
          <p:nvSpPr>
            <p:cNvPr id="28" name="Freeform: Shape 27">
              <a:extLst>
                <a:ext uri="{FF2B5EF4-FFF2-40B4-BE49-F238E27FC236}">
                  <a16:creationId xmlns:a16="http://schemas.microsoft.com/office/drawing/2014/main" id="{1D1B7222-CC0D-4FD6-AA74-095F1C2E5CE6}"/>
                </a:ext>
              </a:extLst>
            </p:cNvPr>
            <p:cNvSpPr/>
            <p:nvPr/>
          </p:nvSpPr>
          <p:spPr bwMode="auto">
            <a:xfrm>
              <a:off x="502175" y="2654430"/>
              <a:ext cx="2074826"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 name="Freeform: Shape 28">
              <a:extLst>
                <a:ext uri="{FF2B5EF4-FFF2-40B4-BE49-F238E27FC236}">
                  <a16:creationId xmlns:a16="http://schemas.microsoft.com/office/drawing/2014/main" id="{47169E05-3050-44F6-B99D-370FBE85CB2F}"/>
                </a:ext>
              </a:extLst>
            </p:cNvPr>
            <p:cNvSpPr/>
            <p:nvPr/>
          </p:nvSpPr>
          <p:spPr bwMode="auto">
            <a:xfrm>
              <a:off x="2697575" y="2654430"/>
              <a:ext cx="259353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Freeform: Shape 29">
              <a:extLst>
                <a:ext uri="{FF2B5EF4-FFF2-40B4-BE49-F238E27FC236}">
                  <a16:creationId xmlns:a16="http://schemas.microsoft.com/office/drawing/2014/main" id="{8E9E16CB-CD08-4660-942B-4CB1A5400F11}"/>
                </a:ext>
              </a:extLst>
            </p:cNvPr>
            <p:cNvSpPr/>
            <p:nvPr/>
          </p:nvSpPr>
          <p:spPr bwMode="auto">
            <a:xfrm>
              <a:off x="5411683" y="2654430"/>
              <a:ext cx="310689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Shape 30">
              <a:extLst>
                <a:ext uri="{FF2B5EF4-FFF2-40B4-BE49-F238E27FC236}">
                  <a16:creationId xmlns:a16="http://schemas.microsoft.com/office/drawing/2014/main" id="{6D58DF6F-F4F6-4434-9F42-6F1AF2304DE7}"/>
                </a:ext>
              </a:extLst>
            </p:cNvPr>
            <p:cNvSpPr/>
            <p:nvPr/>
          </p:nvSpPr>
          <p:spPr bwMode="auto">
            <a:xfrm>
              <a:off x="8639154" y="2654430"/>
              <a:ext cx="285288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32" name="Group 31">
              <a:extLst>
                <a:ext uri="{FF2B5EF4-FFF2-40B4-BE49-F238E27FC236}">
                  <a16:creationId xmlns:a16="http://schemas.microsoft.com/office/drawing/2014/main" id="{7B28046B-AEAA-4C01-B068-9FD6A3246A66}"/>
                </a:ext>
              </a:extLst>
            </p:cNvPr>
            <p:cNvGrpSpPr/>
            <p:nvPr/>
          </p:nvGrpSpPr>
          <p:grpSpPr>
            <a:xfrm>
              <a:off x="2697575" y="2026208"/>
              <a:ext cx="795072" cy="532011"/>
              <a:chOff x="2806842" y="2107278"/>
              <a:chExt cx="827278" cy="553561"/>
            </a:xfrm>
          </p:grpSpPr>
          <p:sp>
            <p:nvSpPr>
              <p:cNvPr id="33" name="Rectangle 362">
                <a:extLst>
                  <a:ext uri="{FF2B5EF4-FFF2-40B4-BE49-F238E27FC236}">
                    <a16:creationId xmlns:a16="http://schemas.microsoft.com/office/drawing/2014/main" id="{4A1185D1-E95E-4037-866C-83B6243E1BB2}"/>
                  </a:ext>
                </a:extLst>
              </p:cNvPr>
              <p:cNvSpPr>
                <a:spLocks noChangeArrowheads="1"/>
              </p:cNvSpPr>
              <p:nvPr/>
            </p:nvSpPr>
            <p:spPr bwMode="auto">
              <a:xfrm>
                <a:off x="2806842" y="2107278"/>
                <a:ext cx="8272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54" rtl="0" eaLnBrk="1" fontAlgn="base" latinLnBrk="0" hangingPunct="1">
                  <a:lnSpc>
                    <a:spcPct val="100000"/>
                  </a:lnSpc>
                  <a:spcBef>
                    <a:spcPct val="0"/>
                  </a:spcBef>
                  <a:spcAft>
                    <a:spcPct val="0"/>
                  </a:spcAft>
                  <a:buClrTx/>
                  <a:buSzTx/>
                  <a:buFontTx/>
                  <a:buNone/>
                  <a:tabLst/>
                  <a:defRPr/>
                </a:pPr>
                <a:r>
                  <a:rPr kumimoji="0" lang="en-US" altLang="en-US" sz="134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VM SLA</a:t>
                </a:r>
              </a:p>
            </p:txBody>
          </p:sp>
          <p:sp>
            <p:nvSpPr>
              <p:cNvPr id="34" name="Rectangle 365">
                <a:extLst>
                  <a:ext uri="{FF2B5EF4-FFF2-40B4-BE49-F238E27FC236}">
                    <a16:creationId xmlns:a16="http://schemas.microsoft.com/office/drawing/2014/main" id="{A8F78614-D594-4659-A90E-1F2338C235EC}"/>
                  </a:ext>
                </a:extLst>
              </p:cNvPr>
              <p:cNvSpPr>
                <a:spLocks noChangeArrowheads="1"/>
              </p:cNvSpPr>
              <p:nvPr/>
            </p:nvSpPr>
            <p:spPr bwMode="auto">
              <a:xfrm>
                <a:off x="2806842" y="2353062"/>
                <a:ext cx="8050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54" rtl="0" eaLnBrk="1" fontAlgn="base" latinLnBrk="0" hangingPunct="1">
                  <a:lnSpc>
                    <a:spcPct val="100000"/>
                  </a:lnSpc>
                  <a:spcBef>
                    <a:spcPct val="0"/>
                  </a:spcBef>
                  <a:spcAft>
                    <a:spcPct val="0"/>
                  </a:spcAft>
                  <a:buClrTx/>
                  <a:buSzTx/>
                  <a:buFontTx/>
                  <a:buNone/>
                  <a:tabLst/>
                  <a:defRPr/>
                </a:pPr>
                <a:r>
                  <a:rPr kumimoji="0" lang="en-US" altLang="en-US" sz="134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99.95% </a:t>
                </a:r>
                <a:endParaRPr kumimoji="0" lang="en-US" altLang="en-US" sz="134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endParaRPr>
              </a:p>
            </p:txBody>
          </p:sp>
        </p:grpSp>
        <p:grpSp>
          <p:nvGrpSpPr>
            <p:cNvPr id="35" name="Group 34">
              <a:extLst>
                <a:ext uri="{FF2B5EF4-FFF2-40B4-BE49-F238E27FC236}">
                  <a16:creationId xmlns:a16="http://schemas.microsoft.com/office/drawing/2014/main" id="{BBB60443-7E7C-4F27-9B82-0C3790E97006}"/>
                </a:ext>
              </a:extLst>
            </p:cNvPr>
            <p:cNvGrpSpPr/>
            <p:nvPr/>
          </p:nvGrpSpPr>
          <p:grpSpPr>
            <a:xfrm>
              <a:off x="5411683" y="2022118"/>
              <a:ext cx="795072" cy="536101"/>
              <a:chOff x="5630888" y="2103022"/>
              <a:chExt cx="827278" cy="557817"/>
            </a:xfrm>
          </p:grpSpPr>
          <p:sp>
            <p:nvSpPr>
              <p:cNvPr id="36" name="Rectangle 362">
                <a:extLst>
                  <a:ext uri="{FF2B5EF4-FFF2-40B4-BE49-F238E27FC236}">
                    <a16:creationId xmlns:a16="http://schemas.microsoft.com/office/drawing/2014/main" id="{5D069575-3D1A-455D-AA42-E0E15F785F75}"/>
                  </a:ext>
                </a:extLst>
              </p:cNvPr>
              <p:cNvSpPr>
                <a:spLocks noChangeArrowheads="1"/>
              </p:cNvSpPr>
              <p:nvPr/>
            </p:nvSpPr>
            <p:spPr bwMode="auto">
              <a:xfrm>
                <a:off x="5630888" y="2103022"/>
                <a:ext cx="8272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54" rtl="0" eaLnBrk="1" fontAlgn="base" latinLnBrk="0" hangingPunct="1">
                  <a:lnSpc>
                    <a:spcPct val="100000"/>
                  </a:lnSpc>
                  <a:spcBef>
                    <a:spcPct val="0"/>
                  </a:spcBef>
                  <a:spcAft>
                    <a:spcPct val="0"/>
                  </a:spcAft>
                  <a:buClrTx/>
                  <a:buSzTx/>
                  <a:buFontTx/>
                  <a:buNone/>
                  <a:tabLst/>
                  <a:defRPr/>
                </a:pPr>
                <a:r>
                  <a:rPr kumimoji="0" lang="en-US" alt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VM SLA</a:t>
                </a:r>
              </a:p>
            </p:txBody>
          </p:sp>
          <p:sp>
            <p:nvSpPr>
              <p:cNvPr id="37" name="Rectangle 365">
                <a:extLst>
                  <a:ext uri="{FF2B5EF4-FFF2-40B4-BE49-F238E27FC236}">
                    <a16:creationId xmlns:a16="http://schemas.microsoft.com/office/drawing/2014/main" id="{094D64FC-8A04-4BAC-9267-3F9138215CF7}"/>
                  </a:ext>
                </a:extLst>
              </p:cNvPr>
              <p:cNvSpPr>
                <a:spLocks noChangeArrowheads="1"/>
              </p:cNvSpPr>
              <p:nvPr/>
            </p:nvSpPr>
            <p:spPr bwMode="auto">
              <a:xfrm>
                <a:off x="5630888" y="2353062"/>
                <a:ext cx="8050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54" rtl="0" eaLnBrk="1" fontAlgn="base" latinLnBrk="0" hangingPunct="1">
                  <a:lnSpc>
                    <a:spcPct val="100000"/>
                  </a:lnSpc>
                  <a:spcBef>
                    <a:spcPct val="0"/>
                  </a:spcBef>
                  <a:spcAft>
                    <a:spcPct val="0"/>
                  </a:spcAft>
                  <a:buClrTx/>
                  <a:buSzTx/>
                  <a:buFontTx/>
                  <a:buNone/>
                  <a:tabLst/>
                  <a:defRPr/>
                </a:pPr>
                <a:r>
                  <a:rPr kumimoji="0" lang="en-US" alt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99.99% </a:t>
                </a:r>
                <a:endParaRPr kumimoji="0" lang="en-US" alt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Semilight"/>
                  <a:ea typeface="+mn-ea"/>
                  <a:cs typeface="+mn-cs"/>
                </a:endParaRPr>
              </a:p>
            </p:txBody>
          </p:sp>
        </p:grpSp>
        <p:sp>
          <p:nvSpPr>
            <p:cNvPr id="39" name="Rectangle 362">
              <a:extLst>
                <a:ext uri="{FF2B5EF4-FFF2-40B4-BE49-F238E27FC236}">
                  <a16:creationId xmlns:a16="http://schemas.microsoft.com/office/drawing/2014/main" id="{EA50117F-28D2-4058-B941-79C44F7DDF37}"/>
                </a:ext>
              </a:extLst>
            </p:cNvPr>
            <p:cNvSpPr>
              <a:spLocks noChangeArrowheads="1"/>
            </p:cNvSpPr>
            <p:nvPr/>
          </p:nvSpPr>
          <p:spPr bwMode="auto">
            <a:xfrm>
              <a:off x="8635699" y="2022118"/>
              <a:ext cx="2743473" cy="502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54" rtl="0" eaLnBrk="1" fontAlgn="base" latinLnBrk="0" hangingPunct="1">
                <a:lnSpc>
                  <a:spcPct val="100000"/>
                </a:lnSpc>
                <a:spcBef>
                  <a:spcPct val="0"/>
                </a:spcBef>
                <a:spcAft>
                  <a:spcPct val="0"/>
                </a:spcAft>
                <a:buClrTx/>
                <a:buSzTx/>
                <a:buFontTx/>
                <a:buNone/>
                <a:tabLst/>
                <a:defRPr/>
              </a:pPr>
              <a:r>
                <a:rPr kumimoji="0" lang="en-US" alt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MULTI-REGION DISASTER RECOVERY</a:t>
              </a:r>
            </a:p>
          </p:txBody>
        </p:sp>
        <p:sp>
          <p:nvSpPr>
            <p:cNvPr id="41" name="PC1_E977">
              <a:extLst>
                <a:ext uri="{FF2B5EF4-FFF2-40B4-BE49-F238E27FC236}">
                  <a16:creationId xmlns:a16="http://schemas.microsoft.com/office/drawing/2014/main" id="{05BCE54E-DA0E-4BF0-BA0A-4DE9A18587D9}"/>
                </a:ext>
              </a:extLst>
            </p:cNvPr>
            <p:cNvSpPr>
              <a:spLocks noChangeAspect="1" noEditPoints="1"/>
            </p:cNvSpPr>
            <p:nvPr/>
          </p:nvSpPr>
          <p:spPr bwMode="auto">
            <a:xfrm>
              <a:off x="1245685" y="3325304"/>
              <a:ext cx="587808" cy="470433"/>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3" name="monitor">
              <a:extLst>
                <a:ext uri="{FF2B5EF4-FFF2-40B4-BE49-F238E27FC236}">
                  <a16:creationId xmlns:a16="http://schemas.microsoft.com/office/drawing/2014/main" id="{20A8F3FC-8CD3-402C-8D8C-3522D684E8C8}"/>
                </a:ext>
              </a:extLst>
            </p:cNvPr>
            <p:cNvSpPr>
              <a:spLocks noChangeAspect="1" noEditPoints="1"/>
            </p:cNvSpPr>
            <p:nvPr/>
          </p:nvSpPr>
          <p:spPr bwMode="auto">
            <a:xfrm>
              <a:off x="3236011" y="3201520"/>
              <a:ext cx="439401" cy="3367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4" name="monitor">
              <a:extLst>
                <a:ext uri="{FF2B5EF4-FFF2-40B4-BE49-F238E27FC236}">
                  <a16:creationId xmlns:a16="http://schemas.microsoft.com/office/drawing/2014/main" id="{B836F05D-C8FA-4BB9-A4B6-8133A39D8CC3}"/>
                </a:ext>
              </a:extLst>
            </p:cNvPr>
            <p:cNvSpPr>
              <a:spLocks noChangeAspect="1" noEditPoints="1"/>
            </p:cNvSpPr>
            <p:nvPr/>
          </p:nvSpPr>
          <p:spPr bwMode="auto">
            <a:xfrm>
              <a:off x="3890186" y="3201520"/>
              <a:ext cx="439401" cy="3367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5" name="Rectangle 44">
              <a:extLst>
                <a:ext uri="{FF2B5EF4-FFF2-40B4-BE49-F238E27FC236}">
                  <a16:creationId xmlns:a16="http://schemas.microsoft.com/office/drawing/2014/main" id="{F3FD861F-32C0-4544-8C8E-608DC03D90F8}"/>
                </a:ext>
              </a:extLst>
            </p:cNvPr>
            <p:cNvSpPr/>
            <p:nvPr/>
          </p:nvSpPr>
          <p:spPr bwMode="auto">
            <a:xfrm>
              <a:off x="3128927" y="3134007"/>
              <a:ext cx="1300975" cy="454715"/>
            </a:xfrm>
            <a:prstGeom prst="rect">
              <a:avLst/>
            </a:prstGeom>
            <a:no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6" name="monitor">
              <a:extLst>
                <a:ext uri="{FF2B5EF4-FFF2-40B4-BE49-F238E27FC236}">
                  <a16:creationId xmlns:a16="http://schemas.microsoft.com/office/drawing/2014/main" id="{4429CD81-CE68-4FE6-A07D-E9F9D560C270}"/>
                </a:ext>
              </a:extLst>
            </p:cNvPr>
            <p:cNvSpPr>
              <a:spLocks noChangeAspect="1" noEditPoints="1"/>
            </p:cNvSpPr>
            <p:nvPr/>
          </p:nvSpPr>
          <p:spPr bwMode="auto">
            <a:xfrm>
              <a:off x="3112894" y="3713206"/>
              <a:ext cx="258782" cy="19832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7" name="monitor">
              <a:extLst>
                <a:ext uri="{FF2B5EF4-FFF2-40B4-BE49-F238E27FC236}">
                  <a16:creationId xmlns:a16="http://schemas.microsoft.com/office/drawing/2014/main" id="{A9282F0A-AA2C-4D14-9C73-E4CC33A9616F}"/>
                </a:ext>
              </a:extLst>
            </p:cNvPr>
            <p:cNvSpPr>
              <a:spLocks noChangeAspect="1" noEditPoints="1"/>
            </p:cNvSpPr>
            <p:nvPr/>
          </p:nvSpPr>
          <p:spPr bwMode="auto">
            <a:xfrm>
              <a:off x="3475067" y="3713206"/>
              <a:ext cx="258782" cy="19832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8" name="monitor">
              <a:extLst>
                <a:ext uri="{FF2B5EF4-FFF2-40B4-BE49-F238E27FC236}">
                  <a16:creationId xmlns:a16="http://schemas.microsoft.com/office/drawing/2014/main" id="{96FCED2D-A433-4FBE-86D3-7E6A57786D37}"/>
                </a:ext>
              </a:extLst>
            </p:cNvPr>
            <p:cNvSpPr>
              <a:spLocks noChangeAspect="1" noEditPoints="1"/>
            </p:cNvSpPr>
            <p:nvPr/>
          </p:nvSpPr>
          <p:spPr bwMode="auto">
            <a:xfrm>
              <a:off x="3838830" y="3713206"/>
              <a:ext cx="258782" cy="19832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9" name="monitor">
              <a:extLst>
                <a:ext uri="{FF2B5EF4-FFF2-40B4-BE49-F238E27FC236}">
                  <a16:creationId xmlns:a16="http://schemas.microsoft.com/office/drawing/2014/main" id="{C667A35F-9F48-4B71-964E-68FDFE778B28}"/>
                </a:ext>
              </a:extLst>
            </p:cNvPr>
            <p:cNvSpPr>
              <a:spLocks noChangeAspect="1" noEditPoints="1"/>
            </p:cNvSpPr>
            <p:nvPr/>
          </p:nvSpPr>
          <p:spPr bwMode="auto">
            <a:xfrm>
              <a:off x="4199411" y="3713206"/>
              <a:ext cx="258782" cy="19832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8" name="Freeform 11">
              <a:extLst>
                <a:ext uri="{FF2B5EF4-FFF2-40B4-BE49-F238E27FC236}">
                  <a16:creationId xmlns:a16="http://schemas.microsoft.com/office/drawing/2014/main" id="{354CE7FD-1E1D-469C-93DB-93C7A02E3961}"/>
                </a:ext>
              </a:extLst>
            </p:cNvPr>
            <p:cNvSpPr>
              <a:spLocks/>
            </p:cNvSpPr>
            <p:nvPr/>
          </p:nvSpPr>
          <p:spPr bwMode="auto">
            <a:xfrm>
              <a:off x="10375657" y="3438196"/>
              <a:ext cx="543841" cy="34784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Freeform 11">
              <a:extLst>
                <a:ext uri="{FF2B5EF4-FFF2-40B4-BE49-F238E27FC236}">
                  <a16:creationId xmlns:a16="http://schemas.microsoft.com/office/drawing/2014/main" id="{42C20B2E-6AD8-4352-A210-78AABD4AF724}"/>
                </a:ext>
              </a:extLst>
            </p:cNvPr>
            <p:cNvSpPr>
              <a:spLocks/>
            </p:cNvSpPr>
            <p:nvPr/>
          </p:nvSpPr>
          <p:spPr bwMode="auto">
            <a:xfrm>
              <a:off x="9211696" y="3438196"/>
              <a:ext cx="543841" cy="34784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 name="Freeform: Shape 59">
              <a:extLst>
                <a:ext uri="{FF2B5EF4-FFF2-40B4-BE49-F238E27FC236}">
                  <a16:creationId xmlns:a16="http://schemas.microsoft.com/office/drawing/2014/main" id="{448185C4-5019-45BF-82EE-BF5084DB4B29}"/>
                </a:ext>
              </a:extLst>
            </p:cNvPr>
            <p:cNvSpPr/>
            <p:nvPr/>
          </p:nvSpPr>
          <p:spPr bwMode="auto">
            <a:xfrm>
              <a:off x="9843764" y="3612119"/>
              <a:ext cx="443667"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Rectangle 60">
              <a:extLst>
                <a:ext uri="{FF2B5EF4-FFF2-40B4-BE49-F238E27FC236}">
                  <a16:creationId xmlns:a16="http://schemas.microsoft.com/office/drawing/2014/main" id="{9C7CD9A6-6E55-4AB5-828F-D665C8D12687}"/>
                </a:ext>
              </a:extLst>
            </p:cNvPr>
            <p:cNvSpPr/>
            <p:nvPr/>
          </p:nvSpPr>
          <p:spPr bwMode="auto">
            <a:xfrm>
              <a:off x="8752020" y="2951707"/>
              <a:ext cx="2627152" cy="1235469"/>
            </a:xfrm>
            <a:prstGeom prst="rect">
              <a:avLst/>
            </a:prstGeom>
            <a:no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2" name="Rectangle 61">
              <a:extLst>
                <a:ext uri="{FF2B5EF4-FFF2-40B4-BE49-F238E27FC236}">
                  <a16:creationId xmlns:a16="http://schemas.microsoft.com/office/drawing/2014/main" id="{B5B59BA0-BF3D-442B-811A-0E1B5027A07D}"/>
                </a:ext>
              </a:extLst>
            </p:cNvPr>
            <p:cNvSpPr/>
            <p:nvPr/>
          </p:nvSpPr>
          <p:spPr bwMode="auto">
            <a:xfrm>
              <a:off x="9039793" y="3021737"/>
              <a:ext cx="887647" cy="344143"/>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r>
                <a:rPr kumimoji="0" lang="en-US" sz="1153" b="0" i="0" u="none" strike="noStrike" kern="0" cap="none" spc="0" normalizeH="0" baseline="0" noProof="0">
                  <a:ln>
                    <a:noFill/>
                  </a:ln>
                  <a:gradFill>
                    <a:gsLst>
                      <a:gs pos="1770">
                        <a:srgbClr val="353535"/>
                      </a:gs>
                      <a:gs pos="98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 1</a:t>
              </a:r>
            </a:p>
          </p:txBody>
        </p:sp>
        <p:sp>
          <p:nvSpPr>
            <p:cNvPr id="64" name="Rectangle 63">
              <a:extLst>
                <a:ext uri="{FF2B5EF4-FFF2-40B4-BE49-F238E27FC236}">
                  <a16:creationId xmlns:a16="http://schemas.microsoft.com/office/drawing/2014/main" id="{C22FD308-6140-4DD8-9CF8-6011167F5430}"/>
                </a:ext>
              </a:extLst>
            </p:cNvPr>
            <p:cNvSpPr/>
            <p:nvPr/>
          </p:nvSpPr>
          <p:spPr bwMode="auto">
            <a:xfrm>
              <a:off x="10203754" y="3010633"/>
              <a:ext cx="887647" cy="344143"/>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r>
                <a:rPr kumimoji="0" lang="en-US" sz="1153" b="0" i="0" u="none" strike="noStrike" kern="0" cap="none" spc="0" normalizeH="0" baseline="0" noProof="0">
                  <a:ln>
                    <a:noFill/>
                  </a:ln>
                  <a:gradFill>
                    <a:gsLst>
                      <a:gs pos="1770">
                        <a:srgbClr val="353535"/>
                      </a:gs>
                      <a:gs pos="98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 2</a:t>
              </a:r>
            </a:p>
          </p:txBody>
        </p:sp>
        <p:sp>
          <p:nvSpPr>
            <p:cNvPr id="65" name="Freeform 11">
              <a:extLst>
                <a:ext uri="{FF2B5EF4-FFF2-40B4-BE49-F238E27FC236}">
                  <a16:creationId xmlns:a16="http://schemas.microsoft.com/office/drawing/2014/main" id="{C367DE45-DA53-40F0-876A-699C18141EFD}"/>
                </a:ext>
              </a:extLst>
            </p:cNvPr>
            <p:cNvSpPr>
              <a:spLocks/>
            </p:cNvSpPr>
            <p:nvPr/>
          </p:nvSpPr>
          <p:spPr bwMode="auto">
            <a:xfrm>
              <a:off x="5574619" y="2951707"/>
              <a:ext cx="1984311" cy="1235469"/>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 name="Rectangle 65">
              <a:extLst>
                <a:ext uri="{FF2B5EF4-FFF2-40B4-BE49-F238E27FC236}">
                  <a16:creationId xmlns:a16="http://schemas.microsoft.com/office/drawing/2014/main" id="{576ED55F-90A5-499D-BBB8-CD8189F30A26}"/>
                </a:ext>
              </a:extLst>
            </p:cNvPr>
            <p:cNvSpPr/>
            <p:nvPr/>
          </p:nvSpPr>
          <p:spPr bwMode="auto">
            <a:xfrm rot="5400000">
              <a:off x="5506332" y="3369208"/>
              <a:ext cx="721398" cy="454715"/>
            </a:xfrm>
            <a:prstGeom prst="rect">
              <a:avLst/>
            </a:prstGeom>
            <a:solidFill>
              <a:schemeClr val="bg1"/>
            </a:solid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monitor">
              <a:extLst>
                <a:ext uri="{FF2B5EF4-FFF2-40B4-BE49-F238E27FC236}">
                  <a16:creationId xmlns:a16="http://schemas.microsoft.com/office/drawing/2014/main" id="{69C20AB9-F19C-491F-BA81-DE58455D0E85}"/>
                </a:ext>
              </a:extLst>
            </p:cNvPr>
            <p:cNvSpPr>
              <a:spLocks noChangeAspect="1" noEditPoints="1"/>
            </p:cNvSpPr>
            <p:nvPr/>
          </p:nvSpPr>
          <p:spPr bwMode="auto">
            <a:xfrm>
              <a:off x="5699096" y="3297689"/>
              <a:ext cx="335871" cy="25740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8" name="monitor">
              <a:extLst>
                <a:ext uri="{FF2B5EF4-FFF2-40B4-BE49-F238E27FC236}">
                  <a16:creationId xmlns:a16="http://schemas.microsoft.com/office/drawing/2014/main" id="{D0025875-75AD-46FF-A03E-BA4D744FEB8A}"/>
                </a:ext>
              </a:extLst>
            </p:cNvPr>
            <p:cNvSpPr>
              <a:spLocks noChangeAspect="1" noEditPoints="1"/>
            </p:cNvSpPr>
            <p:nvPr/>
          </p:nvSpPr>
          <p:spPr bwMode="auto">
            <a:xfrm>
              <a:off x="5699096" y="3606422"/>
              <a:ext cx="335871" cy="25740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9" name="Rectangle 68">
              <a:extLst>
                <a:ext uri="{FF2B5EF4-FFF2-40B4-BE49-F238E27FC236}">
                  <a16:creationId xmlns:a16="http://schemas.microsoft.com/office/drawing/2014/main" id="{420C9F38-4BB9-47AC-82F5-940C586F280D}"/>
                </a:ext>
              </a:extLst>
            </p:cNvPr>
            <p:cNvSpPr/>
            <p:nvPr/>
          </p:nvSpPr>
          <p:spPr bwMode="auto">
            <a:xfrm rot="5400000">
              <a:off x="6185475" y="3178681"/>
              <a:ext cx="721398" cy="454715"/>
            </a:xfrm>
            <a:prstGeom prst="rect">
              <a:avLst/>
            </a:prstGeom>
            <a:solidFill>
              <a:schemeClr val="bg1"/>
            </a:solid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0" name="monitor">
              <a:extLst>
                <a:ext uri="{FF2B5EF4-FFF2-40B4-BE49-F238E27FC236}">
                  <a16:creationId xmlns:a16="http://schemas.microsoft.com/office/drawing/2014/main" id="{04FC05E3-9FED-49F4-92F0-BE09CFF5009B}"/>
                </a:ext>
              </a:extLst>
            </p:cNvPr>
            <p:cNvSpPr>
              <a:spLocks noChangeAspect="1" noEditPoints="1"/>
            </p:cNvSpPr>
            <p:nvPr/>
          </p:nvSpPr>
          <p:spPr bwMode="auto">
            <a:xfrm>
              <a:off x="6378239" y="3107161"/>
              <a:ext cx="335871" cy="25740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1" name="monitor">
              <a:extLst>
                <a:ext uri="{FF2B5EF4-FFF2-40B4-BE49-F238E27FC236}">
                  <a16:creationId xmlns:a16="http://schemas.microsoft.com/office/drawing/2014/main" id="{57132751-AD31-463B-A7EF-EF1BF5F9C063}"/>
                </a:ext>
              </a:extLst>
            </p:cNvPr>
            <p:cNvSpPr>
              <a:spLocks noChangeAspect="1" noEditPoints="1"/>
            </p:cNvSpPr>
            <p:nvPr/>
          </p:nvSpPr>
          <p:spPr bwMode="auto">
            <a:xfrm>
              <a:off x="6378239" y="3415894"/>
              <a:ext cx="335871" cy="25740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2" name="Rectangle 71">
              <a:extLst>
                <a:ext uri="{FF2B5EF4-FFF2-40B4-BE49-F238E27FC236}">
                  <a16:creationId xmlns:a16="http://schemas.microsoft.com/office/drawing/2014/main" id="{1254A47F-4ACE-49D2-8224-CC92F1B8ACE9}"/>
                </a:ext>
              </a:extLst>
            </p:cNvPr>
            <p:cNvSpPr/>
            <p:nvPr/>
          </p:nvSpPr>
          <p:spPr bwMode="auto">
            <a:xfrm rot="5400000">
              <a:off x="6936790" y="3351508"/>
              <a:ext cx="721398" cy="454715"/>
            </a:xfrm>
            <a:prstGeom prst="rect">
              <a:avLst/>
            </a:prstGeom>
            <a:solidFill>
              <a:schemeClr val="bg1"/>
            </a:solid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3" name="monitor">
              <a:extLst>
                <a:ext uri="{FF2B5EF4-FFF2-40B4-BE49-F238E27FC236}">
                  <a16:creationId xmlns:a16="http://schemas.microsoft.com/office/drawing/2014/main" id="{81C9059D-222B-490B-9B6F-EB93F6A70C47}"/>
                </a:ext>
              </a:extLst>
            </p:cNvPr>
            <p:cNvSpPr>
              <a:spLocks noChangeAspect="1" noEditPoints="1"/>
            </p:cNvSpPr>
            <p:nvPr/>
          </p:nvSpPr>
          <p:spPr bwMode="auto">
            <a:xfrm>
              <a:off x="7129553" y="3279989"/>
              <a:ext cx="335871" cy="25740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4" name="monitor">
              <a:extLst>
                <a:ext uri="{FF2B5EF4-FFF2-40B4-BE49-F238E27FC236}">
                  <a16:creationId xmlns:a16="http://schemas.microsoft.com/office/drawing/2014/main" id="{D130BF16-B558-4D2D-A609-BC32EC9A6BD1}"/>
                </a:ext>
              </a:extLst>
            </p:cNvPr>
            <p:cNvSpPr>
              <a:spLocks noChangeAspect="1" noEditPoints="1"/>
            </p:cNvSpPr>
            <p:nvPr/>
          </p:nvSpPr>
          <p:spPr bwMode="auto">
            <a:xfrm>
              <a:off x="7129553" y="3588722"/>
              <a:ext cx="335871" cy="25740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428930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922517-322A-43B7-9CF0-D6D66DD3DD88}"/>
              </a:ext>
            </a:extLst>
          </p:cNvPr>
          <p:cNvSpPr>
            <a:spLocks noGrp="1"/>
          </p:cNvSpPr>
          <p:nvPr>
            <p:ph type="title"/>
          </p:nvPr>
        </p:nvSpPr>
        <p:spPr>
          <a:xfrm>
            <a:off x="418643" y="183319"/>
            <a:ext cx="3922245" cy="680196"/>
          </a:xfrm>
        </p:spPr>
        <p:txBody>
          <a:bodyPr>
            <a:normAutofit fontScale="90000"/>
          </a:bodyPr>
          <a:lstStyle/>
          <a:p>
            <a:r>
              <a:rPr lang="en-US" b="1" dirty="0"/>
              <a:t>Azure Resources</a:t>
            </a:r>
          </a:p>
        </p:txBody>
      </p:sp>
      <p:sp>
        <p:nvSpPr>
          <p:cNvPr id="6" name="Content Placeholder 5">
            <a:extLst>
              <a:ext uri="{FF2B5EF4-FFF2-40B4-BE49-F238E27FC236}">
                <a16:creationId xmlns:a16="http://schemas.microsoft.com/office/drawing/2014/main" id="{C0FF092D-7D8A-4651-A3C4-98C7FC9A7685}"/>
              </a:ext>
            </a:extLst>
          </p:cNvPr>
          <p:cNvSpPr>
            <a:spLocks noGrp="1"/>
          </p:cNvSpPr>
          <p:nvPr>
            <p:ph sz="quarter" idx="10"/>
          </p:nvPr>
        </p:nvSpPr>
        <p:spPr>
          <a:xfrm>
            <a:off x="434510" y="1002016"/>
            <a:ext cx="11340811" cy="923330"/>
          </a:xfrm>
        </p:spPr>
        <p:txBody>
          <a:bodyPr vert="horz" wrap="square" lIns="0" tIns="91440" rIns="146304" bIns="91440" rtlCol="0" anchor="t">
            <a:spAutoFit/>
          </a:bodyPr>
          <a:lstStyle/>
          <a:p>
            <a:r>
              <a:rPr lang="en-US" dirty="0">
                <a:latin typeface="Segoe UI"/>
                <a:cs typeface="Segoe UI"/>
              </a:rPr>
              <a:t>Azure </a:t>
            </a:r>
            <a:r>
              <a:rPr lang="en-US" b="1" dirty="0">
                <a:latin typeface="Segoe UI"/>
                <a:cs typeface="Segoe UI"/>
              </a:rPr>
              <a:t>resources</a:t>
            </a:r>
            <a:r>
              <a:rPr lang="en-US" dirty="0">
                <a:latin typeface="Segoe UI"/>
                <a:cs typeface="Segoe UI"/>
              </a:rPr>
              <a:t> are components like storage, virtual machines, and networks that are available to build cloud solutions.</a:t>
            </a:r>
          </a:p>
        </p:txBody>
      </p:sp>
      <p:grpSp>
        <p:nvGrpSpPr>
          <p:cNvPr id="40" name="Group 39" descr="Group of 6 icons showing different types of Azure resources available.  The are Virtual Machine, Storage, Networks, App Services, SQL Databases, and Functions.">
            <a:extLst>
              <a:ext uri="{FF2B5EF4-FFF2-40B4-BE49-F238E27FC236}">
                <a16:creationId xmlns:a16="http://schemas.microsoft.com/office/drawing/2014/main" id="{B122006E-D25E-4CBD-9B42-EC2BB5B0F25E}"/>
              </a:ext>
            </a:extLst>
          </p:cNvPr>
          <p:cNvGrpSpPr/>
          <p:nvPr/>
        </p:nvGrpSpPr>
        <p:grpSpPr>
          <a:xfrm>
            <a:off x="1207857" y="1925347"/>
            <a:ext cx="9776285" cy="3797361"/>
            <a:chOff x="1091695" y="2530110"/>
            <a:chExt cx="9776285" cy="3704067"/>
          </a:xfrm>
        </p:grpSpPr>
        <p:grpSp>
          <p:nvGrpSpPr>
            <p:cNvPr id="37" name="Group 36">
              <a:extLst>
                <a:ext uri="{FF2B5EF4-FFF2-40B4-BE49-F238E27FC236}">
                  <a16:creationId xmlns:a16="http://schemas.microsoft.com/office/drawing/2014/main" id="{A4E7AC43-C3DB-4D3F-B94D-5F486AC7C88B}"/>
                </a:ext>
              </a:extLst>
            </p:cNvPr>
            <p:cNvGrpSpPr/>
            <p:nvPr/>
          </p:nvGrpSpPr>
          <p:grpSpPr>
            <a:xfrm>
              <a:off x="1091695" y="2641404"/>
              <a:ext cx="2638415" cy="1678252"/>
              <a:chOff x="552680" y="2675092"/>
              <a:chExt cx="2638415" cy="1678252"/>
            </a:xfrm>
          </p:grpSpPr>
          <p:pic>
            <p:nvPicPr>
              <p:cNvPr id="9" name="Picture 8">
                <a:extLst>
                  <a:ext uri="{FF2B5EF4-FFF2-40B4-BE49-F238E27FC236}">
                    <a16:creationId xmlns:a16="http://schemas.microsoft.com/office/drawing/2014/main" id="{4FD7DEAC-8E87-4AC2-81B9-437471FB6D7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299094" y="2675092"/>
                <a:ext cx="1141353" cy="1141353"/>
              </a:xfrm>
              <a:prstGeom prst="rect">
                <a:avLst/>
              </a:prstGeom>
            </p:spPr>
          </p:pic>
          <p:sp>
            <p:nvSpPr>
              <p:cNvPr id="2" name="TextBox 1">
                <a:extLst>
                  <a:ext uri="{FF2B5EF4-FFF2-40B4-BE49-F238E27FC236}">
                    <a16:creationId xmlns:a16="http://schemas.microsoft.com/office/drawing/2014/main" id="{D0F08480-CCB0-437B-8C78-A36C810934C8}"/>
                  </a:ext>
                </a:extLst>
              </p:cNvPr>
              <p:cNvSpPr txBox="1"/>
              <p:nvPr/>
            </p:nvSpPr>
            <p:spPr>
              <a:xfrm>
                <a:off x="552680" y="3725480"/>
                <a:ext cx="263841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Virtual Machines</a:t>
                </a:r>
              </a:p>
            </p:txBody>
          </p:sp>
        </p:grpSp>
        <p:grpSp>
          <p:nvGrpSpPr>
            <p:cNvPr id="38" name="Group 37">
              <a:extLst>
                <a:ext uri="{FF2B5EF4-FFF2-40B4-BE49-F238E27FC236}">
                  <a16:creationId xmlns:a16="http://schemas.microsoft.com/office/drawing/2014/main" id="{2C3A9148-E402-4A38-8986-71A09FC6353C}"/>
                </a:ext>
              </a:extLst>
            </p:cNvPr>
            <p:cNvGrpSpPr/>
            <p:nvPr/>
          </p:nvGrpSpPr>
          <p:grpSpPr>
            <a:xfrm>
              <a:off x="4608372" y="2667191"/>
              <a:ext cx="2745432" cy="1652465"/>
              <a:chOff x="3759281" y="2700879"/>
              <a:chExt cx="2745432" cy="1652465"/>
            </a:xfrm>
          </p:grpSpPr>
          <p:pic>
            <p:nvPicPr>
              <p:cNvPr id="25" name="Graphic 24">
                <a:extLst>
                  <a:ext uri="{FF2B5EF4-FFF2-40B4-BE49-F238E27FC236}">
                    <a16:creationId xmlns:a16="http://schemas.microsoft.com/office/drawing/2014/main" id="{88F29FB0-B242-4567-84B1-E49DD154323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9562" b="7965"/>
              <a:stretch/>
            </p:blipFill>
            <p:spPr>
              <a:xfrm>
                <a:off x="4468751" y="2700879"/>
                <a:ext cx="1326493" cy="1094013"/>
              </a:xfrm>
              <a:prstGeom prst="rect">
                <a:avLst/>
              </a:prstGeom>
            </p:spPr>
          </p:pic>
          <p:sp>
            <p:nvSpPr>
              <p:cNvPr id="4" name="TextBox 3">
                <a:extLst>
                  <a:ext uri="{FF2B5EF4-FFF2-40B4-BE49-F238E27FC236}">
                    <a16:creationId xmlns:a16="http://schemas.microsoft.com/office/drawing/2014/main" id="{DAD5727A-D0F2-48A0-83C4-E848BD10AB09}"/>
                  </a:ext>
                </a:extLst>
              </p:cNvPr>
              <p:cNvSpPr txBox="1"/>
              <p:nvPr/>
            </p:nvSpPr>
            <p:spPr>
              <a:xfrm>
                <a:off x="3759281" y="3725480"/>
                <a:ext cx="274543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Storage Accounts</a:t>
                </a:r>
              </a:p>
            </p:txBody>
          </p:sp>
        </p:grpSp>
        <p:grpSp>
          <p:nvGrpSpPr>
            <p:cNvPr id="39" name="Group 38">
              <a:extLst>
                <a:ext uri="{FF2B5EF4-FFF2-40B4-BE49-F238E27FC236}">
                  <a16:creationId xmlns:a16="http://schemas.microsoft.com/office/drawing/2014/main" id="{92D0A42B-FDB0-4970-BFEB-A9BDCA5E6038}"/>
                </a:ext>
              </a:extLst>
            </p:cNvPr>
            <p:cNvGrpSpPr/>
            <p:nvPr/>
          </p:nvGrpSpPr>
          <p:grpSpPr>
            <a:xfrm>
              <a:off x="8232066" y="2530110"/>
              <a:ext cx="2635914" cy="1789546"/>
              <a:chOff x="7693051" y="2563798"/>
              <a:chExt cx="2635914" cy="1789546"/>
            </a:xfrm>
          </p:grpSpPr>
          <p:pic>
            <p:nvPicPr>
              <p:cNvPr id="17" name="Picture 16">
                <a:extLst>
                  <a:ext uri="{FF2B5EF4-FFF2-40B4-BE49-F238E27FC236}">
                    <a16:creationId xmlns:a16="http://schemas.microsoft.com/office/drawing/2014/main" id="{9D9A277B-EC91-412A-8467-C1232A6B28A6}"/>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326921" y="2563798"/>
                <a:ext cx="1368175" cy="1368175"/>
              </a:xfrm>
              <a:prstGeom prst="rect">
                <a:avLst/>
              </a:prstGeom>
            </p:spPr>
          </p:pic>
          <p:sp>
            <p:nvSpPr>
              <p:cNvPr id="8" name="TextBox 7">
                <a:extLst>
                  <a:ext uri="{FF2B5EF4-FFF2-40B4-BE49-F238E27FC236}">
                    <a16:creationId xmlns:a16="http://schemas.microsoft.com/office/drawing/2014/main" id="{AA19368E-E94C-4716-998F-FDC4BBDFA1A8}"/>
                  </a:ext>
                </a:extLst>
              </p:cNvPr>
              <p:cNvSpPr txBox="1"/>
              <p:nvPr/>
            </p:nvSpPr>
            <p:spPr>
              <a:xfrm>
                <a:off x="7693051" y="3725480"/>
                <a:ext cx="263591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Virtual Networks</a:t>
                </a:r>
              </a:p>
            </p:txBody>
          </p:sp>
        </p:grpSp>
        <p:grpSp>
          <p:nvGrpSpPr>
            <p:cNvPr id="36" name="Group 35">
              <a:extLst>
                <a:ext uri="{FF2B5EF4-FFF2-40B4-BE49-F238E27FC236}">
                  <a16:creationId xmlns:a16="http://schemas.microsoft.com/office/drawing/2014/main" id="{39FB2BF0-DC09-4397-AF96-867CA42C6976}"/>
                </a:ext>
              </a:extLst>
            </p:cNvPr>
            <p:cNvGrpSpPr/>
            <p:nvPr/>
          </p:nvGrpSpPr>
          <p:grpSpPr>
            <a:xfrm>
              <a:off x="1353657" y="4425721"/>
              <a:ext cx="2114490" cy="1808456"/>
              <a:chOff x="814643" y="4528018"/>
              <a:chExt cx="2114490" cy="1808456"/>
            </a:xfrm>
          </p:grpSpPr>
          <p:pic>
            <p:nvPicPr>
              <p:cNvPr id="21" name="Picture 20">
                <a:extLst>
                  <a:ext uri="{FF2B5EF4-FFF2-40B4-BE49-F238E27FC236}">
                    <a16:creationId xmlns:a16="http://schemas.microsoft.com/office/drawing/2014/main" id="{389E0D63-D73E-4B9B-A1D0-CEC5496B13F3}"/>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299095" y="4528018"/>
                <a:ext cx="1145586" cy="1145586"/>
              </a:xfrm>
              <a:prstGeom prst="rect">
                <a:avLst/>
              </a:prstGeom>
            </p:spPr>
          </p:pic>
          <p:sp>
            <p:nvSpPr>
              <p:cNvPr id="11" name="TextBox 10">
                <a:extLst>
                  <a:ext uri="{FF2B5EF4-FFF2-40B4-BE49-F238E27FC236}">
                    <a16:creationId xmlns:a16="http://schemas.microsoft.com/office/drawing/2014/main" id="{CB68CFE9-7315-45B3-BC83-F23B058383BC}"/>
                  </a:ext>
                </a:extLst>
              </p:cNvPr>
              <p:cNvSpPr txBox="1"/>
              <p:nvPr/>
            </p:nvSpPr>
            <p:spPr>
              <a:xfrm>
                <a:off x="814643" y="5708610"/>
                <a:ext cx="21144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App Services</a:t>
                </a:r>
              </a:p>
            </p:txBody>
          </p:sp>
        </p:grpSp>
        <p:grpSp>
          <p:nvGrpSpPr>
            <p:cNvPr id="35" name="Group 34">
              <a:extLst>
                <a:ext uri="{FF2B5EF4-FFF2-40B4-BE49-F238E27FC236}">
                  <a16:creationId xmlns:a16="http://schemas.microsoft.com/office/drawing/2014/main" id="{6E24FB3E-78F6-4D83-8FC0-7A33DBFDD352}"/>
                </a:ext>
              </a:extLst>
            </p:cNvPr>
            <p:cNvGrpSpPr/>
            <p:nvPr/>
          </p:nvGrpSpPr>
          <p:grpSpPr>
            <a:xfrm>
              <a:off x="4737243" y="4425721"/>
              <a:ext cx="2390719" cy="1808456"/>
              <a:chOff x="3668838" y="4528018"/>
              <a:chExt cx="2390719" cy="1808456"/>
            </a:xfrm>
          </p:grpSpPr>
          <p:pic>
            <p:nvPicPr>
              <p:cNvPr id="13" name="Picture 12">
                <a:extLst>
                  <a:ext uri="{FF2B5EF4-FFF2-40B4-BE49-F238E27FC236}">
                    <a16:creationId xmlns:a16="http://schemas.microsoft.com/office/drawing/2014/main" id="{529D27F6-8177-4231-9DCC-022A63BD63DF}"/>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291404" y="4528018"/>
                <a:ext cx="1145586" cy="1145586"/>
              </a:xfrm>
              <a:prstGeom prst="rect">
                <a:avLst/>
              </a:prstGeom>
            </p:spPr>
          </p:pic>
          <p:sp>
            <p:nvSpPr>
              <p:cNvPr id="14" name="TextBox 13">
                <a:extLst>
                  <a:ext uri="{FF2B5EF4-FFF2-40B4-BE49-F238E27FC236}">
                    <a16:creationId xmlns:a16="http://schemas.microsoft.com/office/drawing/2014/main" id="{B6C87DB8-DFA1-451C-9999-EE9DD0D3B4E1}"/>
                  </a:ext>
                </a:extLst>
              </p:cNvPr>
              <p:cNvSpPr txBox="1"/>
              <p:nvPr/>
            </p:nvSpPr>
            <p:spPr>
              <a:xfrm>
                <a:off x="3668838" y="5708610"/>
                <a:ext cx="239071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SQL Databases</a:t>
                </a:r>
              </a:p>
            </p:txBody>
          </p:sp>
        </p:grpSp>
        <p:grpSp>
          <p:nvGrpSpPr>
            <p:cNvPr id="34" name="Group 33">
              <a:extLst>
                <a:ext uri="{FF2B5EF4-FFF2-40B4-BE49-F238E27FC236}">
                  <a16:creationId xmlns:a16="http://schemas.microsoft.com/office/drawing/2014/main" id="{965486E5-4B44-4E77-9E28-297A8F046048}"/>
                </a:ext>
              </a:extLst>
            </p:cNvPr>
            <p:cNvGrpSpPr/>
            <p:nvPr/>
          </p:nvGrpSpPr>
          <p:grpSpPr>
            <a:xfrm>
              <a:off x="8657100" y="4466719"/>
              <a:ext cx="1677382" cy="1767458"/>
              <a:chOff x="7333626" y="4569016"/>
              <a:chExt cx="1677382" cy="1767458"/>
            </a:xfrm>
          </p:grpSpPr>
          <p:pic>
            <p:nvPicPr>
              <p:cNvPr id="27" name="Graphic 26">
                <a:extLst>
                  <a:ext uri="{FF2B5EF4-FFF2-40B4-BE49-F238E27FC236}">
                    <a16:creationId xmlns:a16="http://schemas.microsoft.com/office/drawing/2014/main" id="{3740DC95-358B-4C11-9982-6AA809E98277}"/>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7640522" y="4569016"/>
                <a:ext cx="1145586" cy="1145586"/>
              </a:xfrm>
              <a:prstGeom prst="rect">
                <a:avLst/>
              </a:prstGeom>
            </p:spPr>
          </p:pic>
          <p:sp>
            <p:nvSpPr>
              <p:cNvPr id="16" name="TextBox 15">
                <a:extLst>
                  <a:ext uri="{FF2B5EF4-FFF2-40B4-BE49-F238E27FC236}">
                    <a16:creationId xmlns:a16="http://schemas.microsoft.com/office/drawing/2014/main" id="{7DA81A19-FA5C-4E6D-8465-C7EB31542308}"/>
                  </a:ext>
                </a:extLst>
              </p:cNvPr>
              <p:cNvSpPr txBox="1"/>
              <p:nvPr/>
            </p:nvSpPr>
            <p:spPr>
              <a:xfrm>
                <a:off x="7333626" y="5708610"/>
                <a:ext cx="167738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Functions</a:t>
                </a:r>
              </a:p>
            </p:txBody>
          </p:sp>
        </p:grpSp>
      </p:grpSp>
    </p:spTree>
    <p:extLst>
      <p:ext uri="{BB962C8B-B14F-4D97-AF65-F5344CB8AC3E}">
        <p14:creationId xmlns:p14="http://schemas.microsoft.com/office/powerpoint/2010/main" val="320891620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6314" y="354851"/>
            <a:ext cx="3934767" cy="619613"/>
          </a:xfrm>
        </p:spPr>
        <p:txBody>
          <a:bodyPr>
            <a:normAutofit fontScale="90000"/>
          </a:bodyPr>
          <a:lstStyle/>
          <a:p>
            <a:r>
              <a:rPr lang="en-US" b="1" noProof="0" dirty="0"/>
              <a:t>Resource groups</a:t>
            </a:r>
          </a:p>
        </p:txBody>
      </p:sp>
      <p:sp>
        <p:nvSpPr>
          <p:cNvPr id="5" name="Text Placeholder 5">
            <a:extLst>
              <a:ext uri="{FF2B5EF4-FFF2-40B4-BE49-F238E27FC236}">
                <a16:creationId xmlns:a16="http://schemas.microsoft.com/office/drawing/2014/main" id="{8FD00436-2CB6-4054-A448-6F71BA24BD54}"/>
              </a:ext>
            </a:extLst>
          </p:cNvPr>
          <p:cNvSpPr txBox="1">
            <a:spLocks/>
          </p:cNvSpPr>
          <p:nvPr/>
        </p:nvSpPr>
        <p:spPr>
          <a:xfrm>
            <a:off x="623345" y="1604266"/>
            <a:ext cx="5705357" cy="413651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7338" indent="-287338">
              <a:buFont typeface="Arial" panose="020B0604020202020204" pitchFamily="34" charset="0"/>
              <a:buChar char="•"/>
            </a:pPr>
            <a:r>
              <a:rPr lang="en-US" dirty="0"/>
              <a:t>Containers for multiple resources that share the same life cycle. </a:t>
            </a:r>
          </a:p>
          <a:p>
            <a:pPr marL="287338" indent="-287338">
              <a:buFont typeface="Arial" panose="020B0604020202020204" pitchFamily="34" charset="0"/>
              <a:buChar char="•"/>
            </a:pPr>
            <a:r>
              <a:rPr lang="en-US" dirty="0"/>
              <a:t>Aggregates resources into a single manageable unit.</a:t>
            </a:r>
          </a:p>
          <a:p>
            <a:pPr marL="287338" indent="-287338">
              <a:buFont typeface="Arial" panose="020B0604020202020204" pitchFamily="34" charset="0"/>
              <a:buChar char="•"/>
            </a:pPr>
            <a:r>
              <a:rPr lang="en-US" dirty="0"/>
              <a:t>Every Azure resource must exist in one (and only one) resource group.</a:t>
            </a:r>
          </a:p>
          <a:p>
            <a:pPr marL="287338" indent="-287338">
              <a:buFont typeface="Arial" panose="020B0604020202020204" pitchFamily="34" charset="0"/>
              <a:buChar char="•"/>
            </a:pPr>
            <a:r>
              <a:rPr lang="en-US" dirty="0"/>
              <a:t>Secure at the resource group </a:t>
            </a:r>
            <a:br>
              <a:rPr lang="en-US" dirty="0"/>
            </a:br>
            <a:r>
              <a:rPr lang="en-US" dirty="0"/>
              <a:t>(or resource) level - using role-based access control (RBAC).</a:t>
            </a:r>
          </a:p>
        </p:txBody>
      </p:sp>
      <p:grpSp>
        <p:nvGrpSpPr>
          <p:cNvPr id="18" name="Group 17">
            <a:extLst>
              <a:ext uri="{FF2B5EF4-FFF2-40B4-BE49-F238E27FC236}">
                <a16:creationId xmlns:a16="http://schemas.microsoft.com/office/drawing/2014/main" id="{5E2B8897-2C33-44F4-BA75-D7C3B7E5CCFA}"/>
              </a:ext>
              <a:ext uri="{C183D7F6-B498-43B3-948B-1728B52AA6E4}">
                <adec:decorative xmlns:adec="http://schemas.microsoft.com/office/drawing/2017/decorative" val="1"/>
              </a:ext>
            </a:extLst>
          </p:cNvPr>
          <p:cNvGrpSpPr/>
          <p:nvPr/>
        </p:nvGrpSpPr>
        <p:grpSpPr>
          <a:xfrm>
            <a:off x="6509084" y="3079697"/>
            <a:ext cx="5236495" cy="451533"/>
            <a:chOff x="5241462" y="3342290"/>
            <a:chExt cx="6612401" cy="554762"/>
          </a:xfrm>
        </p:grpSpPr>
        <p:sp>
          <p:nvSpPr>
            <p:cNvPr id="19" name="Freeform 306">
              <a:extLst>
                <a:ext uri="{FF2B5EF4-FFF2-40B4-BE49-F238E27FC236}">
                  <a16:creationId xmlns:a16="http://schemas.microsoft.com/office/drawing/2014/main" id="{E6AAD464-9EF6-4786-B20C-7800D2EEF820}"/>
                </a:ext>
              </a:extLst>
            </p:cNvPr>
            <p:cNvSpPr>
              <a:spLocks/>
            </p:cNvSpPr>
            <p:nvPr/>
          </p:nvSpPr>
          <p:spPr bwMode="auto">
            <a:xfrm>
              <a:off x="5241462" y="3615197"/>
              <a:ext cx="6612401" cy="8948"/>
            </a:xfrm>
            <a:custGeom>
              <a:avLst/>
              <a:gdLst>
                <a:gd name="T0" fmla="*/ 0 w 3695"/>
                <a:gd name="T1" fmla="*/ 5 h 5"/>
                <a:gd name="T2" fmla="*/ 3695 w 3695"/>
                <a:gd name="T3" fmla="*/ 5 h 5"/>
                <a:gd name="T4" fmla="*/ 3695 w 3695"/>
                <a:gd name="T5" fmla="*/ 0 h 5"/>
                <a:gd name="T6" fmla="*/ 0 w 3695"/>
                <a:gd name="T7" fmla="*/ 0 h 5"/>
              </a:gdLst>
              <a:ahLst/>
              <a:cxnLst>
                <a:cxn ang="0">
                  <a:pos x="T0" y="T1"/>
                </a:cxn>
                <a:cxn ang="0">
                  <a:pos x="T2" y="T3"/>
                </a:cxn>
                <a:cxn ang="0">
                  <a:pos x="T4" y="T5"/>
                </a:cxn>
                <a:cxn ang="0">
                  <a:pos x="T6" y="T7"/>
                </a:cxn>
              </a:cxnLst>
              <a:rect l="0" t="0" r="r" b="b"/>
              <a:pathLst>
                <a:path w="3695" h="5">
                  <a:moveTo>
                    <a:pt x="0" y="5"/>
                  </a:moveTo>
                  <a:lnTo>
                    <a:pt x="3695" y="5"/>
                  </a:lnTo>
                  <a:lnTo>
                    <a:pt x="3695" y="0"/>
                  </a:lnTo>
                  <a:lnTo>
                    <a:pt x="0" y="0"/>
                  </a:lnTo>
                </a:path>
              </a:pathLst>
            </a:custGeom>
            <a:noFill/>
            <a:ln w="9525">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0" name="Oval 307">
              <a:extLst>
                <a:ext uri="{FF2B5EF4-FFF2-40B4-BE49-F238E27FC236}">
                  <a16:creationId xmlns:a16="http://schemas.microsoft.com/office/drawing/2014/main" id="{1975E4FF-A96A-4FA6-AF7E-63D864429558}"/>
                </a:ext>
              </a:extLst>
            </p:cNvPr>
            <p:cNvSpPr>
              <a:spLocks noChangeArrowheads="1"/>
            </p:cNvSpPr>
            <p:nvPr/>
          </p:nvSpPr>
          <p:spPr bwMode="auto">
            <a:xfrm>
              <a:off x="8270281" y="3342290"/>
              <a:ext cx="554762" cy="554762"/>
            </a:xfrm>
            <a:prstGeom prst="ellipse">
              <a:avLst/>
            </a:prstGeom>
            <a:solidFill>
              <a:schemeClr val="bg1">
                <a:lumMod val="50000"/>
              </a:schemeClr>
            </a:solidFill>
            <a:ln w="9525">
              <a:noFill/>
              <a:round/>
              <a:headEnd/>
              <a:tailEnd/>
            </a:ln>
          </p:spPr>
          <p:txBody>
            <a:bodyPr vert="horz" wrap="none" lIns="93260" tIns="46630" rIns="93260" bIns="4663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FFFFFF"/>
                  </a:solidFill>
                  <a:effectLst/>
                  <a:uLnTx/>
                  <a:uFillTx/>
                  <a:latin typeface="Segoe UI"/>
                  <a:ea typeface="+mn-ea"/>
                  <a:cs typeface="+mn-cs"/>
                </a:rPr>
                <a:t>OR</a:t>
              </a:r>
            </a:p>
          </p:txBody>
        </p:sp>
      </p:grpSp>
      <p:grpSp>
        <p:nvGrpSpPr>
          <p:cNvPr id="3" name="Group 2" descr="One resource group is shown with web, database, virtual machine, and storage resources. ">
            <a:extLst>
              <a:ext uri="{FF2B5EF4-FFF2-40B4-BE49-F238E27FC236}">
                <a16:creationId xmlns:a16="http://schemas.microsoft.com/office/drawing/2014/main" id="{71C0458E-EF11-4ED0-AC3D-73D36D47C00F}"/>
              </a:ext>
            </a:extLst>
          </p:cNvPr>
          <p:cNvGrpSpPr/>
          <p:nvPr/>
        </p:nvGrpSpPr>
        <p:grpSpPr>
          <a:xfrm>
            <a:off x="6509084" y="1326857"/>
            <a:ext cx="5236495" cy="1675123"/>
            <a:chOff x="6509084" y="1326857"/>
            <a:chExt cx="5236495" cy="1675123"/>
          </a:xfrm>
        </p:grpSpPr>
        <p:sp>
          <p:nvSpPr>
            <p:cNvPr id="30" name="Rectangle 29">
              <a:extLst>
                <a:ext uri="{FF2B5EF4-FFF2-40B4-BE49-F238E27FC236}">
                  <a16:creationId xmlns:a16="http://schemas.microsoft.com/office/drawing/2014/main" id="{8802B0BE-69D8-48BA-B2E3-940A5229ED9C}"/>
                </a:ext>
              </a:extLst>
            </p:cNvPr>
            <p:cNvSpPr>
              <a:spLocks/>
            </p:cNvSpPr>
            <p:nvPr/>
          </p:nvSpPr>
          <p:spPr bwMode="auto">
            <a:xfrm>
              <a:off x="6509084" y="1326857"/>
              <a:ext cx="5236495" cy="1675123"/>
            </a:xfrm>
            <a:prstGeom prst="rect">
              <a:avLst/>
            </a:prstGeom>
            <a:solidFill>
              <a:schemeClr val="bg1">
                <a:lumMod val="9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31" name="Group 4">
              <a:extLst>
                <a:ext uri="{FF2B5EF4-FFF2-40B4-BE49-F238E27FC236}">
                  <a16:creationId xmlns:a16="http://schemas.microsoft.com/office/drawing/2014/main" id="{D3EC6A38-C549-4DD3-BDC6-53A24DE919C5}"/>
                </a:ext>
              </a:extLst>
            </p:cNvPr>
            <p:cNvGrpSpPr>
              <a:grpSpLocks noChangeAspect="1"/>
            </p:cNvGrpSpPr>
            <p:nvPr/>
          </p:nvGrpSpPr>
          <p:grpSpPr bwMode="auto">
            <a:xfrm>
              <a:off x="8006248" y="2406935"/>
              <a:ext cx="336923" cy="219658"/>
              <a:chOff x="2" y="0"/>
              <a:chExt cx="268" cy="170"/>
            </a:xfrm>
            <a:solidFill>
              <a:schemeClr val="bg1">
                <a:lumMod val="75000"/>
              </a:schemeClr>
            </a:solidFill>
          </p:grpSpPr>
          <p:sp>
            <p:nvSpPr>
              <p:cNvPr id="32" name="Freeform 5">
                <a:extLst>
                  <a:ext uri="{FF2B5EF4-FFF2-40B4-BE49-F238E27FC236}">
                    <a16:creationId xmlns:a16="http://schemas.microsoft.com/office/drawing/2014/main" id="{FBF3F1B5-6240-4510-88DF-969B57755A4B}"/>
                  </a:ext>
                </a:extLst>
              </p:cNvPr>
              <p:cNvSpPr>
                <a:spLocks/>
              </p:cNvSpPr>
              <p:nvPr/>
            </p:nvSpPr>
            <p:spPr bwMode="auto">
              <a:xfrm>
                <a:off x="2" y="0"/>
                <a:ext cx="168" cy="119"/>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 name="Freeform 6">
                <a:extLst>
                  <a:ext uri="{FF2B5EF4-FFF2-40B4-BE49-F238E27FC236}">
                    <a16:creationId xmlns:a16="http://schemas.microsoft.com/office/drawing/2014/main" id="{597DD81C-9BD8-4FD5-9BEC-DFCBCD217AFB}"/>
                  </a:ext>
                </a:extLst>
              </p:cNvPr>
              <p:cNvSpPr>
                <a:spLocks/>
              </p:cNvSpPr>
              <p:nvPr/>
            </p:nvSpPr>
            <p:spPr bwMode="auto">
              <a:xfrm>
                <a:off x="102" y="51"/>
                <a:ext cx="168" cy="119"/>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B76E200A-2E13-4260-AD7A-E5C3CE6C98E1}"/>
                </a:ext>
              </a:extLst>
            </p:cNvPr>
            <p:cNvGrpSpPr>
              <a:grpSpLocks noChangeAspect="1"/>
            </p:cNvGrpSpPr>
            <p:nvPr/>
          </p:nvGrpSpPr>
          <p:grpSpPr bwMode="auto">
            <a:xfrm>
              <a:off x="9955496" y="2406935"/>
              <a:ext cx="336923" cy="219658"/>
              <a:chOff x="2" y="0"/>
              <a:chExt cx="268" cy="170"/>
            </a:xfrm>
            <a:solidFill>
              <a:schemeClr val="bg1">
                <a:lumMod val="75000"/>
              </a:schemeClr>
            </a:solidFill>
          </p:grpSpPr>
          <p:sp>
            <p:nvSpPr>
              <p:cNvPr id="35" name="Freeform 5">
                <a:extLst>
                  <a:ext uri="{FF2B5EF4-FFF2-40B4-BE49-F238E27FC236}">
                    <a16:creationId xmlns:a16="http://schemas.microsoft.com/office/drawing/2014/main" id="{B404A507-054A-4A2A-A483-61AD685AB967}"/>
                  </a:ext>
                </a:extLst>
              </p:cNvPr>
              <p:cNvSpPr>
                <a:spLocks/>
              </p:cNvSpPr>
              <p:nvPr/>
            </p:nvSpPr>
            <p:spPr bwMode="auto">
              <a:xfrm>
                <a:off x="2" y="0"/>
                <a:ext cx="168" cy="119"/>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 name="Freeform 6">
                <a:extLst>
                  <a:ext uri="{FF2B5EF4-FFF2-40B4-BE49-F238E27FC236}">
                    <a16:creationId xmlns:a16="http://schemas.microsoft.com/office/drawing/2014/main" id="{F72B929F-B240-4181-BF4F-1FBE206CC267}"/>
                  </a:ext>
                </a:extLst>
              </p:cNvPr>
              <p:cNvSpPr>
                <a:spLocks/>
              </p:cNvSpPr>
              <p:nvPr/>
            </p:nvSpPr>
            <p:spPr bwMode="auto">
              <a:xfrm>
                <a:off x="102" y="51"/>
                <a:ext cx="168" cy="119"/>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7" name="Freeform 256">
              <a:extLst>
                <a:ext uri="{FF2B5EF4-FFF2-40B4-BE49-F238E27FC236}">
                  <a16:creationId xmlns:a16="http://schemas.microsoft.com/office/drawing/2014/main" id="{594B90BD-C27F-4229-A1CD-55F245F0F9EF}"/>
                </a:ext>
              </a:extLst>
            </p:cNvPr>
            <p:cNvSpPr>
              <a:spLocks noEditPoints="1"/>
            </p:cNvSpPr>
            <p:nvPr/>
          </p:nvSpPr>
          <p:spPr bwMode="auto">
            <a:xfrm>
              <a:off x="6840706" y="2149807"/>
              <a:ext cx="735447" cy="733914"/>
            </a:xfrm>
            <a:custGeom>
              <a:avLst/>
              <a:gdLst>
                <a:gd name="T0" fmla="*/ 423 w 517"/>
                <a:gd name="T1" fmla="*/ 502 h 502"/>
                <a:gd name="T2" fmla="*/ 161 w 517"/>
                <a:gd name="T3" fmla="*/ 348 h 502"/>
                <a:gd name="T4" fmla="*/ 24 w 517"/>
                <a:gd name="T5" fmla="*/ 158 h 502"/>
                <a:gd name="T6" fmla="*/ 31 w 517"/>
                <a:gd name="T7" fmla="*/ 24 h 502"/>
                <a:gd name="T8" fmla="*/ 94 w 517"/>
                <a:gd name="T9" fmla="*/ 0 h 502"/>
                <a:gd name="T10" fmla="*/ 356 w 517"/>
                <a:gd name="T11" fmla="*/ 154 h 502"/>
                <a:gd name="T12" fmla="*/ 493 w 517"/>
                <a:gd name="T13" fmla="*/ 344 h 502"/>
                <a:gd name="T14" fmla="*/ 486 w 517"/>
                <a:gd name="T15" fmla="*/ 479 h 502"/>
                <a:gd name="T16" fmla="*/ 423 w 517"/>
                <a:gd name="T17" fmla="*/ 502 h 502"/>
                <a:gd name="T18" fmla="*/ 94 w 517"/>
                <a:gd name="T19" fmla="*/ 31 h 502"/>
                <a:gd name="T20" fmla="*/ 53 w 517"/>
                <a:gd name="T21" fmla="*/ 46 h 502"/>
                <a:gd name="T22" fmla="*/ 52 w 517"/>
                <a:gd name="T23" fmla="*/ 147 h 502"/>
                <a:gd name="T24" fmla="*/ 183 w 517"/>
                <a:gd name="T25" fmla="*/ 327 h 502"/>
                <a:gd name="T26" fmla="*/ 423 w 517"/>
                <a:gd name="T27" fmla="*/ 471 h 502"/>
                <a:gd name="T28" fmla="*/ 464 w 517"/>
                <a:gd name="T29" fmla="*/ 457 h 502"/>
                <a:gd name="T30" fmla="*/ 465 w 517"/>
                <a:gd name="T31" fmla="*/ 356 h 502"/>
                <a:gd name="T32" fmla="*/ 334 w 517"/>
                <a:gd name="T33" fmla="*/ 176 h 502"/>
                <a:gd name="T34" fmla="*/ 94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423" y="502"/>
                  </a:moveTo>
                  <a:cubicBezTo>
                    <a:pt x="355" y="502"/>
                    <a:pt x="259" y="446"/>
                    <a:pt x="161" y="348"/>
                  </a:cubicBezTo>
                  <a:cubicBezTo>
                    <a:pt x="95" y="282"/>
                    <a:pt x="47" y="216"/>
                    <a:pt x="24" y="158"/>
                  </a:cubicBezTo>
                  <a:cubicBezTo>
                    <a:pt x="0" y="100"/>
                    <a:pt x="2" y="52"/>
                    <a:pt x="31" y="24"/>
                  </a:cubicBezTo>
                  <a:cubicBezTo>
                    <a:pt x="46" y="8"/>
                    <a:pt x="68" y="0"/>
                    <a:pt x="94" y="0"/>
                  </a:cubicBezTo>
                  <a:cubicBezTo>
                    <a:pt x="162" y="0"/>
                    <a:pt x="258" y="56"/>
                    <a:pt x="356" y="154"/>
                  </a:cubicBezTo>
                  <a:cubicBezTo>
                    <a:pt x="422" y="221"/>
                    <a:pt x="470" y="286"/>
                    <a:pt x="493" y="344"/>
                  </a:cubicBezTo>
                  <a:cubicBezTo>
                    <a:pt x="517" y="402"/>
                    <a:pt x="515" y="450"/>
                    <a:pt x="486" y="479"/>
                  </a:cubicBezTo>
                  <a:cubicBezTo>
                    <a:pt x="471" y="494"/>
                    <a:pt x="449" y="502"/>
                    <a:pt x="423" y="502"/>
                  </a:cubicBezTo>
                  <a:close/>
                  <a:moveTo>
                    <a:pt x="94" y="31"/>
                  </a:moveTo>
                  <a:cubicBezTo>
                    <a:pt x="76" y="31"/>
                    <a:pt x="62" y="36"/>
                    <a:pt x="53" y="46"/>
                  </a:cubicBezTo>
                  <a:cubicBezTo>
                    <a:pt x="34" y="65"/>
                    <a:pt x="33" y="101"/>
                    <a:pt x="52" y="147"/>
                  </a:cubicBezTo>
                  <a:cubicBezTo>
                    <a:pt x="74" y="201"/>
                    <a:pt x="119" y="263"/>
                    <a:pt x="183" y="327"/>
                  </a:cubicBezTo>
                  <a:cubicBezTo>
                    <a:pt x="274" y="417"/>
                    <a:pt x="364" y="471"/>
                    <a:pt x="423" y="471"/>
                  </a:cubicBezTo>
                  <a:cubicBezTo>
                    <a:pt x="441" y="471"/>
                    <a:pt x="455" y="467"/>
                    <a:pt x="464" y="457"/>
                  </a:cubicBezTo>
                  <a:cubicBezTo>
                    <a:pt x="483" y="438"/>
                    <a:pt x="484" y="402"/>
                    <a:pt x="465" y="356"/>
                  </a:cubicBezTo>
                  <a:cubicBezTo>
                    <a:pt x="443" y="302"/>
                    <a:pt x="398" y="240"/>
                    <a:pt x="334" y="176"/>
                  </a:cubicBezTo>
                  <a:cubicBezTo>
                    <a:pt x="243" y="85"/>
                    <a:pt x="153" y="31"/>
                    <a:pt x="94" y="31"/>
                  </a:cubicBez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8" name="Freeform 257">
              <a:extLst>
                <a:ext uri="{FF2B5EF4-FFF2-40B4-BE49-F238E27FC236}">
                  <a16:creationId xmlns:a16="http://schemas.microsoft.com/office/drawing/2014/main" id="{4BA2D207-8796-4D0F-9FBD-0E2BC09E6423}"/>
                </a:ext>
              </a:extLst>
            </p:cNvPr>
            <p:cNvSpPr>
              <a:spLocks noEditPoints="1"/>
            </p:cNvSpPr>
            <p:nvPr/>
          </p:nvSpPr>
          <p:spPr bwMode="auto">
            <a:xfrm>
              <a:off x="6840706" y="2149807"/>
              <a:ext cx="735447" cy="733914"/>
            </a:xfrm>
            <a:custGeom>
              <a:avLst/>
              <a:gdLst>
                <a:gd name="T0" fmla="*/ 94 w 517"/>
                <a:gd name="T1" fmla="*/ 502 h 502"/>
                <a:gd name="T2" fmla="*/ 31 w 517"/>
                <a:gd name="T3" fmla="*/ 479 h 502"/>
                <a:gd name="T4" fmla="*/ 24 w 517"/>
                <a:gd name="T5" fmla="*/ 344 h 502"/>
                <a:gd name="T6" fmla="*/ 161 w 517"/>
                <a:gd name="T7" fmla="*/ 154 h 502"/>
                <a:gd name="T8" fmla="*/ 423 w 517"/>
                <a:gd name="T9" fmla="*/ 0 h 502"/>
                <a:gd name="T10" fmla="*/ 486 w 517"/>
                <a:gd name="T11" fmla="*/ 24 h 502"/>
                <a:gd name="T12" fmla="*/ 493 w 517"/>
                <a:gd name="T13" fmla="*/ 158 h 502"/>
                <a:gd name="T14" fmla="*/ 356 w 517"/>
                <a:gd name="T15" fmla="*/ 348 h 502"/>
                <a:gd name="T16" fmla="*/ 94 w 517"/>
                <a:gd name="T17" fmla="*/ 502 h 502"/>
                <a:gd name="T18" fmla="*/ 423 w 517"/>
                <a:gd name="T19" fmla="*/ 31 h 502"/>
                <a:gd name="T20" fmla="*/ 183 w 517"/>
                <a:gd name="T21" fmla="*/ 176 h 502"/>
                <a:gd name="T22" fmla="*/ 52 w 517"/>
                <a:gd name="T23" fmla="*/ 356 h 502"/>
                <a:gd name="T24" fmla="*/ 53 w 517"/>
                <a:gd name="T25" fmla="*/ 457 h 502"/>
                <a:gd name="T26" fmla="*/ 94 w 517"/>
                <a:gd name="T27" fmla="*/ 471 h 502"/>
                <a:gd name="T28" fmla="*/ 334 w 517"/>
                <a:gd name="T29" fmla="*/ 327 h 502"/>
                <a:gd name="T30" fmla="*/ 465 w 517"/>
                <a:gd name="T31" fmla="*/ 147 h 502"/>
                <a:gd name="T32" fmla="*/ 464 w 517"/>
                <a:gd name="T33" fmla="*/ 46 h 502"/>
                <a:gd name="T34" fmla="*/ 423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94" y="502"/>
                  </a:moveTo>
                  <a:cubicBezTo>
                    <a:pt x="68" y="502"/>
                    <a:pt x="46" y="494"/>
                    <a:pt x="31" y="479"/>
                  </a:cubicBezTo>
                  <a:cubicBezTo>
                    <a:pt x="2" y="450"/>
                    <a:pt x="0" y="402"/>
                    <a:pt x="24" y="344"/>
                  </a:cubicBezTo>
                  <a:cubicBezTo>
                    <a:pt x="47" y="286"/>
                    <a:pt x="95" y="221"/>
                    <a:pt x="161" y="154"/>
                  </a:cubicBezTo>
                  <a:cubicBezTo>
                    <a:pt x="259" y="56"/>
                    <a:pt x="355" y="0"/>
                    <a:pt x="423" y="0"/>
                  </a:cubicBezTo>
                  <a:cubicBezTo>
                    <a:pt x="449" y="0"/>
                    <a:pt x="471" y="8"/>
                    <a:pt x="486" y="24"/>
                  </a:cubicBezTo>
                  <a:cubicBezTo>
                    <a:pt x="515" y="52"/>
                    <a:pt x="517" y="100"/>
                    <a:pt x="493" y="158"/>
                  </a:cubicBezTo>
                  <a:cubicBezTo>
                    <a:pt x="470" y="216"/>
                    <a:pt x="422" y="282"/>
                    <a:pt x="356" y="348"/>
                  </a:cubicBezTo>
                  <a:cubicBezTo>
                    <a:pt x="258" y="446"/>
                    <a:pt x="162" y="502"/>
                    <a:pt x="94" y="502"/>
                  </a:cubicBezTo>
                  <a:close/>
                  <a:moveTo>
                    <a:pt x="423" y="31"/>
                  </a:moveTo>
                  <a:cubicBezTo>
                    <a:pt x="364" y="31"/>
                    <a:pt x="274" y="85"/>
                    <a:pt x="183" y="176"/>
                  </a:cubicBezTo>
                  <a:cubicBezTo>
                    <a:pt x="119" y="240"/>
                    <a:pt x="74" y="302"/>
                    <a:pt x="52" y="356"/>
                  </a:cubicBezTo>
                  <a:cubicBezTo>
                    <a:pt x="33" y="402"/>
                    <a:pt x="34" y="438"/>
                    <a:pt x="53" y="457"/>
                  </a:cubicBezTo>
                  <a:cubicBezTo>
                    <a:pt x="62" y="467"/>
                    <a:pt x="76" y="471"/>
                    <a:pt x="94" y="471"/>
                  </a:cubicBezTo>
                  <a:cubicBezTo>
                    <a:pt x="153" y="471"/>
                    <a:pt x="243" y="417"/>
                    <a:pt x="334" y="327"/>
                  </a:cubicBezTo>
                  <a:cubicBezTo>
                    <a:pt x="398" y="263"/>
                    <a:pt x="443" y="201"/>
                    <a:pt x="465" y="147"/>
                  </a:cubicBezTo>
                  <a:cubicBezTo>
                    <a:pt x="484" y="101"/>
                    <a:pt x="483" y="65"/>
                    <a:pt x="464" y="46"/>
                  </a:cubicBezTo>
                  <a:cubicBezTo>
                    <a:pt x="455" y="36"/>
                    <a:pt x="441" y="31"/>
                    <a:pt x="423" y="31"/>
                  </a:cubicBezTo>
                  <a:close/>
                </a:path>
              </a:pathLst>
            </a:custGeom>
            <a:solidFill>
              <a:srgbClr val="9899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9" name="Text Placeholder 1">
              <a:extLst>
                <a:ext uri="{FF2B5EF4-FFF2-40B4-BE49-F238E27FC236}">
                  <a16:creationId xmlns:a16="http://schemas.microsoft.com/office/drawing/2014/main" id="{8BBAEE7F-10F8-4F14-963A-392D68322743}"/>
                </a:ext>
              </a:extLst>
            </p:cNvPr>
            <p:cNvSpPr txBox="1">
              <a:spLocks/>
            </p:cNvSpPr>
            <p:nvPr/>
          </p:nvSpPr>
          <p:spPr>
            <a:xfrm>
              <a:off x="6531834" y="1326857"/>
              <a:ext cx="4657534" cy="680356"/>
            </a:xfrm>
            <a:prstGeom prst="rect">
              <a:avLst/>
            </a:prstGeom>
          </p:spPr>
          <p:txBody>
            <a:bodyPr vert="horz" wrap="square" lIns="147600" tIns="90000" rIns="147600" bIns="90000" rtlCol="0">
              <a:spAutoFit/>
            </a:bodyPr>
            <a:lstStyle>
              <a:lvl1pPr marL="347472" indent="-347472" algn="l" defTabSz="914400" rtl="0" eaLnBrk="1" latinLnBrk="0" hangingPunct="1">
                <a:lnSpc>
                  <a:spcPct val="90000"/>
                </a:lnSpc>
                <a:spcBef>
                  <a:spcPts val="24"/>
                </a:spcBef>
                <a:buFont typeface="Arial" panose="020B0604020202020204" pitchFamily="34" charset="0"/>
                <a:buChar char="•"/>
                <a:defRPr lang="en-US" sz="2600" kern="1200">
                  <a:solidFill>
                    <a:schemeClr val="tx1"/>
                  </a:solidFill>
                  <a:latin typeface="+mn-lt"/>
                  <a:ea typeface="+mn-ea"/>
                  <a:cs typeface="Segoe UI" panose="020B0502040204020203" pitchFamily="34" charset="0"/>
                </a:defRPr>
              </a:lvl1pPr>
              <a:lvl2pPr marL="583200" indent="-241200" algn="l" defTabSz="914400" rtl="0" eaLnBrk="1" latinLnBrk="0" hangingPunct="1">
                <a:lnSpc>
                  <a:spcPct val="90000"/>
                </a:lnSpc>
                <a:spcBef>
                  <a:spcPts val="24"/>
                </a:spcBef>
                <a:buFont typeface="Arial" panose="020B0604020202020204" pitchFamily="34" charset="0"/>
                <a:buChar char="•"/>
                <a:defRPr lang="en-US" sz="2400" kern="1200">
                  <a:solidFill>
                    <a:schemeClr val="tx1"/>
                  </a:solidFill>
                  <a:latin typeface="+mn-lt"/>
                  <a:ea typeface="+mn-ea"/>
                  <a:cs typeface="Segoe UI" panose="020B0502040204020203" pitchFamily="34" charset="0"/>
                </a:defRPr>
              </a:lvl2pPr>
              <a:lvl3pPr marL="804672" indent="-230400" algn="l" defTabSz="914400" rtl="0" eaLnBrk="1" latinLnBrk="0" hangingPunct="1">
                <a:lnSpc>
                  <a:spcPct val="90000"/>
                </a:lnSpc>
                <a:spcBef>
                  <a:spcPts val="24"/>
                </a:spcBef>
                <a:buFont typeface="Arial" panose="020B0604020202020204" pitchFamily="34" charset="0"/>
                <a:buChar char="•"/>
                <a:defRPr lang="en-US" sz="2400" kern="1200">
                  <a:solidFill>
                    <a:schemeClr val="tx1"/>
                  </a:solidFill>
                  <a:latin typeface="+mn-lt"/>
                  <a:ea typeface="+mn-ea"/>
                  <a:cs typeface="Segoe UI" panose="020B0502040204020203" pitchFamily="34" charset="0"/>
                </a:defRPr>
              </a:lvl3pPr>
              <a:lvl4pPr marL="1029600" indent="-230400" algn="l" defTabSz="914400" rtl="0" eaLnBrk="1" latinLnBrk="0" hangingPunct="1">
                <a:lnSpc>
                  <a:spcPct val="90000"/>
                </a:lnSpc>
                <a:spcBef>
                  <a:spcPts val="24"/>
                </a:spcBef>
                <a:buFont typeface="Arial" panose="020B0604020202020204" pitchFamily="34" charset="0"/>
                <a:buChar char="•"/>
                <a:defRPr lang="en-US" sz="2000" kern="1200">
                  <a:solidFill>
                    <a:schemeClr val="tx1"/>
                  </a:solidFill>
                  <a:latin typeface="+mn-lt"/>
                  <a:ea typeface="+mn-ea"/>
                  <a:cs typeface="Segoe UI" panose="020B0502040204020203" pitchFamily="34" charset="0"/>
                </a:defRPr>
              </a:lvl4pPr>
              <a:lvl5pPr marL="1261872" indent="-230400" algn="l" defTabSz="914400" rtl="0" eaLnBrk="1" latinLnBrk="0" hangingPunct="1">
                <a:lnSpc>
                  <a:spcPct val="90000"/>
                </a:lnSpc>
                <a:spcBef>
                  <a:spcPts val="24"/>
                </a:spcBef>
                <a:buFont typeface="Arial" panose="020B0604020202020204" pitchFamily="34" charset="0"/>
                <a:buChar char="•"/>
                <a:defRPr lang="en-US" sz="20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4"/>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Resource groups </a:t>
              </a:r>
              <a:br>
                <a:rPr kumimoji="0" lang="en-US" sz="18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8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(web + DB, VM, Storage) in one group</a:t>
              </a:r>
            </a:p>
          </p:txBody>
        </p:sp>
        <p:pic>
          <p:nvPicPr>
            <p:cNvPr id="40" name="Picture 39">
              <a:extLst>
                <a:ext uri="{FF2B5EF4-FFF2-40B4-BE49-F238E27FC236}">
                  <a16:creationId xmlns:a16="http://schemas.microsoft.com/office/drawing/2014/main" id="{9A723F40-0B6E-48D3-B8E0-FAD40D926D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975" y="2153334"/>
              <a:ext cx="707213" cy="726862"/>
            </a:xfrm>
            <a:prstGeom prst="rect">
              <a:avLst/>
            </a:prstGeom>
          </p:spPr>
        </p:pic>
        <p:pic>
          <p:nvPicPr>
            <p:cNvPr id="41" name="Picture 40">
              <a:extLst>
                <a:ext uri="{FF2B5EF4-FFF2-40B4-BE49-F238E27FC236}">
                  <a16:creationId xmlns:a16="http://schemas.microsoft.com/office/drawing/2014/main" id="{E8DC7FF9-BC18-4DC0-811C-02D2F3C38D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530" y="2095575"/>
              <a:ext cx="819606" cy="842378"/>
            </a:xfrm>
            <a:prstGeom prst="rect">
              <a:avLst/>
            </a:prstGeom>
          </p:spPr>
        </p:pic>
        <p:pic>
          <p:nvPicPr>
            <p:cNvPr id="45" name="Picture 44">
              <a:extLst>
                <a:ext uri="{FF2B5EF4-FFF2-40B4-BE49-F238E27FC236}">
                  <a16:creationId xmlns:a16="http://schemas.microsoft.com/office/drawing/2014/main" id="{96C1778D-52C5-4D38-BAF1-406BC09B56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7411" y="2401356"/>
              <a:ext cx="229579" cy="235958"/>
            </a:xfrm>
            <a:prstGeom prst="rect">
              <a:avLst/>
            </a:prstGeom>
          </p:spPr>
        </p:pic>
      </p:grpSp>
      <p:grpSp>
        <p:nvGrpSpPr>
          <p:cNvPr id="4" name="Group 3" descr="Three separate resource groups are shown. One for web and databases. One for virtual machines. One for storage. ">
            <a:extLst>
              <a:ext uri="{FF2B5EF4-FFF2-40B4-BE49-F238E27FC236}">
                <a16:creationId xmlns:a16="http://schemas.microsoft.com/office/drawing/2014/main" id="{A73583E8-7340-4B7D-AA31-50A9B4F50673}"/>
              </a:ext>
            </a:extLst>
          </p:cNvPr>
          <p:cNvGrpSpPr/>
          <p:nvPr/>
        </p:nvGrpSpPr>
        <p:grpSpPr>
          <a:xfrm>
            <a:off x="6509084" y="3591976"/>
            <a:ext cx="5236495" cy="2107615"/>
            <a:chOff x="6509084" y="3591976"/>
            <a:chExt cx="5236495" cy="2107615"/>
          </a:xfrm>
        </p:grpSpPr>
        <p:sp>
          <p:nvSpPr>
            <p:cNvPr id="22" name="Freeform 5">
              <a:extLst>
                <a:ext uri="{FF2B5EF4-FFF2-40B4-BE49-F238E27FC236}">
                  <a16:creationId xmlns:a16="http://schemas.microsoft.com/office/drawing/2014/main" id="{B8996744-E131-4185-9584-7B4DE510612C}"/>
                </a:ext>
              </a:extLst>
            </p:cNvPr>
            <p:cNvSpPr>
              <a:spLocks/>
            </p:cNvSpPr>
            <p:nvPr/>
          </p:nvSpPr>
          <p:spPr bwMode="auto">
            <a:xfrm>
              <a:off x="7986133" y="4550692"/>
              <a:ext cx="211205" cy="153760"/>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 name="Freeform 6">
              <a:extLst>
                <a:ext uri="{FF2B5EF4-FFF2-40B4-BE49-F238E27FC236}">
                  <a16:creationId xmlns:a16="http://schemas.microsoft.com/office/drawing/2014/main" id="{60A9C15B-B498-4347-8A2D-3B0213921C54}"/>
                </a:ext>
              </a:extLst>
            </p:cNvPr>
            <p:cNvSpPr>
              <a:spLocks/>
            </p:cNvSpPr>
            <p:nvPr/>
          </p:nvSpPr>
          <p:spPr bwMode="auto">
            <a:xfrm>
              <a:off x="8111851" y="4616589"/>
              <a:ext cx="211205" cy="153760"/>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6251F2C3-5D8F-4D03-832C-31D8A60AB3E9}"/>
                </a:ext>
              </a:extLst>
            </p:cNvPr>
            <p:cNvSpPr>
              <a:spLocks/>
            </p:cNvSpPr>
            <p:nvPr/>
          </p:nvSpPr>
          <p:spPr bwMode="auto">
            <a:xfrm>
              <a:off x="9940410" y="4550692"/>
              <a:ext cx="211205" cy="153760"/>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 name="Freeform 6">
              <a:extLst>
                <a:ext uri="{FF2B5EF4-FFF2-40B4-BE49-F238E27FC236}">
                  <a16:creationId xmlns:a16="http://schemas.microsoft.com/office/drawing/2014/main" id="{ED248921-17BF-4CB3-B3D1-3D3F315FC1AD}"/>
                </a:ext>
              </a:extLst>
            </p:cNvPr>
            <p:cNvSpPr>
              <a:spLocks/>
            </p:cNvSpPr>
            <p:nvPr/>
          </p:nvSpPr>
          <p:spPr bwMode="auto">
            <a:xfrm>
              <a:off x="10066128" y="4616589"/>
              <a:ext cx="211205" cy="153760"/>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6EF2A56D-873A-4E9A-9338-76C04A2F44A7}"/>
                </a:ext>
              </a:extLst>
            </p:cNvPr>
            <p:cNvSpPr/>
            <p:nvPr/>
          </p:nvSpPr>
          <p:spPr bwMode="auto">
            <a:xfrm>
              <a:off x="10427816"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Storage</a:t>
              </a:r>
              <a:r>
                <a:rPr kumimoji="0" lang="en-US" sz="14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 resource group</a:t>
              </a:r>
            </a:p>
          </p:txBody>
        </p:sp>
        <p:pic>
          <p:nvPicPr>
            <p:cNvPr id="29" name="Picture 28">
              <a:extLst>
                <a:ext uri="{FF2B5EF4-FFF2-40B4-BE49-F238E27FC236}">
                  <a16:creationId xmlns:a16="http://schemas.microsoft.com/office/drawing/2014/main" id="{B00D76A6-FEE6-454B-AE5F-DF706BFB5F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975" y="3753355"/>
              <a:ext cx="707212" cy="716837"/>
            </a:xfrm>
            <a:prstGeom prst="rect">
              <a:avLst/>
            </a:prstGeom>
          </p:spPr>
        </p:pic>
        <p:sp>
          <p:nvSpPr>
            <p:cNvPr id="43" name="Rectangle 42">
              <a:extLst>
                <a:ext uri="{FF2B5EF4-FFF2-40B4-BE49-F238E27FC236}">
                  <a16:creationId xmlns:a16="http://schemas.microsoft.com/office/drawing/2014/main" id="{224ED2E3-9A09-4880-A8DF-6990B9C409C5}"/>
                </a:ext>
              </a:extLst>
            </p:cNvPr>
            <p:cNvSpPr/>
            <p:nvPr/>
          </p:nvSpPr>
          <p:spPr bwMode="auto">
            <a:xfrm>
              <a:off x="8468449"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9144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Virtual machine </a:t>
              </a:r>
              <a:r>
                <a:rPr kumimoji="0" lang="en-US" sz="14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resource group</a:t>
              </a:r>
            </a:p>
          </p:txBody>
        </p:sp>
        <p:pic>
          <p:nvPicPr>
            <p:cNvPr id="44" name="Picture 43">
              <a:extLst>
                <a:ext uri="{FF2B5EF4-FFF2-40B4-BE49-F238E27FC236}">
                  <a16:creationId xmlns:a16="http://schemas.microsoft.com/office/drawing/2014/main" id="{348C082F-8D05-4AA6-B8CE-FDC0CE95BD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411" y="3726291"/>
              <a:ext cx="819606" cy="830759"/>
            </a:xfrm>
            <a:prstGeom prst="rect">
              <a:avLst/>
            </a:prstGeom>
          </p:spPr>
        </p:pic>
        <p:sp>
          <p:nvSpPr>
            <p:cNvPr id="47" name="Rectangle 46">
              <a:extLst>
                <a:ext uri="{FF2B5EF4-FFF2-40B4-BE49-F238E27FC236}">
                  <a16:creationId xmlns:a16="http://schemas.microsoft.com/office/drawing/2014/main" id="{4462B821-48A6-4216-86B4-E815748F1FAB}"/>
                </a:ext>
              </a:extLst>
            </p:cNvPr>
            <p:cNvSpPr/>
            <p:nvPr/>
          </p:nvSpPr>
          <p:spPr bwMode="auto">
            <a:xfrm>
              <a:off x="6509084"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Web and DB </a:t>
              </a:r>
              <a:r>
                <a:rPr kumimoji="0" lang="en-US" sz="14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resource group</a:t>
              </a:r>
            </a:p>
          </p:txBody>
        </p:sp>
        <p:sp>
          <p:nvSpPr>
            <p:cNvPr id="48" name="Freeform 256">
              <a:extLst>
                <a:ext uri="{FF2B5EF4-FFF2-40B4-BE49-F238E27FC236}">
                  <a16:creationId xmlns:a16="http://schemas.microsoft.com/office/drawing/2014/main" id="{D138ECF2-659B-4571-8AA6-0BA92CC29902}"/>
                </a:ext>
              </a:extLst>
            </p:cNvPr>
            <p:cNvSpPr>
              <a:spLocks noEditPoints="1"/>
            </p:cNvSpPr>
            <p:nvPr/>
          </p:nvSpPr>
          <p:spPr bwMode="auto">
            <a:xfrm>
              <a:off x="6812125" y="3790309"/>
              <a:ext cx="735447" cy="723791"/>
            </a:xfrm>
            <a:custGeom>
              <a:avLst/>
              <a:gdLst>
                <a:gd name="T0" fmla="*/ 423 w 517"/>
                <a:gd name="T1" fmla="*/ 502 h 502"/>
                <a:gd name="T2" fmla="*/ 161 w 517"/>
                <a:gd name="T3" fmla="*/ 348 h 502"/>
                <a:gd name="T4" fmla="*/ 24 w 517"/>
                <a:gd name="T5" fmla="*/ 158 h 502"/>
                <a:gd name="T6" fmla="*/ 31 w 517"/>
                <a:gd name="T7" fmla="*/ 24 h 502"/>
                <a:gd name="T8" fmla="*/ 94 w 517"/>
                <a:gd name="T9" fmla="*/ 0 h 502"/>
                <a:gd name="T10" fmla="*/ 356 w 517"/>
                <a:gd name="T11" fmla="*/ 154 h 502"/>
                <a:gd name="T12" fmla="*/ 493 w 517"/>
                <a:gd name="T13" fmla="*/ 344 h 502"/>
                <a:gd name="T14" fmla="*/ 486 w 517"/>
                <a:gd name="T15" fmla="*/ 479 h 502"/>
                <a:gd name="T16" fmla="*/ 423 w 517"/>
                <a:gd name="T17" fmla="*/ 502 h 502"/>
                <a:gd name="T18" fmla="*/ 94 w 517"/>
                <a:gd name="T19" fmla="*/ 31 h 502"/>
                <a:gd name="T20" fmla="*/ 53 w 517"/>
                <a:gd name="T21" fmla="*/ 46 h 502"/>
                <a:gd name="T22" fmla="*/ 52 w 517"/>
                <a:gd name="T23" fmla="*/ 147 h 502"/>
                <a:gd name="T24" fmla="*/ 183 w 517"/>
                <a:gd name="T25" fmla="*/ 327 h 502"/>
                <a:gd name="T26" fmla="*/ 423 w 517"/>
                <a:gd name="T27" fmla="*/ 471 h 502"/>
                <a:gd name="T28" fmla="*/ 464 w 517"/>
                <a:gd name="T29" fmla="*/ 457 h 502"/>
                <a:gd name="T30" fmla="*/ 465 w 517"/>
                <a:gd name="T31" fmla="*/ 356 h 502"/>
                <a:gd name="T32" fmla="*/ 334 w 517"/>
                <a:gd name="T33" fmla="*/ 176 h 502"/>
                <a:gd name="T34" fmla="*/ 94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423" y="502"/>
                  </a:moveTo>
                  <a:cubicBezTo>
                    <a:pt x="355" y="502"/>
                    <a:pt x="259" y="446"/>
                    <a:pt x="161" y="348"/>
                  </a:cubicBezTo>
                  <a:cubicBezTo>
                    <a:pt x="95" y="282"/>
                    <a:pt x="47" y="216"/>
                    <a:pt x="24" y="158"/>
                  </a:cubicBezTo>
                  <a:cubicBezTo>
                    <a:pt x="0" y="100"/>
                    <a:pt x="2" y="52"/>
                    <a:pt x="31" y="24"/>
                  </a:cubicBezTo>
                  <a:cubicBezTo>
                    <a:pt x="46" y="8"/>
                    <a:pt x="68" y="0"/>
                    <a:pt x="94" y="0"/>
                  </a:cubicBezTo>
                  <a:cubicBezTo>
                    <a:pt x="162" y="0"/>
                    <a:pt x="258" y="56"/>
                    <a:pt x="356" y="154"/>
                  </a:cubicBezTo>
                  <a:cubicBezTo>
                    <a:pt x="422" y="221"/>
                    <a:pt x="470" y="286"/>
                    <a:pt x="493" y="344"/>
                  </a:cubicBezTo>
                  <a:cubicBezTo>
                    <a:pt x="517" y="402"/>
                    <a:pt x="515" y="450"/>
                    <a:pt x="486" y="479"/>
                  </a:cubicBezTo>
                  <a:cubicBezTo>
                    <a:pt x="471" y="494"/>
                    <a:pt x="449" y="502"/>
                    <a:pt x="423" y="502"/>
                  </a:cubicBezTo>
                  <a:close/>
                  <a:moveTo>
                    <a:pt x="94" y="31"/>
                  </a:moveTo>
                  <a:cubicBezTo>
                    <a:pt x="76" y="31"/>
                    <a:pt x="62" y="36"/>
                    <a:pt x="53" y="46"/>
                  </a:cubicBezTo>
                  <a:cubicBezTo>
                    <a:pt x="34" y="65"/>
                    <a:pt x="33" y="101"/>
                    <a:pt x="52" y="147"/>
                  </a:cubicBezTo>
                  <a:cubicBezTo>
                    <a:pt x="74" y="201"/>
                    <a:pt x="119" y="263"/>
                    <a:pt x="183" y="327"/>
                  </a:cubicBezTo>
                  <a:cubicBezTo>
                    <a:pt x="274" y="417"/>
                    <a:pt x="364" y="471"/>
                    <a:pt x="423" y="471"/>
                  </a:cubicBezTo>
                  <a:cubicBezTo>
                    <a:pt x="441" y="471"/>
                    <a:pt x="455" y="467"/>
                    <a:pt x="464" y="457"/>
                  </a:cubicBezTo>
                  <a:cubicBezTo>
                    <a:pt x="483" y="438"/>
                    <a:pt x="484" y="402"/>
                    <a:pt x="465" y="356"/>
                  </a:cubicBezTo>
                  <a:cubicBezTo>
                    <a:pt x="443" y="302"/>
                    <a:pt x="398" y="240"/>
                    <a:pt x="334" y="176"/>
                  </a:cubicBezTo>
                  <a:cubicBezTo>
                    <a:pt x="243" y="85"/>
                    <a:pt x="153" y="31"/>
                    <a:pt x="94" y="31"/>
                  </a:cubicBez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9" name="Freeform 257">
              <a:extLst>
                <a:ext uri="{FF2B5EF4-FFF2-40B4-BE49-F238E27FC236}">
                  <a16:creationId xmlns:a16="http://schemas.microsoft.com/office/drawing/2014/main" id="{A98F4A3F-CE50-480A-90FF-C0C555ABA31C}"/>
                </a:ext>
              </a:extLst>
            </p:cNvPr>
            <p:cNvSpPr>
              <a:spLocks noEditPoints="1"/>
            </p:cNvSpPr>
            <p:nvPr/>
          </p:nvSpPr>
          <p:spPr bwMode="auto">
            <a:xfrm>
              <a:off x="6812125" y="3790309"/>
              <a:ext cx="735447" cy="723791"/>
            </a:xfrm>
            <a:custGeom>
              <a:avLst/>
              <a:gdLst>
                <a:gd name="T0" fmla="*/ 94 w 517"/>
                <a:gd name="T1" fmla="*/ 502 h 502"/>
                <a:gd name="T2" fmla="*/ 31 w 517"/>
                <a:gd name="T3" fmla="*/ 479 h 502"/>
                <a:gd name="T4" fmla="*/ 24 w 517"/>
                <a:gd name="T5" fmla="*/ 344 h 502"/>
                <a:gd name="T6" fmla="*/ 161 w 517"/>
                <a:gd name="T7" fmla="*/ 154 h 502"/>
                <a:gd name="T8" fmla="*/ 423 w 517"/>
                <a:gd name="T9" fmla="*/ 0 h 502"/>
                <a:gd name="T10" fmla="*/ 486 w 517"/>
                <a:gd name="T11" fmla="*/ 24 h 502"/>
                <a:gd name="T12" fmla="*/ 493 w 517"/>
                <a:gd name="T13" fmla="*/ 158 h 502"/>
                <a:gd name="T14" fmla="*/ 356 w 517"/>
                <a:gd name="T15" fmla="*/ 348 h 502"/>
                <a:gd name="T16" fmla="*/ 94 w 517"/>
                <a:gd name="T17" fmla="*/ 502 h 502"/>
                <a:gd name="T18" fmla="*/ 423 w 517"/>
                <a:gd name="T19" fmla="*/ 31 h 502"/>
                <a:gd name="T20" fmla="*/ 183 w 517"/>
                <a:gd name="T21" fmla="*/ 176 h 502"/>
                <a:gd name="T22" fmla="*/ 52 w 517"/>
                <a:gd name="T23" fmla="*/ 356 h 502"/>
                <a:gd name="T24" fmla="*/ 53 w 517"/>
                <a:gd name="T25" fmla="*/ 457 h 502"/>
                <a:gd name="T26" fmla="*/ 94 w 517"/>
                <a:gd name="T27" fmla="*/ 471 h 502"/>
                <a:gd name="T28" fmla="*/ 334 w 517"/>
                <a:gd name="T29" fmla="*/ 327 h 502"/>
                <a:gd name="T30" fmla="*/ 465 w 517"/>
                <a:gd name="T31" fmla="*/ 147 h 502"/>
                <a:gd name="T32" fmla="*/ 464 w 517"/>
                <a:gd name="T33" fmla="*/ 46 h 502"/>
                <a:gd name="T34" fmla="*/ 423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94" y="502"/>
                  </a:moveTo>
                  <a:cubicBezTo>
                    <a:pt x="68" y="502"/>
                    <a:pt x="46" y="494"/>
                    <a:pt x="31" y="479"/>
                  </a:cubicBezTo>
                  <a:cubicBezTo>
                    <a:pt x="2" y="450"/>
                    <a:pt x="0" y="402"/>
                    <a:pt x="24" y="344"/>
                  </a:cubicBezTo>
                  <a:cubicBezTo>
                    <a:pt x="47" y="286"/>
                    <a:pt x="95" y="221"/>
                    <a:pt x="161" y="154"/>
                  </a:cubicBezTo>
                  <a:cubicBezTo>
                    <a:pt x="259" y="56"/>
                    <a:pt x="355" y="0"/>
                    <a:pt x="423" y="0"/>
                  </a:cubicBezTo>
                  <a:cubicBezTo>
                    <a:pt x="449" y="0"/>
                    <a:pt x="471" y="8"/>
                    <a:pt x="486" y="24"/>
                  </a:cubicBezTo>
                  <a:cubicBezTo>
                    <a:pt x="515" y="52"/>
                    <a:pt x="517" y="100"/>
                    <a:pt x="493" y="158"/>
                  </a:cubicBezTo>
                  <a:cubicBezTo>
                    <a:pt x="470" y="216"/>
                    <a:pt x="422" y="282"/>
                    <a:pt x="356" y="348"/>
                  </a:cubicBezTo>
                  <a:cubicBezTo>
                    <a:pt x="258" y="446"/>
                    <a:pt x="162" y="502"/>
                    <a:pt x="94" y="502"/>
                  </a:cubicBezTo>
                  <a:close/>
                  <a:moveTo>
                    <a:pt x="423" y="31"/>
                  </a:moveTo>
                  <a:cubicBezTo>
                    <a:pt x="364" y="31"/>
                    <a:pt x="274" y="85"/>
                    <a:pt x="183" y="176"/>
                  </a:cubicBezTo>
                  <a:cubicBezTo>
                    <a:pt x="119" y="240"/>
                    <a:pt x="74" y="302"/>
                    <a:pt x="52" y="356"/>
                  </a:cubicBezTo>
                  <a:cubicBezTo>
                    <a:pt x="33" y="402"/>
                    <a:pt x="34" y="438"/>
                    <a:pt x="53" y="457"/>
                  </a:cubicBezTo>
                  <a:cubicBezTo>
                    <a:pt x="62" y="467"/>
                    <a:pt x="76" y="471"/>
                    <a:pt x="94" y="471"/>
                  </a:cubicBezTo>
                  <a:cubicBezTo>
                    <a:pt x="153" y="471"/>
                    <a:pt x="243" y="417"/>
                    <a:pt x="334" y="327"/>
                  </a:cubicBezTo>
                  <a:cubicBezTo>
                    <a:pt x="398" y="263"/>
                    <a:pt x="443" y="201"/>
                    <a:pt x="465" y="147"/>
                  </a:cubicBezTo>
                  <a:cubicBezTo>
                    <a:pt x="484" y="101"/>
                    <a:pt x="483" y="65"/>
                    <a:pt x="464" y="46"/>
                  </a:cubicBezTo>
                  <a:cubicBezTo>
                    <a:pt x="455" y="36"/>
                    <a:pt x="441" y="31"/>
                    <a:pt x="423" y="31"/>
                  </a:cubicBezTo>
                  <a:close/>
                </a:path>
              </a:pathLst>
            </a:custGeom>
            <a:solidFill>
              <a:srgbClr val="9899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pic>
          <p:nvPicPr>
            <p:cNvPr id="50" name="Picture 49">
              <a:extLst>
                <a:ext uri="{FF2B5EF4-FFF2-40B4-BE49-F238E27FC236}">
                  <a16:creationId xmlns:a16="http://schemas.microsoft.com/office/drawing/2014/main" id="{4C5681D0-3D50-4966-942E-93D797E197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4984" y="4027569"/>
              <a:ext cx="229579" cy="235958"/>
            </a:xfrm>
            <a:prstGeom prst="rect">
              <a:avLst/>
            </a:prstGeom>
          </p:spPr>
        </p:pic>
      </p:grpSp>
    </p:spTree>
    <p:extLst>
      <p:ext uri="{BB962C8B-B14F-4D97-AF65-F5344CB8AC3E}">
        <p14:creationId xmlns:p14="http://schemas.microsoft.com/office/powerpoint/2010/main" val="18541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3819" y="374296"/>
            <a:ext cx="4869264" cy="579420"/>
          </a:xfrm>
        </p:spPr>
        <p:txBody>
          <a:bodyPr>
            <a:normAutofit fontScale="90000"/>
          </a:bodyPr>
          <a:lstStyle/>
          <a:p>
            <a:r>
              <a:rPr lang="en-US" b="1" dirty="0"/>
              <a:t>Azure Subscriptions</a:t>
            </a:r>
          </a:p>
        </p:txBody>
      </p:sp>
      <p:sp>
        <p:nvSpPr>
          <p:cNvPr id="6" name="Text Placeholder 5"/>
          <p:cNvSpPr>
            <a:spLocks noGrp="1"/>
          </p:cNvSpPr>
          <p:nvPr>
            <p:ph sz="quarter" idx="10"/>
          </p:nvPr>
        </p:nvSpPr>
        <p:spPr>
          <a:xfrm>
            <a:off x="303287" y="1440862"/>
            <a:ext cx="6441141" cy="3953878"/>
          </a:xfrm>
        </p:spPr>
        <p:txBody>
          <a:bodyPr>
            <a:normAutofit fontScale="92500" lnSpcReduction="20000"/>
          </a:bodyPr>
          <a:lstStyle/>
          <a:p>
            <a:pPr marL="287338" indent="-287338" defTabSz="932742">
              <a:lnSpc>
                <a:spcPct val="100000"/>
              </a:lnSpc>
              <a:spcBef>
                <a:spcPct val="20000"/>
              </a:spcBef>
              <a:spcAft>
                <a:spcPts val="0"/>
              </a:spcAft>
              <a:buSzPct val="90000"/>
            </a:pPr>
            <a:r>
              <a:rPr lang="en-IE" sz="2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An Azure subscription provides you with authenticated and authorized access to Azure accounts.</a:t>
            </a:r>
          </a:p>
          <a:p>
            <a:pPr marL="287338" indent="-287338" defTabSz="932742">
              <a:lnSpc>
                <a:spcPct val="100000"/>
              </a:lnSpc>
              <a:spcBef>
                <a:spcPct val="20000"/>
              </a:spcBef>
              <a:spcAft>
                <a:spcPts val="0"/>
              </a:spcAft>
              <a:buSzPct val="90000"/>
            </a:pPr>
            <a:endParaRPr lang="en-IE" sz="2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a:p>
            <a:pPr marL="287338" indent="-287338" defTabSz="932742">
              <a:lnSpc>
                <a:spcPct val="100000"/>
              </a:lnSpc>
              <a:spcBef>
                <a:spcPct val="20000"/>
              </a:spcBef>
              <a:spcAft>
                <a:spcPts val="0"/>
              </a:spcAft>
              <a:buSzPct val="90000"/>
            </a:pPr>
            <a:r>
              <a:rPr lang="en-IE" sz="2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Billing boundary: </a:t>
            </a:r>
            <a:r>
              <a:rPr lang="en-US" sz="2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generate separate billing reports and invoices for each subscription.</a:t>
            </a:r>
          </a:p>
          <a:p>
            <a:pPr marL="287338" indent="-287338" defTabSz="932742">
              <a:lnSpc>
                <a:spcPct val="100000"/>
              </a:lnSpc>
              <a:spcBef>
                <a:spcPct val="20000"/>
              </a:spcBef>
              <a:spcAft>
                <a:spcPts val="0"/>
              </a:spcAft>
              <a:buSzPct val="90000"/>
            </a:pPr>
            <a:endParaRPr lang="en-IE" sz="2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a:p>
            <a:pPr marL="287338" indent="-287338" defTabSz="932742">
              <a:lnSpc>
                <a:spcPct val="100000"/>
              </a:lnSpc>
              <a:spcBef>
                <a:spcPct val="20000"/>
              </a:spcBef>
              <a:spcAft>
                <a:spcPts val="0"/>
              </a:spcAft>
              <a:buSzPct val="90000"/>
            </a:pPr>
            <a:r>
              <a:rPr lang="en-IE" sz="2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Access control boundary: </a:t>
            </a:r>
            <a:r>
              <a:rPr lang="en-US" sz="2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manage and control access to the resources that users can provision with specific subscriptions.</a:t>
            </a:r>
            <a:endParaRPr lang="en-IE" sz="2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pic>
        <p:nvPicPr>
          <p:cNvPr id="2050" name="Picture 2" descr="Azure subscriptions are using authentication and authorization to access Azure accounts.">
            <a:extLst>
              <a:ext uri="{FF2B5EF4-FFF2-40B4-BE49-F238E27FC236}">
                <a16:creationId xmlns:a16="http://schemas.microsoft.com/office/drawing/2014/main" id="{C969DF39-E758-4DFC-8030-0DD803DAE7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4428" y="813039"/>
            <a:ext cx="5271408" cy="2168669"/>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6245D8C8-A5B2-4A27-9362-7451956B9688}"/>
              </a:ext>
              <a:ext uri="{C183D7F6-B498-43B3-948B-1728B52AA6E4}">
                <adec:decorative xmlns:adec="http://schemas.microsoft.com/office/drawing/2017/decorative" val="1"/>
              </a:ext>
            </a:extLst>
          </p:cNvPr>
          <p:cNvSpPr/>
          <p:nvPr/>
        </p:nvSpPr>
        <p:spPr bwMode="auto">
          <a:xfrm>
            <a:off x="7569636" y="3058374"/>
            <a:ext cx="356199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3074" name="Picture 2" descr="Flowchart style diagram showing an example of setting up a billing structure where different groups like marketing or development have their own Azure Subscription, that rolls up into a larger company paid Azure billing account.">
            <a:extLst>
              <a:ext uri="{FF2B5EF4-FFF2-40B4-BE49-F238E27FC236}">
                <a16:creationId xmlns:a16="http://schemas.microsoft.com/office/drawing/2014/main" id="{BB6F14C8-7966-4A94-BADE-49B1D22326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993" y="3135041"/>
            <a:ext cx="5112277" cy="2259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1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F5067F-B05A-4CB4-8FEF-12162F4FD7F8}"/>
              </a:ext>
            </a:extLst>
          </p:cNvPr>
          <p:cNvSpPr>
            <a:spLocks noGrp="1"/>
          </p:cNvSpPr>
          <p:nvPr>
            <p:ph type="title"/>
          </p:nvPr>
        </p:nvSpPr>
        <p:spPr>
          <a:xfrm>
            <a:off x="363414" y="211016"/>
            <a:ext cx="4349262" cy="905256"/>
          </a:xfrm>
        </p:spPr>
        <p:txBody>
          <a:bodyPr vert="horz" lIns="91440" tIns="45720" rIns="91440" bIns="45720" rtlCol="0" anchor="ctr">
            <a:normAutofit/>
          </a:bodyPr>
          <a:lstStyle/>
          <a:p>
            <a:r>
              <a:rPr lang="en-US" b="1" dirty="0"/>
              <a:t>Azure Services</a:t>
            </a:r>
          </a:p>
        </p:txBody>
      </p:sp>
      <p:graphicFrame>
        <p:nvGraphicFramePr>
          <p:cNvPr id="8" name="Text Placeholder 3">
            <a:extLst>
              <a:ext uri="{FF2B5EF4-FFF2-40B4-BE49-F238E27FC236}">
                <a16:creationId xmlns:a16="http://schemas.microsoft.com/office/drawing/2014/main" id="{4BF3470E-2EE6-4248-8E77-DDFDB8DF717C}"/>
              </a:ext>
            </a:extLst>
          </p:cNvPr>
          <p:cNvGraphicFramePr>
            <a:graphicFrameLocks noGrp="1"/>
          </p:cNvGraphicFramePr>
          <p:nvPr>
            <p:ph idx="1"/>
            <p:extLst>
              <p:ext uri="{D42A27DB-BD31-4B8C-83A1-F6EECF244321}">
                <p14:modId xmlns:p14="http://schemas.microsoft.com/office/powerpoint/2010/main" val="2674843219"/>
              </p:ext>
            </p:extLst>
          </p:nvPr>
        </p:nvGraphicFramePr>
        <p:xfrm>
          <a:off x="1066800" y="2103120"/>
          <a:ext cx="10058400" cy="3849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134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36567" y="1450383"/>
            <a:ext cx="6318390" cy="4222694"/>
          </a:xfrm>
        </p:spPr>
        <p:txBody>
          <a:bodyPr/>
          <a:lstStyle/>
          <a:p>
            <a:pPr marL="457200" indent="-457200">
              <a:buFont typeface="Arial" panose="020B0604020202020204" pitchFamily="34" charset="0"/>
              <a:buChar char="•"/>
            </a:pPr>
            <a:r>
              <a:rPr lang="en-US" dirty="0"/>
              <a:t>On-demand computing service for running cloud-based applications. </a:t>
            </a:r>
          </a:p>
          <a:p>
            <a:pPr marL="457200" indent="-457200">
              <a:buFont typeface="Arial" panose="020B0604020202020204" pitchFamily="34" charset="0"/>
              <a:buChar char="•"/>
            </a:pPr>
            <a:r>
              <a:rPr lang="en-US" dirty="0"/>
              <a:t>Provides computing resources such as disks, processors, memory, networking, and operating systems. </a:t>
            </a:r>
          </a:p>
          <a:p>
            <a:pPr marL="457200" indent="-457200">
              <a:buFont typeface="Arial" panose="020B0604020202020204" pitchFamily="34" charset="0"/>
              <a:buChar char="•"/>
            </a:pPr>
            <a:r>
              <a:rPr lang="en-US" dirty="0"/>
              <a:t>Makes resources available in minutes or seconds. </a:t>
            </a:r>
          </a:p>
          <a:p>
            <a:pPr marL="457200" indent="-457200">
              <a:buFont typeface="Arial" panose="020B0604020202020204" pitchFamily="34" charset="0"/>
              <a:buChar char="•"/>
            </a:pPr>
            <a:r>
              <a:rPr lang="en-US" dirty="0"/>
              <a:t>Lots of on-demand services.</a:t>
            </a:r>
          </a:p>
          <a:p>
            <a:pPr marL="457200" indent="-457200">
              <a:buFont typeface="Arial" panose="020B0604020202020204" pitchFamily="34" charset="0"/>
              <a:buChar char="•"/>
            </a:pPr>
            <a:r>
              <a:rPr lang="en-US" dirty="0"/>
              <a:t>Pay-per-use.</a:t>
            </a:r>
          </a:p>
        </p:txBody>
      </p:sp>
      <p:pic>
        <p:nvPicPr>
          <p:cNvPr id="8" name="Picture 7" descr="Screenshot of various Compute services in the portal including virtual machines and Kubernetes services. ">
            <a:extLst>
              <a:ext uri="{FF2B5EF4-FFF2-40B4-BE49-F238E27FC236}">
                <a16:creationId xmlns:a16="http://schemas.microsoft.com/office/drawing/2014/main" id="{A079ECC0-9815-45A9-9F98-01B80F50EAE9}"/>
              </a:ext>
            </a:extLst>
          </p:cNvPr>
          <p:cNvPicPr>
            <a:picLocks noChangeAspect="1"/>
          </p:cNvPicPr>
          <p:nvPr/>
        </p:nvPicPr>
        <p:blipFill>
          <a:blip r:embed="rId3"/>
          <a:stretch>
            <a:fillRect/>
          </a:stretch>
        </p:blipFill>
        <p:spPr>
          <a:xfrm>
            <a:off x="7340608" y="1666255"/>
            <a:ext cx="4314825" cy="3790950"/>
          </a:xfrm>
          <a:prstGeom prst="rect">
            <a:avLst/>
          </a:prstGeom>
          <a:ln>
            <a:solidFill>
              <a:schemeClr val="tx1"/>
            </a:solidFill>
          </a:ln>
        </p:spPr>
      </p:pic>
      <p:sp>
        <p:nvSpPr>
          <p:cNvPr id="2" name="Title 16">
            <a:extLst>
              <a:ext uri="{FF2B5EF4-FFF2-40B4-BE49-F238E27FC236}">
                <a16:creationId xmlns:a16="http://schemas.microsoft.com/office/drawing/2014/main" id="{2A036BF2-8849-EB1C-3036-E3C0F9F33EA4}"/>
              </a:ext>
            </a:extLst>
          </p:cNvPr>
          <p:cNvSpPr txBox="1">
            <a:spLocks/>
          </p:cNvSpPr>
          <p:nvPr/>
        </p:nvSpPr>
        <p:spPr>
          <a:xfrm>
            <a:off x="536567" y="160554"/>
            <a:ext cx="5656233" cy="10243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Azure Compute Services</a:t>
            </a:r>
          </a:p>
        </p:txBody>
      </p:sp>
    </p:spTree>
    <p:extLst>
      <p:ext uri="{BB962C8B-B14F-4D97-AF65-F5344CB8AC3E}">
        <p14:creationId xmlns:p14="http://schemas.microsoft.com/office/powerpoint/2010/main" val="1508932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39767" y="151034"/>
            <a:ext cx="5656233" cy="1024369"/>
          </a:xfrm>
        </p:spPr>
        <p:txBody>
          <a:bodyPr/>
          <a:lstStyle/>
          <a:p>
            <a:r>
              <a:rPr lang="en-US" b="1" dirty="0"/>
              <a:t>Azure Compute Services</a:t>
            </a:r>
          </a:p>
        </p:txBody>
      </p:sp>
      <p:pic>
        <p:nvPicPr>
          <p:cNvPr id="5" name="Picture 4" descr="Icon representing Azure VMs">
            <a:extLst>
              <a:ext uri="{FF2B5EF4-FFF2-40B4-BE49-F238E27FC236}">
                <a16:creationId xmlns:a16="http://schemas.microsoft.com/office/drawing/2014/main" id="{453E834D-86DF-4262-B2ED-5B5BB94C7740}"/>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039" y="1577333"/>
            <a:ext cx="757112" cy="757112"/>
          </a:xfrm>
          <a:prstGeom prst="rect">
            <a:avLst/>
          </a:prstGeom>
        </p:spPr>
      </p:pic>
      <p:pic>
        <p:nvPicPr>
          <p:cNvPr id="7" name="Picture 6" descr="Icon representing VM scale sets">
            <a:extLst>
              <a:ext uri="{FF2B5EF4-FFF2-40B4-BE49-F238E27FC236}">
                <a16:creationId xmlns:a16="http://schemas.microsoft.com/office/drawing/2014/main" id="{3827857E-4070-44A9-8325-C3CCC9B3856C}"/>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577" y="2544405"/>
            <a:ext cx="1007106" cy="879084"/>
          </a:xfrm>
          <a:prstGeom prst="rect">
            <a:avLst/>
          </a:prstGeom>
        </p:spPr>
      </p:pic>
      <p:pic>
        <p:nvPicPr>
          <p:cNvPr id="9" name="Picture 8" descr="Icon representing Functions">
            <a:extLst>
              <a:ext uri="{FF2B5EF4-FFF2-40B4-BE49-F238E27FC236}">
                <a16:creationId xmlns:a16="http://schemas.microsoft.com/office/drawing/2014/main" id="{C30AB9B5-A623-43FC-A035-3E82016A41EA}"/>
              </a:ext>
              <a:ext uri="{C183D7F6-B498-43B3-948B-1728B52AA6E4}">
                <adec:decorative xmlns:adec="http://schemas.microsoft.com/office/drawing/2017/decorative" val="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6039" y="4792492"/>
            <a:ext cx="1007106" cy="1007106"/>
          </a:xfrm>
          <a:prstGeom prst="rect">
            <a:avLst/>
          </a:prstGeom>
        </p:spPr>
      </p:pic>
      <p:sp>
        <p:nvSpPr>
          <p:cNvPr id="3" name="Text Placeholder 2">
            <a:extLst>
              <a:ext uri="{FF2B5EF4-FFF2-40B4-BE49-F238E27FC236}">
                <a16:creationId xmlns:a16="http://schemas.microsoft.com/office/drawing/2014/main" id="{1D0D85DA-5CB1-4943-9233-88059DFF0FF1}"/>
              </a:ext>
            </a:extLst>
          </p:cNvPr>
          <p:cNvSpPr>
            <a:spLocks noGrp="1"/>
          </p:cNvSpPr>
          <p:nvPr>
            <p:ph type="body" sz="quarter" idx="10"/>
          </p:nvPr>
        </p:nvSpPr>
        <p:spPr>
          <a:xfrm>
            <a:off x="2150366" y="1635336"/>
            <a:ext cx="9197741" cy="4634089"/>
          </a:xfrm>
        </p:spPr>
        <p:txBody>
          <a:bodyPr/>
          <a:lstStyle/>
          <a:p>
            <a:pPr marL="457200" indent="-457200">
              <a:spcBef>
                <a:spcPts val="0"/>
              </a:spcBef>
              <a:spcAft>
                <a:spcPts val="1800"/>
              </a:spcAft>
              <a:buFont typeface="Arial" panose="020B0604020202020204" pitchFamily="34" charset="0"/>
              <a:buChar char="•"/>
            </a:pPr>
            <a:r>
              <a:rPr lang="en-IE" b="1" dirty="0"/>
              <a:t>Azure VMs </a:t>
            </a:r>
            <a:r>
              <a:rPr lang="en-IE" dirty="0"/>
              <a:t>use Infrastructure as a Service (IaaS) to provide computing power in the cloud.</a:t>
            </a:r>
          </a:p>
          <a:p>
            <a:pPr marL="457200" indent="-457200">
              <a:spcBef>
                <a:spcPts val="0"/>
              </a:spcBef>
              <a:spcAft>
                <a:spcPts val="1800"/>
              </a:spcAft>
              <a:buFont typeface="Arial" panose="020B0604020202020204" pitchFamily="34" charset="0"/>
              <a:buChar char="•"/>
            </a:pPr>
            <a:r>
              <a:rPr lang="en-US" b="1" dirty="0"/>
              <a:t>VM Scale Sets </a:t>
            </a:r>
            <a:r>
              <a:rPr lang="en-US" dirty="0"/>
              <a:t>are designed for the automatic scaling of identical VMs.</a:t>
            </a:r>
          </a:p>
          <a:p>
            <a:pPr marL="457200" indent="-457200">
              <a:spcBef>
                <a:spcPts val="0"/>
              </a:spcBef>
              <a:spcAft>
                <a:spcPts val="1800"/>
              </a:spcAft>
              <a:buFont typeface="Arial" panose="020B0604020202020204" pitchFamily="34" charset="0"/>
              <a:buChar char="•"/>
            </a:pPr>
            <a:r>
              <a:rPr lang="en-US" b="1" dirty="0"/>
              <a:t>App Services </a:t>
            </a:r>
            <a:r>
              <a:rPr lang="en-US" dirty="0"/>
              <a:t>is a Platform as a Service (PaaS) offering to </a:t>
            </a:r>
            <a:r>
              <a:rPr lang="en-IE" dirty="0"/>
              <a:t>build, deploy, and scale enterprise-grade web, mobile, and API apps. </a:t>
            </a:r>
            <a:endParaRPr lang="en-US" dirty="0"/>
          </a:p>
          <a:p>
            <a:pPr marL="457200" indent="-457200">
              <a:spcBef>
                <a:spcPts val="0"/>
              </a:spcBef>
              <a:spcAft>
                <a:spcPts val="1800"/>
              </a:spcAft>
              <a:buFont typeface="Arial" panose="020B0604020202020204" pitchFamily="34" charset="0"/>
              <a:buChar char="•"/>
            </a:pPr>
            <a:r>
              <a:rPr lang="en-US" b="1" dirty="0"/>
              <a:t>Functions </a:t>
            </a:r>
            <a:r>
              <a:rPr lang="en-US" dirty="0"/>
              <a:t>perform compute actions based on an event.</a:t>
            </a:r>
            <a:endParaRPr lang="en-IE" dirty="0"/>
          </a:p>
          <a:p>
            <a:pPr>
              <a:spcAft>
                <a:spcPts val="1800"/>
              </a:spcAft>
            </a:pPr>
            <a:endParaRPr lang="en-US" dirty="0"/>
          </a:p>
        </p:txBody>
      </p:sp>
      <p:pic>
        <p:nvPicPr>
          <p:cNvPr id="2" name="Picture 20">
            <a:extLst>
              <a:ext uri="{FF2B5EF4-FFF2-40B4-BE49-F238E27FC236}">
                <a16:creationId xmlns:a16="http://schemas.microsoft.com/office/drawing/2014/main" id="{10D0135A-A550-E0EA-2C05-319AB539187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50044" y="3564505"/>
            <a:ext cx="1024369" cy="1024369"/>
          </a:xfrm>
          <a:prstGeom prst="rect">
            <a:avLst/>
          </a:prstGeom>
        </p:spPr>
      </p:pic>
    </p:spTree>
    <p:extLst>
      <p:ext uri="{BB962C8B-B14F-4D97-AF65-F5344CB8AC3E}">
        <p14:creationId xmlns:p14="http://schemas.microsoft.com/office/powerpoint/2010/main" val="285737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59865" y="322111"/>
            <a:ext cx="5870597" cy="863595"/>
          </a:xfrm>
        </p:spPr>
        <p:txBody>
          <a:bodyPr>
            <a:noAutofit/>
          </a:bodyPr>
          <a:lstStyle/>
          <a:p>
            <a:r>
              <a:rPr lang="en-US" b="1" dirty="0"/>
              <a:t>Azure Compute Services</a:t>
            </a:r>
          </a:p>
        </p:txBody>
      </p:sp>
      <p:sp>
        <p:nvSpPr>
          <p:cNvPr id="3" name="Text Placeholder 2">
            <a:extLst>
              <a:ext uri="{FF2B5EF4-FFF2-40B4-BE49-F238E27FC236}">
                <a16:creationId xmlns:a16="http://schemas.microsoft.com/office/drawing/2014/main" id="{1D0D85DA-5CB1-4943-9233-88059DFF0FF1}"/>
              </a:ext>
            </a:extLst>
          </p:cNvPr>
          <p:cNvSpPr>
            <a:spLocks noGrp="1"/>
          </p:cNvSpPr>
          <p:nvPr>
            <p:ph type="body" sz="quarter" idx="10"/>
          </p:nvPr>
        </p:nvSpPr>
        <p:spPr>
          <a:xfrm>
            <a:off x="2688116" y="1564995"/>
            <a:ext cx="8659992" cy="2887262"/>
          </a:xfrm>
        </p:spPr>
        <p:txBody>
          <a:bodyPr/>
          <a:lstStyle/>
          <a:p>
            <a:pPr marL="457200" indent="-457200">
              <a:spcBef>
                <a:spcPts val="0"/>
              </a:spcBef>
              <a:spcAft>
                <a:spcPts val="1800"/>
              </a:spcAft>
              <a:buFont typeface="Arial" panose="020B0604020202020204" pitchFamily="34" charset="0"/>
              <a:buChar char="•"/>
            </a:pPr>
            <a:r>
              <a:rPr lang="en-IE" b="1" dirty="0"/>
              <a:t>Azure Container Instances: </a:t>
            </a:r>
            <a:r>
              <a:rPr lang="en-IE" dirty="0"/>
              <a:t>a PaaS offering that runs a container in Azure without the need to manage a virtual machine or additional services.</a:t>
            </a:r>
          </a:p>
          <a:p>
            <a:pPr marL="457200" indent="-457200">
              <a:spcBef>
                <a:spcPts val="0"/>
              </a:spcBef>
              <a:spcAft>
                <a:spcPts val="1800"/>
              </a:spcAft>
              <a:buFont typeface="Arial" panose="020B0604020202020204" pitchFamily="34" charset="0"/>
              <a:buChar char="•"/>
            </a:pPr>
            <a:r>
              <a:rPr lang="en-US" b="1" dirty="0"/>
              <a:t>Azure Kubernetes Service: </a:t>
            </a:r>
            <a:r>
              <a:rPr lang="en-US" dirty="0"/>
              <a:t>an orchestration service for containers with distributed architectures and large volumes of containers. </a:t>
            </a:r>
          </a:p>
          <a:p>
            <a:pPr>
              <a:spcAft>
                <a:spcPts val="1800"/>
              </a:spcAft>
            </a:pPr>
            <a:endParaRPr lang="en-US" dirty="0"/>
          </a:p>
        </p:txBody>
      </p:sp>
      <p:pic>
        <p:nvPicPr>
          <p:cNvPr id="2" name="Picture 6">
            <a:extLst>
              <a:ext uri="{FF2B5EF4-FFF2-40B4-BE49-F238E27FC236}">
                <a16:creationId xmlns:a16="http://schemas.microsoft.com/office/drawing/2014/main" id="{409C5549-C8AC-0177-DB7F-9708853E871A}"/>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15041" y="1564994"/>
            <a:ext cx="1095264" cy="1095264"/>
          </a:xfrm>
          <a:prstGeom prst="rect">
            <a:avLst/>
          </a:prstGeom>
        </p:spPr>
      </p:pic>
      <p:pic>
        <p:nvPicPr>
          <p:cNvPr id="4" name="Picture 4">
            <a:extLst>
              <a:ext uri="{FF2B5EF4-FFF2-40B4-BE49-F238E27FC236}">
                <a16:creationId xmlns:a16="http://schemas.microsoft.com/office/drawing/2014/main" id="{EB3DA839-5AC9-12B9-9FDA-141684CDFA5B}"/>
              </a:ext>
              <a:ext uri="{C183D7F6-B498-43B3-948B-1728B52AA6E4}">
                <adec:decorative xmlns:adec="http://schemas.microsoft.com/office/drawing/2017/decorative" val="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15041" y="2980674"/>
            <a:ext cx="1095264" cy="1095264"/>
          </a:xfrm>
          <a:prstGeom prst="rect">
            <a:avLst/>
          </a:prstGeom>
        </p:spPr>
      </p:pic>
    </p:spTree>
    <p:extLst>
      <p:ext uri="{BB962C8B-B14F-4D97-AF65-F5344CB8AC3E}">
        <p14:creationId xmlns:p14="http://schemas.microsoft.com/office/powerpoint/2010/main" val="1109732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1478" y="442164"/>
            <a:ext cx="6157912" cy="4181475"/>
          </a:xfrm>
          <a:prstGeom prst="rect">
            <a:avLst/>
          </a:prstGeom>
        </p:spPr>
      </p:pic>
      <p:pic>
        <p:nvPicPr>
          <p:cNvPr id="3" name="Picture 2"/>
          <p:cNvPicPr>
            <a:picLocks noChangeAspect="1"/>
          </p:cNvPicPr>
          <p:nvPr/>
        </p:nvPicPr>
        <p:blipFill>
          <a:blip r:embed="rId3"/>
          <a:stretch>
            <a:fillRect/>
          </a:stretch>
        </p:blipFill>
        <p:spPr>
          <a:xfrm>
            <a:off x="6152637" y="2325330"/>
            <a:ext cx="6039363" cy="4162425"/>
          </a:xfrm>
          <a:prstGeom prst="rect">
            <a:avLst/>
          </a:prstGeom>
        </p:spPr>
      </p:pic>
    </p:spTree>
    <p:extLst>
      <p:ext uri="{BB962C8B-B14F-4D97-AF65-F5344CB8AC3E}">
        <p14:creationId xmlns:p14="http://schemas.microsoft.com/office/powerpoint/2010/main" val="561796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2">
            <a:extLst>
              <a:ext uri="{FF2B5EF4-FFF2-40B4-BE49-F238E27FC236}">
                <a16:creationId xmlns:a16="http://schemas.microsoft.com/office/drawing/2014/main" id="{734482AF-F683-441E-A843-78A1AAAC3F24}"/>
              </a:ext>
              <a:ext uri="{C183D7F6-B498-43B3-948B-1728B52AA6E4}">
                <adec:decorative xmlns:adec="http://schemas.microsoft.com/office/drawing/2017/decorative" val="1"/>
              </a:ext>
            </a:extLst>
          </p:cNvPr>
          <p:cNvSpPr>
            <a:spLocks noGrp="1"/>
          </p:cNvSpPr>
          <p:nvPr>
            <p:ph type="title"/>
          </p:nvPr>
        </p:nvSpPr>
        <p:spPr>
          <a:xfrm>
            <a:off x="234785" y="227266"/>
            <a:ext cx="8678103" cy="1143000"/>
          </a:xfrm>
        </p:spPr>
        <p:txBody>
          <a:bodyPr/>
          <a:lstStyle/>
          <a:p>
            <a:r>
              <a:rPr lang="en-US" b="1" spc="-80" dirty="0"/>
              <a:t>Learning Path for </a:t>
            </a:r>
            <a:r>
              <a:rPr lang="en-US" b="1" dirty="0"/>
              <a:t>Azure Fundamentals</a:t>
            </a:r>
          </a:p>
        </p:txBody>
      </p:sp>
      <p:grpSp>
        <p:nvGrpSpPr>
          <p:cNvPr id="127" name="Group 126">
            <a:extLst>
              <a:ext uri="{FF2B5EF4-FFF2-40B4-BE49-F238E27FC236}">
                <a16:creationId xmlns:a16="http://schemas.microsoft.com/office/drawing/2014/main" id="{EDABFE44-D55F-460F-B830-DCD5C71FCD44}"/>
              </a:ext>
              <a:ext uri="{C183D7F6-B498-43B3-948B-1728B52AA6E4}">
                <adec:decorative xmlns:adec="http://schemas.microsoft.com/office/drawing/2017/decorative" val="1"/>
              </a:ext>
            </a:extLst>
          </p:cNvPr>
          <p:cNvGrpSpPr/>
          <p:nvPr/>
        </p:nvGrpSpPr>
        <p:grpSpPr>
          <a:xfrm>
            <a:off x="905830" y="3442612"/>
            <a:ext cx="8691113" cy="1010317"/>
            <a:chOff x="2164355" y="3617533"/>
            <a:chExt cx="7994678" cy="563861"/>
          </a:xfrm>
        </p:grpSpPr>
        <p:cxnSp>
          <p:nvCxnSpPr>
            <p:cNvPr id="128" name="Straight Connector 127">
              <a:extLst>
                <a:ext uri="{FF2B5EF4-FFF2-40B4-BE49-F238E27FC236}">
                  <a16:creationId xmlns:a16="http://schemas.microsoft.com/office/drawing/2014/main" id="{9963E0FB-6B39-4106-AA24-E637736FEA0E}"/>
                </a:ext>
              </a:extLst>
            </p:cNvPr>
            <p:cNvCxnSpPr>
              <a:cxnSpLocks/>
              <a:endCxn id="131" idx="0"/>
            </p:cNvCxnSpPr>
            <p:nvPr/>
          </p:nvCxnSpPr>
          <p:spPr>
            <a:xfrm>
              <a:off x="2164355" y="3890783"/>
              <a:ext cx="910612" cy="246"/>
            </a:xfrm>
            <a:prstGeom prst="line">
              <a:avLst/>
            </a:prstGeom>
            <a:noFill/>
            <a:ln w="25400">
              <a:solidFill>
                <a:schemeClr val="accent1"/>
              </a:solidFill>
              <a:headEnd type="none" w="med" len="med"/>
              <a:tailEnd type="none" w="lg" len="lg"/>
            </a:ln>
          </p:spPr>
          <p:style>
            <a:lnRef idx="2">
              <a:schemeClr val="accent1">
                <a:shade val="50000"/>
              </a:schemeClr>
            </a:lnRef>
            <a:fillRef idx="1">
              <a:schemeClr val="accent1"/>
            </a:fillRef>
            <a:effectRef idx="0">
              <a:schemeClr val="accent1"/>
            </a:effectRef>
            <a:fontRef idx="minor">
              <a:schemeClr val="lt1"/>
            </a:fontRef>
          </p:style>
        </p:cxnSp>
        <p:grpSp>
          <p:nvGrpSpPr>
            <p:cNvPr id="129" name="Group 128">
              <a:extLst>
                <a:ext uri="{FF2B5EF4-FFF2-40B4-BE49-F238E27FC236}">
                  <a16:creationId xmlns:a16="http://schemas.microsoft.com/office/drawing/2014/main" id="{58A04EB9-D699-4695-A707-5533CB1B4924}"/>
                </a:ext>
              </a:extLst>
            </p:cNvPr>
            <p:cNvGrpSpPr/>
            <p:nvPr/>
          </p:nvGrpSpPr>
          <p:grpSpPr>
            <a:xfrm>
              <a:off x="3074954" y="3617533"/>
              <a:ext cx="5661843" cy="563861"/>
              <a:chOff x="3196334" y="3202302"/>
              <a:chExt cx="5661843" cy="1531610"/>
            </a:xfrm>
          </p:grpSpPr>
          <p:sp>
            <p:nvSpPr>
              <p:cNvPr id="131" name="Freeform: Shape 9">
                <a:extLst>
                  <a:ext uri="{FF2B5EF4-FFF2-40B4-BE49-F238E27FC236}">
                    <a16:creationId xmlns:a16="http://schemas.microsoft.com/office/drawing/2014/main" id="{6605A5B3-7EEC-4C63-B7EF-4A5E88EADAF5}"/>
                  </a:ext>
                </a:extLst>
              </p:cNvPr>
              <p:cNvSpPr/>
              <p:nvPr/>
            </p:nvSpPr>
            <p:spPr bwMode="auto">
              <a:xfrm flipV="1">
                <a:off x="3196346" y="3921637"/>
                <a:ext cx="5661831" cy="812275"/>
              </a:xfrm>
              <a:custGeom>
                <a:avLst/>
                <a:gdLst>
                  <a:gd name="connsiteX0" fmla="*/ 0 w 3897443"/>
                  <a:gd name="connsiteY0" fmla="*/ 1299261 h 1300354"/>
                  <a:gd name="connsiteX1" fmla="*/ 1768840 w 3897443"/>
                  <a:gd name="connsiteY1" fmla="*/ 1134369 h 1300354"/>
                  <a:gd name="connsiteX2" fmla="*/ 2983043 w 3897443"/>
                  <a:gd name="connsiteY2" fmla="*/ 264939 h 1300354"/>
                  <a:gd name="connsiteX3" fmla="*/ 3897443 w 3897443"/>
                  <a:gd name="connsiteY3" fmla="*/ 160008 h 1300354"/>
                  <a:gd name="connsiteX0" fmla="*/ 0 w 3897443"/>
                  <a:gd name="connsiteY0" fmla="*/ 1145491 h 1146584"/>
                  <a:gd name="connsiteX1" fmla="*/ 1768840 w 3897443"/>
                  <a:gd name="connsiteY1" fmla="*/ 980599 h 1146584"/>
                  <a:gd name="connsiteX2" fmla="*/ 2983043 w 3897443"/>
                  <a:gd name="connsiteY2" fmla="*/ 111169 h 1146584"/>
                  <a:gd name="connsiteX3" fmla="*/ 3897443 w 3897443"/>
                  <a:gd name="connsiteY3" fmla="*/ 6238 h 1146584"/>
                  <a:gd name="connsiteX0" fmla="*/ 0 w 3891223"/>
                  <a:gd name="connsiteY0" fmla="*/ 1170355 h 1171448"/>
                  <a:gd name="connsiteX1" fmla="*/ 1768840 w 3891223"/>
                  <a:gd name="connsiteY1" fmla="*/ 1005463 h 1171448"/>
                  <a:gd name="connsiteX2" fmla="*/ 2983043 w 3891223"/>
                  <a:gd name="connsiteY2" fmla="*/ 136033 h 1171448"/>
                  <a:gd name="connsiteX3" fmla="*/ 3891223 w 3891223"/>
                  <a:gd name="connsiteY3" fmla="*/ 0 h 1171448"/>
                  <a:gd name="connsiteX0" fmla="*/ 0 w 3891223"/>
                  <a:gd name="connsiteY0" fmla="*/ 1170355 h 1170484"/>
                  <a:gd name="connsiteX1" fmla="*/ 1768840 w 3891223"/>
                  <a:gd name="connsiteY1" fmla="*/ 1005463 h 1170484"/>
                  <a:gd name="connsiteX2" fmla="*/ 2983043 w 3891223"/>
                  <a:gd name="connsiteY2" fmla="*/ 136033 h 1170484"/>
                  <a:gd name="connsiteX3" fmla="*/ 3891223 w 3891223"/>
                  <a:gd name="connsiteY3" fmla="*/ 0 h 1170484"/>
                  <a:gd name="connsiteX0" fmla="*/ 0 w 3891223"/>
                  <a:gd name="connsiteY0" fmla="*/ 1172000 h 1175366"/>
                  <a:gd name="connsiteX1" fmla="*/ 1804876 w 3891223"/>
                  <a:gd name="connsiteY1" fmla="*/ 1100893 h 1175366"/>
                  <a:gd name="connsiteX2" fmla="*/ 2983043 w 3891223"/>
                  <a:gd name="connsiteY2" fmla="*/ 137678 h 1175366"/>
                  <a:gd name="connsiteX3" fmla="*/ 3891223 w 3891223"/>
                  <a:gd name="connsiteY3" fmla="*/ 1645 h 1175366"/>
                  <a:gd name="connsiteX0" fmla="*/ 0 w 3891223"/>
                  <a:gd name="connsiteY0" fmla="*/ 1172000 h 1172182"/>
                  <a:gd name="connsiteX1" fmla="*/ 1804876 w 3891223"/>
                  <a:gd name="connsiteY1" fmla="*/ 1100893 h 1172182"/>
                  <a:gd name="connsiteX2" fmla="*/ 2983043 w 3891223"/>
                  <a:gd name="connsiteY2" fmla="*/ 137678 h 1172182"/>
                  <a:gd name="connsiteX3" fmla="*/ 3891223 w 3891223"/>
                  <a:gd name="connsiteY3" fmla="*/ 1645 h 1172182"/>
                  <a:gd name="connsiteX0" fmla="*/ 0 w 3891223"/>
                  <a:gd name="connsiteY0" fmla="*/ 1173247 h 1173640"/>
                  <a:gd name="connsiteX1" fmla="*/ 1747512 w 3891223"/>
                  <a:gd name="connsiteY1" fmla="*/ 1133242 h 1173640"/>
                  <a:gd name="connsiteX2" fmla="*/ 2983043 w 3891223"/>
                  <a:gd name="connsiteY2" fmla="*/ 138925 h 1173640"/>
                  <a:gd name="connsiteX3" fmla="*/ 3891223 w 3891223"/>
                  <a:gd name="connsiteY3" fmla="*/ 2892 h 1173640"/>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0355 h 1170355"/>
                  <a:gd name="connsiteX1" fmla="*/ 1747512 w 3891223"/>
                  <a:gd name="connsiteY1" fmla="*/ 1155231 h 1170355"/>
                  <a:gd name="connsiteX2" fmla="*/ 2983043 w 3891223"/>
                  <a:gd name="connsiteY2" fmla="*/ 136033 h 1170355"/>
                  <a:gd name="connsiteX3" fmla="*/ 3891223 w 3891223"/>
                  <a:gd name="connsiteY3" fmla="*/ 0 h 1170355"/>
                  <a:gd name="connsiteX0" fmla="*/ 0 w 3878475"/>
                  <a:gd name="connsiteY0" fmla="*/ 1118349 h 1118349"/>
                  <a:gd name="connsiteX1" fmla="*/ 1747512 w 3878475"/>
                  <a:gd name="connsiteY1" fmla="*/ 1103225 h 1118349"/>
                  <a:gd name="connsiteX2" fmla="*/ 2983043 w 3878475"/>
                  <a:gd name="connsiteY2" fmla="*/ 84027 h 1118349"/>
                  <a:gd name="connsiteX3" fmla="*/ 3878475 w 3878475"/>
                  <a:gd name="connsiteY3" fmla="*/ 3978 h 1118349"/>
                  <a:gd name="connsiteX0" fmla="*/ 0 w 3878475"/>
                  <a:gd name="connsiteY0" fmla="*/ 1114371 h 1114371"/>
                  <a:gd name="connsiteX1" fmla="*/ 1747512 w 3878475"/>
                  <a:gd name="connsiteY1" fmla="*/ 1099247 h 1114371"/>
                  <a:gd name="connsiteX2" fmla="*/ 2983043 w 3878475"/>
                  <a:gd name="connsiteY2" fmla="*/ 80049 h 1114371"/>
                  <a:gd name="connsiteX3" fmla="*/ 3878475 w 3878475"/>
                  <a:gd name="connsiteY3" fmla="*/ 0 h 1114371"/>
                  <a:gd name="connsiteX0" fmla="*/ 0 w 3878475"/>
                  <a:gd name="connsiteY0" fmla="*/ 1070829 h 1070829"/>
                  <a:gd name="connsiteX1" fmla="*/ 1747512 w 3878475"/>
                  <a:gd name="connsiteY1" fmla="*/ 1055705 h 1070829"/>
                  <a:gd name="connsiteX2" fmla="*/ 2983043 w 3878475"/>
                  <a:gd name="connsiteY2" fmla="*/ 36507 h 1070829"/>
                  <a:gd name="connsiteX3" fmla="*/ 3878475 w 3878475"/>
                  <a:gd name="connsiteY3" fmla="*/ 0 h 1070829"/>
                  <a:gd name="connsiteX0" fmla="*/ 0 w 3878475"/>
                  <a:gd name="connsiteY0" fmla="*/ 1070829 h 1070829"/>
                  <a:gd name="connsiteX1" fmla="*/ 1747512 w 3878475"/>
                  <a:gd name="connsiteY1" fmla="*/ 1055705 h 1070829"/>
                  <a:gd name="connsiteX2" fmla="*/ 2983043 w 3878475"/>
                  <a:gd name="connsiteY2" fmla="*/ 36507 h 1070829"/>
                  <a:gd name="connsiteX3" fmla="*/ 3878475 w 3878475"/>
                  <a:gd name="connsiteY3" fmla="*/ 0 h 1070829"/>
                  <a:gd name="connsiteX0" fmla="*/ 0 w 3878475"/>
                  <a:gd name="connsiteY0" fmla="*/ 1070829 h 1070829"/>
                  <a:gd name="connsiteX1" fmla="*/ 1747512 w 3878475"/>
                  <a:gd name="connsiteY1" fmla="*/ 1055705 h 1070829"/>
                  <a:gd name="connsiteX2" fmla="*/ 2983043 w 3878475"/>
                  <a:gd name="connsiteY2" fmla="*/ 36507 h 1070829"/>
                  <a:gd name="connsiteX3" fmla="*/ 3878475 w 3878475"/>
                  <a:gd name="connsiteY3" fmla="*/ 0 h 1070829"/>
                  <a:gd name="connsiteX0" fmla="*/ 0 w 3878475"/>
                  <a:gd name="connsiteY0" fmla="*/ 1070829 h 1070829"/>
                  <a:gd name="connsiteX1" fmla="*/ 1747512 w 3878475"/>
                  <a:gd name="connsiteY1" fmla="*/ 1069152 h 1070829"/>
                  <a:gd name="connsiteX2" fmla="*/ 2983043 w 3878475"/>
                  <a:gd name="connsiteY2" fmla="*/ 36507 h 1070829"/>
                  <a:gd name="connsiteX3" fmla="*/ 3878475 w 3878475"/>
                  <a:gd name="connsiteY3" fmla="*/ 0 h 1070829"/>
                  <a:gd name="connsiteX0" fmla="*/ 0 w 3878475"/>
                  <a:gd name="connsiteY0" fmla="*/ 1047616 h 1047616"/>
                  <a:gd name="connsiteX1" fmla="*/ 1747512 w 3878475"/>
                  <a:gd name="connsiteY1" fmla="*/ 1045939 h 1047616"/>
                  <a:gd name="connsiteX2" fmla="*/ 2983043 w 3878475"/>
                  <a:gd name="connsiteY2" fmla="*/ 13294 h 1047616"/>
                  <a:gd name="connsiteX3" fmla="*/ 3878475 w 3878475"/>
                  <a:gd name="connsiteY3" fmla="*/ 7495 h 1047616"/>
                  <a:gd name="connsiteX0" fmla="*/ 0 w 3878475"/>
                  <a:gd name="connsiteY0" fmla="*/ 1040121 h 1040121"/>
                  <a:gd name="connsiteX1" fmla="*/ 1747512 w 3878475"/>
                  <a:gd name="connsiteY1" fmla="*/ 1038444 h 1040121"/>
                  <a:gd name="connsiteX2" fmla="*/ 2983043 w 3878475"/>
                  <a:gd name="connsiteY2" fmla="*/ 5799 h 1040121"/>
                  <a:gd name="connsiteX3" fmla="*/ 3878475 w 3878475"/>
                  <a:gd name="connsiteY3" fmla="*/ 0 h 1040121"/>
                  <a:gd name="connsiteX0" fmla="*/ 0 w 3878475"/>
                  <a:gd name="connsiteY0" fmla="*/ 1040121 h 1040121"/>
                  <a:gd name="connsiteX1" fmla="*/ 1747512 w 3878475"/>
                  <a:gd name="connsiteY1" fmla="*/ 1038444 h 1040121"/>
                  <a:gd name="connsiteX2" fmla="*/ 2983043 w 3878475"/>
                  <a:gd name="connsiteY2" fmla="*/ 5799 h 1040121"/>
                  <a:gd name="connsiteX3" fmla="*/ 3878475 w 3878475"/>
                  <a:gd name="connsiteY3" fmla="*/ 0 h 1040121"/>
                  <a:gd name="connsiteX0" fmla="*/ 0 w 2130963"/>
                  <a:gd name="connsiteY0" fmla="*/ 1038444 h 1038444"/>
                  <a:gd name="connsiteX1" fmla="*/ 1235531 w 2130963"/>
                  <a:gd name="connsiteY1" fmla="*/ 5799 h 1038444"/>
                  <a:gd name="connsiteX2" fmla="*/ 2130963 w 2130963"/>
                  <a:gd name="connsiteY2" fmla="*/ 0 h 1038444"/>
                  <a:gd name="connsiteX0" fmla="*/ 0 w 4897079"/>
                  <a:gd name="connsiteY0" fmla="*/ 1038444 h 1038444"/>
                  <a:gd name="connsiteX1" fmla="*/ 1235531 w 4897079"/>
                  <a:gd name="connsiteY1" fmla="*/ 5799 h 1038444"/>
                  <a:gd name="connsiteX2" fmla="*/ 4897079 w 4897079"/>
                  <a:gd name="connsiteY2" fmla="*/ 0 h 1038444"/>
                  <a:gd name="connsiteX0" fmla="*/ 0 w 5121528"/>
                  <a:gd name="connsiteY0" fmla="*/ 1038444 h 1038444"/>
                  <a:gd name="connsiteX1" fmla="*/ 1235531 w 5121528"/>
                  <a:gd name="connsiteY1" fmla="*/ 5799 h 1038444"/>
                  <a:gd name="connsiteX2" fmla="*/ 5121528 w 5121528"/>
                  <a:gd name="connsiteY2" fmla="*/ 0 h 1038444"/>
                  <a:gd name="connsiteX0" fmla="*/ 0 w 6788057"/>
                  <a:gd name="connsiteY0" fmla="*/ 1038444 h 1038444"/>
                  <a:gd name="connsiteX1" fmla="*/ 1235531 w 6788057"/>
                  <a:gd name="connsiteY1" fmla="*/ 5799 h 1038444"/>
                  <a:gd name="connsiteX2" fmla="*/ 6788057 w 6788057"/>
                  <a:gd name="connsiteY2" fmla="*/ 0 h 1038444"/>
                  <a:gd name="connsiteX0" fmla="*/ 0 w 10979784"/>
                  <a:gd name="connsiteY0" fmla="*/ 1057544 h 1057544"/>
                  <a:gd name="connsiteX1" fmla="*/ 1235531 w 10979784"/>
                  <a:gd name="connsiteY1" fmla="*/ 24899 h 1057544"/>
                  <a:gd name="connsiteX2" fmla="*/ 10979784 w 10979784"/>
                  <a:gd name="connsiteY2" fmla="*/ 0 h 1057544"/>
                  <a:gd name="connsiteX0" fmla="*/ 0 w 10946442"/>
                  <a:gd name="connsiteY0" fmla="*/ 1052769 h 1052769"/>
                  <a:gd name="connsiteX1" fmla="*/ 1235531 w 10946442"/>
                  <a:gd name="connsiteY1" fmla="*/ 20124 h 1052769"/>
                  <a:gd name="connsiteX2" fmla="*/ 10946442 w 10946442"/>
                  <a:gd name="connsiteY2" fmla="*/ 0 h 1052769"/>
                  <a:gd name="connsiteX0" fmla="*/ 0 w 10951205"/>
                  <a:gd name="connsiteY0" fmla="*/ 1038443 h 1038443"/>
                  <a:gd name="connsiteX1" fmla="*/ 1235531 w 10951205"/>
                  <a:gd name="connsiteY1" fmla="*/ 5798 h 1038443"/>
                  <a:gd name="connsiteX2" fmla="*/ 10951205 w 10951205"/>
                  <a:gd name="connsiteY2" fmla="*/ 0 h 1038443"/>
                  <a:gd name="connsiteX0" fmla="*/ 0 w 11633709"/>
                  <a:gd name="connsiteY0" fmla="*/ 1112553 h 1112553"/>
                  <a:gd name="connsiteX1" fmla="*/ 1235531 w 11633709"/>
                  <a:gd name="connsiteY1" fmla="*/ 79908 h 1112553"/>
                  <a:gd name="connsiteX2" fmla="*/ 10903199 w 11633709"/>
                  <a:gd name="connsiteY2" fmla="*/ 69273 h 1112553"/>
                  <a:gd name="connsiteX3" fmla="*/ 10951205 w 11633709"/>
                  <a:gd name="connsiteY3" fmla="*/ 74110 h 1112553"/>
                  <a:gd name="connsiteX0" fmla="*/ 0 w 12010908"/>
                  <a:gd name="connsiteY0" fmla="*/ 1112553 h 1143717"/>
                  <a:gd name="connsiteX1" fmla="*/ 1235531 w 12010908"/>
                  <a:gd name="connsiteY1" fmla="*/ 79908 h 1143717"/>
                  <a:gd name="connsiteX2" fmla="*/ 10903199 w 12010908"/>
                  <a:gd name="connsiteY2" fmla="*/ 69273 h 1143717"/>
                  <a:gd name="connsiteX3" fmla="*/ 11894344 w 12010908"/>
                  <a:gd name="connsiteY3" fmla="*/ 1143717 h 1143717"/>
                  <a:gd name="connsiteX0" fmla="*/ 0 w 11894344"/>
                  <a:gd name="connsiteY0" fmla="*/ 1112553 h 1143717"/>
                  <a:gd name="connsiteX1" fmla="*/ 1235531 w 11894344"/>
                  <a:gd name="connsiteY1" fmla="*/ 79908 h 1143717"/>
                  <a:gd name="connsiteX2" fmla="*/ 10903199 w 11894344"/>
                  <a:gd name="connsiteY2" fmla="*/ 69273 h 1143717"/>
                  <a:gd name="connsiteX3" fmla="*/ 11894344 w 11894344"/>
                  <a:gd name="connsiteY3" fmla="*/ 1143717 h 1143717"/>
                  <a:gd name="connsiteX0" fmla="*/ 0 w 11894344"/>
                  <a:gd name="connsiteY0" fmla="*/ 1043279 h 1074443"/>
                  <a:gd name="connsiteX1" fmla="*/ 1235531 w 11894344"/>
                  <a:gd name="connsiteY1" fmla="*/ 10634 h 1074443"/>
                  <a:gd name="connsiteX2" fmla="*/ 10903199 w 11894344"/>
                  <a:gd name="connsiteY2" fmla="*/ -1 h 1074443"/>
                  <a:gd name="connsiteX3" fmla="*/ 11894344 w 11894344"/>
                  <a:gd name="connsiteY3" fmla="*/ 1074443 h 1074443"/>
                  <a:gd name="connsiteX0" fmla="*/ 0 w 11894344"/>
                  <a:gd name="connsiteY0" fmla="*/ 1043279 h 1074443"/>
                  <a:gd name="connsiteX1" fmla="*/ 1235531 w 11894344"/>
                  <a:gd name="connsiteY1" fmla="*/ 10634 h 1074443"/>
                  <a:gd name="connsiteX2" fmla="*/ 10903199 w 11894344"/>
                  <a:gd name="connsiteY2" fmla="*/ -1 h 1074443"/>
                  <a:gd name="connsiteX3" fmla="*/ 11894344 w 11894344"/>
                  <a:gd name="connsiteY3" fmla="*/ 1074443 h 1074443"/>
                </a:gdLst>
                <a:ahLst/>
                <a:cxnLst>
                  <a:cxn ang="0">
                    <a:pos x="connsiteX0" y="connsiteY0"/>
                  </a:cxn>
                  <a:cxn ang="0">
                    <a:pos x="connsiteX1" y="connsiteY1"/>
                  </a:cxn>
                  <a:cxn ang="0">
                    <a:pos x="connsiteX2" y="connsiteY2"/>
                  </a:cxn>
                  <a:cxn ang="0">
                    <a:pos x="connsiteX3" y="connsiteY3"/>
                  </a:cxn>
                </a:cxnLst>
                <a:rect l="l" t="t" r="r" b="b"/>
                <a:pathLst>
                  <a:path w="11894344" h="1074443">
                    <a:moveTo>
                      <a:pt x="0" y="1043279"/>
                    </a:moveTo>
                    <a:cubicBezTo>
                      <a:pt x="150086" y="956409"/>
                      <a:pt x="1051186" y="128347"/>
                      <a:pt x="1235531" y="10634"/>
                    </a:cubicBezTo>
                    <a:lnTo>
                      <a:pt x="10903199" y="-1"/>
                    </a:lnTo>
                    <a:cubicBezTo>
                      <a:pt x="11607920" y="705738"/>
                      <a:pt x="11886343" y="1073637"/>
                      <a:pt x="11894344" y="1074443"/>
                    </a:cubicBezTo>
                  </a:path>
                </a:pathLst>
              </a:custGeom>
              <a:noFill/>
              <a:ln w="25400">
                <a:solidFill>
                  <a:schemeClr val="accent1"/>
                </a:solidFill>
                <a:headEnd type="none" w="med" len="med"/>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32" name="Freeform: Shape 10">
                <a:extLst>
                  <a:ext uri="{FF2B5EF4-FFF2-40B4-BE49-F238E27FC236}">
                    <a16:creationId xmlns:a16="http://schemas.microsoft.com/office/drawing/2014/main" id="{972651D8-8384-4C7E-8DD4-E2FD1DCB75DD}"/>
                  </a:ext>
                </a:extLst>
              </p:cNvPr>
              <p:cNvSpPr/>
              <p:nvPr/>
            </p:nvSpPr>
            <p:spPr bwMode="auto">
              <a:xfrm>
                <a:off x="3196334" y="3202302"/>
                <a:ext cx="5641258" cy="742893"/>
              </a:xfrm>
              <a:custGeom>
                <a:avLst/>
                <a:gdLst>
                  <a:gd name="connsiteX0" fmla="*/ 0 w 3897443"/>
                  <a:gd name="connsiteY0" fmla="*/ 1299261 h 1300354"/>
                  <a:gd name="connsiteX1" fmla="*/ 1768840 w 3897443"/>
                  <a:gd name="connsiteY1" fmla="*/ 1134369 h 1300354"/>
                  <a:gd name="connsiteX2" fmla="*/ 2983043 w 3897443"/>
                  <a:gd name="connsiteY2" fmla="*/ 264939 h 1300354"/>
                  <a:gd name="connsiteX3" fmla="*/ 3897443 w 3897443"/>
                  <a:gd name="connsiteY3" fmla="*/ 160008 h 1300354"/>
                  <a:gd name="connsiteX0" fmla="*/ 0 w 3897443"/>
                  <a:gd name="connsiteY0" fmla="*/ 1145491 h 1146584"/>
                  <a:gd name="connsiteX1" fmla="*/ 1768840 w 3897443"/>
                  <a:gd name="connsiteY1" fmla="*/ 980599 h 1146584"/>
                  <a:gd name="connsiteX2" fmla="*/ 2983043 w 3897443"/>
                  <a:gd name="connsiteY2" fmla="*/ 111169 h 1146584"/>
                  <a:gd name="connsiteX3" fmla="*/ 3897443 w 3897443"/>
                  <a:gd name="connsiteY3" fmla="*/ 6238 h 1146584"/>
                  <a:gd name="connsiteX0" fmla="*/ 0 w 3891223"/>
                  <a:gd name="connsiteY0" fmla="*/ 1170355 h 1171448"/>
                  <a:gd name="connsiteX1" fmla="*/ 1768840 w 3891223"/>
                  <a:gd name="connsiteY1" fmla="*/ 1005463 h 1171448"/>
                  <a:gd name="connsiteX2" fmla="*/ 2983043 w 3891223"/>
                  <a:gd name="connsiteY2" fmla="*/ 136033 h 1171448"/>
                  <a:gd name="connsiteX3" fmla="*/ 3891223 w 3891223"/>
                  <a:gd name="connsiteY3" fmla="*/ 0 h 1171448"/>
                  <a:gd name="connsiteX0" fmla="*/ 0 w 3891223"/>
                  <a:gd name="connsiteY0" fmla="*/ 1170355 h 1170484"/>
                  <a:gd name="connsiteX1" fmla="*/ 1768840 w 3891223"/>
                  <a:gd name="connsiteY1" fmla="*/ 1005463 h 1170484"/>
                  <a:gd name="connsiteX2" fmla="*/ 2983043 w 3891223"/>
                  <a:gd name="connsiteY2" fmla="*/ 136033 h 1170484"/>
                  <a:gd name="connsiteX3" fmla="*/ 3891223 w 3891223"/>
                  <a:gd name="connsiteY3" fmla="*/ 0 h 1170484"/>
                  <a:gd name="connsiteX0" fmla="*/ 0 w 3891223"/>
                  <a:gd name="connsiteY0" fmla="*/ 1172000 h 1175366"/>
                  <a:gd name="connsiteX1" fmla="*/ 1804876 w 3891223"/>
                  <a:gd name="connsiteY1" fmla="*/ 1100893 h 1175366"/>
                  <a:gd name="connsiteX2" fmla="*/ 2983043 w 3891223"/>
                  <a:gd name="connsiteY2" fmla="*/ 137678 h 1175366"/>
                  <a:gd name="connsiteX3" fmla="*/ 3891223 w 3891223"/>
                  <a:gd name="connsiteY3" fmla="*/ 1645 h 1175366"/>
                  <a:gd name="connsiteX0" fmla="*/ 0 w 3891223"/>
                  <a:gd name="connsiteY0" fmla="*/ 1172000 h 1172182"/>
                  <a:gd name="connsiteX1" fmla="*/ 1804876 w 3891223"/>
                  <a:gd name="connsiteY1" fmla="*/ 1100893 h 1172182"/>
                  <a:gd name="connsiteX2" fmla="*/ 2983043 w 3891223"/>
                  <a:gd name="connsiteY2" fmla="*/ 137678 h 1172182"/>
                  <a:gd name="connsiteX3" fmla="*/ 3891223 w 3891223"/>
                  <a:gd name="connsiteY3" fmla="*/ 1645 h 1172182"/>
                  <a:gd name="connsiteX0" fmla="*/ 0 w 3891223"/>
                  <a:gd name="connsiteY0" fmla="*/ 1173247 h 1173640"/>
                  <a:gd name="connsiteX1" fmla="*/ 1747512 w 3891223"/>
                  <a:gd name="connsiteY1" fmla="*/ 1133242 h 1173640"/>
                  <a:gd name="connsiteX2" fmla="*/ 2983043 w 3891223"/>
                  <a:gd name="connsiteY2" fmla="*/ 138925 h 1173640"/>
                  <a:gd name="connsiteX3" fmla="*/ 3891223 w 3891223"/>
                  <a:gd name="connsiteY3" fmla="*/ 2892 h 1173640"/>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0355 h 1170355"/>
                  <a:gd name="connsiteX1" fmla="*/ 1747512 w 3891223"/>
                  <a:gd name="connsiteY1" fmla="*/ 1155231 h 1170355"/>
                  <a:gd name="connsiteX2" fmla="*/ 2983043 w 3891223"/>
                  <a:gd name="connsiteY2" fmla="*/ 136033 h 1170355"/>
                  <a:gd name="connsiteX3" fmla="*/ 3891223 w 3891223"/>
                  <a:gd name="connsiteY3" fmla="*/ 0 h 1170355"/>
                  <a:gd name="connsiteX0" fmla="*/ 0 w 3878475"/>
                  <a:gd name="connsiteY0" fmla="*/ 1118349 h 1118349"/>
                  <a:gd name="connsiteX1" fmla="*/ 1747512 w 3878475"/>
                  <a:gd name="connsiteY1" fmla="*/ 1103225 h 1118349"/>
                  <a:gd name="connsiteX2" fmla="*/ 2983043 w 3878475"/>
                  <a:gd name="connsiteY2" fmla="*/ 84027 h 1118349"/>
                  <a:gd name="connsiteX3" fmla="*/ 3878475 w 3878475"/>
                  <a:gd name="connsiteY3" fmla="*/ 3978 h 1118349"/>
                  <a:gd name="connsiteX0" fmla="*/ 0 w 3878475"/>
                  <a:gd name="connsiteY0" fmla="*/ 1114371 h 1114371"/>
                  <a:gd name="connsiteX1" fmla="*/ 1747512 w 3878475"/>
                  <a:gd name="connsiteY1" fmla="*/ 1099247 h 1114371"/>
                  <a:gd name="connsiteX2" fmla="*/ 2983043 w 3878475"/>
                  <a:gd name="connsiteY2" fmla="*/ 80049 h 1114371"/>
                  <a:gd name="connsiteX3" fmla="*/ 3878475 w 3878475"/>
                  <a:gd name="connsiteY3" fmla="*/ 0 h 1114371"/>
                  <a:gd name="connsiteX0" fmla="*/ 0 w 3878475"/>
                  <a:gd name="connsiteY0" fmla="*/ 1070829 h 1070829"/>
                  <a:gd name="connsiteX1" fmla="*/ 1747512 w 3878475"/>
                  <a:gd name="connsiteY1" fmla="*/ 1055705 h 1070829"/>
                  <a:gd name="connsiteX2" fmla="*/ 2983043 w 3878475"/>
                  <a:gd name="connsiteY2" fmla="*/ 36507 h 1070829"/>
                  <a:gd name="connsiteX3" fmla="*/ 3878475 w 3878475"/>
                  <a:gd name="connsiteY3" fmla="*/ 0 h 1070829"/>
                  <a:gd name="connsiteX0" fmla="*/ 0 w 3878475"/>
                  <a:gd name="connsiteY0" fmla="*/ 1070829 h 1070829"/>
                  <a:gd name="connsiteX1" fmla="*/ 1747512 w 3878475"/>
                  <a:gd name="connsiteY1" fmla="*/ 1055705 h 1070829"/>
                  <a:gd name="connsiteX2" fmla="*/ 2983043 w 3878475"/>
                  <a:gd name="connsiteY2" fmla="*/ 36507 h 1070829"/>
                  <a:gd name="connsiteX3" fmla="*/ 3878475 w 3878475"/>
                  <a:gd name="connsiteY3" fmla="*/ 0 h 1070829"/>
                  <a:gd name="connsiteX0" fmla="*/ 0 w 3878475"/>
                  <a:gd name="connsiteY0" fmla="*/ 1070829 h 1070829"/>
                  <a:gd name="connsiteX1" fmla="*/ 1747512 w 3878475"/>
                  <a:gd name="connsiteY1" fmla="*/ 1055705 h 1070829"/>
                  <a:gd name="connsiteX2" fmla="*/ 2983043 w 3878475"/>
                  <a:gd name="connsiteY2" fmla="*/ 36507 h 1070829"/>
                  <a:gd name="connsiteX3" fmla="*/ 3878475 w 3878475"/>
                  <a:gd name="connsiteY3" fmla="*/ 0 h 1070829"/>
                  <a:gd name="connsiteX0" fmla="*/ 0 w 3878475"/>
                  <a:gd name="connsiteY0" fmla="*/ 1070829 h 1070829"/>
                  <a:gd name="connsiteX1" fmla="*/ 1747512 w 3878475"/>
                  <a:gd name="connsiteY1" fmla="*/ 1069152 h 1070829"/>
                  <a:gd name="connsiteX2" fmla="*/ 2983043 w 3878475"/>
                  <a:gd name="connsiteY2" fmla="*/ 36507 h 1070829"/>
                  <a:gd name="connsiteX3" fmla="*/ 3878475 w 3878475"/>
                  <a:gd name="connsiteY3" fmla="*/ 0 h 1070829"/>
                  <a:gd name="connsiteX0" fmla="*/ 0 w 3878475"/>
                  <a:gd name="connsiteY0" fmla="*/ 1047616 h 1047616"/>
                  <a:gd name="connsiteX1" fmla="*/ 1747512 w 3878475"/>
                  <a:gd name="connsiteY1" fmla="*/ 1045939 h 1047616"/>
                  <a:gd name="connsiteX2" fmla="*/ 2983043 w 3878475"/>
                  <a:gd name="connsiteY2" fmla="*/ 13294 h 1047616"/>
                  <a:gd name="connsiteX3" fmla="*/ 3878475 w 3878475"/>
                  <a:gd name="connsiteY3" fmla="*/ 7495 h 1047616"/>
                  <a:gd name="connsiteX0" fmla="*/ 0 w 3878475"/>
                  <a:gd name="connsiteY0" fmla="*/ 1040121 h 1040121"/>
                  <a:gd name="connsiteX1" fmla="*/ 1747512 w 3878475"/>
                  <a:gd name="connsiteY1" fmla="*/ 1038444 h 1040121"/>
                  <a:gd name="connsiteX2" fmla="*/ 2983043 w 3878475"/>
                  <a:gd name="connsiteY2" fmla="*/ 5799 h 1040121"/>
                  <a:gd name="connsiteX3" fmla="*/ 3878475 w 3878475"/>
                  <a:gd name="connsiteY3" fmla="*/ 0 h 1040121"/>
                  <a:gd name="connsiteX0" fmla="*/ 0 w 3878475"/>
                  <a:gd name="connsiteY0" fmla="*/ 1040121 h 1040121"/>
                  <a:gd name="connsiteX1" fmla="*/ 1747512 w 3878475"/>
                  <a:gd name="connsiteY1" fmla="*/ 1038444 h 1040121"/>
                  <a:gd name="connsiteX2" fmla="*/ 2983043 w 3878475"/>
                  <a:gd name="connsiteY2" fmla="*/ 5799 h 1040121"/>
                  <a:gd name="connsiteX3" fmla="*/ 3878475 w 3878475"/>
                  <a:gd name="connsiteY3" fmla="*/ 0 h 1040121"/>
                  <a:gd name="connsiteX0" fmla="*/ 0 w 2130963"/>
                  <a:gd name="connsiteY0" fmla="*/ 1038444 h 1038444"/>
                  <a:gd name="connsiteX1" fmla="*/ 1235531 w 2130963"/>
                  <a:gd name="connsiteY1" fmla="*/ 5799 h 1038444"/>
                  <a:gd name="connsiteX2" fmla="*/ 2130963 w 2130963"/>
                  <a:gd name="connsiteY2" fmla="*/ 0 h 1038444"/>
                  <a:gd name="connsiteX0" fmla="*/ 0 w 4897079"/>
                  <a:gd name="connsiteY0" fmla="*/ 1038444 h 1038444"/>
                  <a:gd name="connsiteX1" fmla="*/ 1235531 w 4897079"/>
                  <a:gd name="connsiteY1" fmla="*/ 5799 h 1038444"/>
                  <a:gd name="connsiteX2" fmla="*/ 4897079 w 4897079"/>
                  <a:gd name="connsiteY2" fmla="*/ 0 h 1038444"/>
                  <a:gd name="connsiteX0" fmla="*/ 0 w 5097594"/>
                  <a:gd name="connsiteY0" fmla="*/ 1038444 h 1038444"/>
                  <a:gd name="connsiteX1" fmla="*/ 1235531 w 5097594"/>
                  <a:gd name="connsiteY1" fmla="*/ 5799 h 1038444"/>
                  <a:gd name="connsiteX2" fmla="*/ 5097594 w 5097594"/>
                  <a:gd name="connsiteY2" fmla="*/ 0 h 1038444"/>
                  <a:gd name="connsiteX0" fmla="*/ 0 w 5110064"/>
                  <a:gd name="connsiteY0" fmla="*/ 1035928 h 1035928"/>
                  <a:gd name="connsiteX1" fmla="*/ 1235531 w 5110064"/>
                  <a:gd name="connsiteY1" fmla="*/ 3283 h 1035928"/>
                  <a:gd name="connsiteX2" fmla="*/ 5110064 w 5110064"/>
                  <a:gd name="connsiteY2" fmla="*/ 2540 h 1035928"/>
                  <a:gd name="connsiteX0" fmla="*/ 0 w 5114222"/>
                  <a:gd name="connsiteY0" fmla="*/ 1038444 h 1038444"/>
                  <a:gd name="connsiteX1" fmla="*/ 1235531 w 5114222"/>
                  <a:gd name="connsiteY1" fmla="*/ 5799 h 1038444"/>
                  <a:gd name="connsiteX2" fmla="*/ 5114222 w 5114222"/>
                  <a:gd name="connsiteY2" fmla="*/ 0 h 1038444"/>
                  <a:gd name="connsiteX0" fmla="*/ 0 w 5118380"/>
                  <a:gd name="connsiteY0" fmla="*/ 1035928 h 1035928"/>
                  <a:gd name="connsiteX1" fmla="*/ 1235531 w 5118380"/>
                  <a:gd name="connsiteY1" fmla="*/ 3283 h 1035928"/>
                  <a:gd name="connsiteX2" fmla="*/ 5118380 w 5118380"/>
                  <a:gd name="connsiteY2" fmla="*/ 2540 h 1035928"/>
                  <a:gd name="connsiteX0" fmla="*/ 0 w 5118380"/>
                  <a:gd name="connsiteY0" fmla="*/ 1038444 h 1038444"/>
                  <a:gd name="connsiteX1" fmla="*/ 1235531 w 5118380"/>
                  <a:gd name="connsiteY1" fmla="*/ 5799 h 1038444"/>
                  <a:gd name="connsiteX2" fmla="*/ 5118380 w 5118380"/>
                  <a:gd name="connsiteY2" fmla="*/ 0 h 1038444"/>
                  <a:gd name="connsiteX0" fmla="*/ 0 w 5114222"/>
                  <a:gd name="connsiteY0" fmla="*/ 1035928 h 1035928"/>
                  <a:gd name="connsiteX1" fmla="*/ 1235531 w 5114222"/>
                  <a:gd name="connsiteY1" fmla="*/ 3283 h 1035928"/>
                  <a:gd name="connsiteX2" fmla="*/ 5114222 w 5114222"/>
                  <a:gd name="connsiteY2" fmla="*/ 2540 h 1035928"/>
                  <a:gd name="connsiteX0" fmla="*/ 0 w 5114222"/>
                  <a:gd name="connsiteY0" fmla="*/ 1035928 h 1035928"/>
                  <a:gd name="connsiteX1" fmla="*/ 1235531 w 5114222"/>
                  <a:gd name="connsiteY1" fmla="*/ 3283 h 1035928"/>
                  <a:gd name="connsiteX2" fmla="*/ 5114222 w 5114222"/>
                  <a:gd name="connsiteY2" fmla="*/ 2540 h 1035928"/>
                  <a:gd name="connsiteX0" fmla="*/ 0 w 5114222"/>
                  <a:gd name="connsiteY0" fmla="*/ 1036701 h 1036701"/>
                  <a:gd name="connsiteX1" fmla="*/ 1235531 w 5114222"/>
                  <a:gd name="connsiteY1" fmla="*/ 4056 h 1036701"/>
                  <a:gd name="connsiteX2" fmla="*/ 5114222 w 5114222"/>
                  <a:gd name="connsiteY2" fmla="*/ 3313 h 1036701"/>
                  <a:gd name="connsiteX0" fmla="*/ 0 w 5114222"/>
                  <a:gd name="connsiteY0" fmla="*/ 1036701 h 1036701"/>
                  <a:gd name="connsiteX1" fmla="*/ 1235531 w 5114222"/>
                  <a:gd name="connsiteY1" fmla="*/ 4056 h 1036701"/>
                  <a:gd name="connsiteX2" fmla="*/ 5114222 w 5114222"/>
                  <a:gd name="connsiteY2" fmla="*/ 3313 h 1036701"/>
                  <a:gd name="connsiteX0" fmla="*/ 0 w 6770328"/>
                  <a:gd name="connsiteY0" fmla="*/ 1035788 h 1035788"/>
                  <a:gd name="connsiteX1" fmla="*/ 1235531 w 6770328"/>
                  <a:gd name="connsiteY1" fmla="*/ 3143 h 1035788"/>
                  <a:gd name="connsiteX2" fmla="*/ 6770328 w 6770328"/>
                  <a:gd name="connsiteY2" fmla="*/ 8060 h 1035788"/>
                  <a:gd name="connsiteX0" fmla="*/ 0 w 6770328"/>
                  <a:gd name="connsiteY0" fmla="*/ 1037712 h 1037712"/>
                  <a:gd name="connsiteX1" fmla="*/ 1235531 w 6770328"/>
                  <a:gd name="connsiteY1" fmla="*/ 5067 h 1037712"/>
                  <a:gd name="connsiteX2" fmla="*/ 6770328 w 6770328"/>
                  <a:gd name="connsiteY2" fmla="*/ 9984 h 1037712"/>
                  <a:gd name="connsiteX0" fmla="*/ 0 w 6760181"/>
                  <a:gd name="connsiteY0" fmla="*/ 1039702 h 1039702"/>
                  <a:gd name="connsiteX1" fmla="*/ 1235531 w 6760181"/>
                  <a:gd name="connsiteY1" fmla="*/ 7057 h 1039702"/>
                  <a:gd name="connsiteX2" fmla="*/ 6760181 w 6760181"/>
                  <a:gd name="connsiteY2" fmla="*/ 6581 h 1039702"/>
                  <a:gd name="connsiteX0" fmla="*/ 0 w 6760181"/>
                  <a:gd name="connsiteY0" fmla="*/ 1039702 h 1039702"/>
                  <a:gd name="connsiteX1" fmla="*/ 1235531 w 6760181"/>
                  <a:gd name="connsiteY1" fmla="*/ 7057 h 1039702"/>
                  <a:gd name="connsiteX2" fmla="*/ 6760181 w 6760181"/>
                  <a:gd name="connsiteY2" fmla="*/ 6580 h 1039702"/>
                  <a:gd name="connsiteX0" fmla="*/ 0 w 11034716"/>
                  <a:gd name="connsiteY0" fmla="*/ 1043764 h 1043764"/>
                  <a:gd name="connsiteX1" fmla="*/ 1235531 w 11034716"/>
                  <a:gd name="connsiteY1" fmla="*/ 11119 h 1043764"/>
                  <a:gd name="connsiteX2" fmla="*/ 11034716 w 11034716"/>
                  <a:gd name="connsiteY2" fmla="*/ 3901 h 1043764"/>
                  <a:gd name="connsiteX0" fmla="*/ 0 w 10977638"/>
                  <a:gd name="connsiteY0" fmla="*/ 1043764 h 1043764"/>
                  <a:gd name="connsiteX1" fmla="*/ 1235531 w 10977638"/>
                  <a:gd name="connsiteY1" fmla="*/ 11119 h 1043764"/>
                  <a:gd name="connsiteX2" fmla="*/ 10977638 w 10977638"/>
                  <a:gd name="connsiteY2" fmla="*/ 3901 h 1043764"/>
                  <a:gd name="connsiteX0" fmla="*/ 0 w 10949100"/>
                  <a:gd name="connsiteY0" fmla="*/ 1040547 h 1040547"/>
                  <a:gd name="connsiteX1" fmla="*/ 1235531 w 10949100"/>
                  <a:gd name="connsiteY1" fmla="*/ 7902 h 1040547"/>
                  <a:gd name="connsiteX2" fmla="*/ 10949100 w 10949100"/>
                  <a:gd name="connsiteY2" fmla="*/ 5742 h 1040547"/>
                  <a:gd name="connsiteX0" fmla="*/ 0 w 10944342"/>
                  <a:gd name="connsiteY0" fmla="*/ 1056808 h 1056808"/>
                  <a:gd name="connsiteX1" fmla="*/ 1235531 w 10944342"/>
                  <a:gd name="connsiteY1" fmla="*/ 24163 h 1056808"/>
                  <a:gd name="connsiteX2" fmla="*/ 10944342 w 10944342"/>
                  <a:gd name="connsiteY2" fmla="*/ 1777 h 1056808"/>
                  <a:gd name="connsiteX0" fmla="*/ 0 w 10925316"/>
                  <a:gd name="connsiteY0" fmla="*/ 1040549 h 1040549"/>
                  <a:gd name="connsiteX1" fmla="*/ 1235531 w 10925316"/>
                  <a:gd name="connsiteY1" fmla="*/ 7904 h 1040549"/>
                  <a:gd name="connsiteX2" fmla="*/ 10925316 w 10925316"/>
                  <a:gd name="connsiteY2" fmla="*/ 5743 h 1040549"/>
                  <a:gd name="connsiteX0" fmla="*/ 0 w 10925316"/>
                  <a:gd name="connsiteY0" fmla="*/ 1040549 h 1040549"/>
                  <a:gd name="connsiteX1" fmla="*/ 1235531 w 10925316"/>
                  <a:gd name="connsiteY1" fmla="*/ 7904 h 1040549"/>
                  <a:gd name="connsiteX2" fmla="*/ 10925316 w 10925316"/>
                  <a:gd name="connsiteY2" fmla="*/ 5744 h 1040549"/>
                  <a:gd name="connsiteX0" fmla="*/ 0 w 10930072"/>
                  <a:gd name="connsiteY0" fmla="*/ 1040549 h 1040549"/>
                  <a:gd name="connsiteX1" fmla="*/ 1235531 w 10930072"/>
                  <a:gd name="connsiteY1" fmla="*/ 7904 h 1040549"/>
                  <a:gd name="connsiteX2" fmla="*/ 10930072 w 10930072"/>
                  <a:gd name="connsiteY2" fmla="*/ 5744 h 1040549"/>
                  <a:gd name="connsiteX0" fmla="*/ 0 w 10930072"/>
                  <a:gd name="connsiteY0" fmla="*/ 1040549 h 1040549"/>
                  <a:gd name="connsiteX1" fmla="*/ 1235531 w 10930072"/>
                  <a:gd name="connsiteY1" fmla="*/ 7904 h 1040549"/>
                  <a:gd name="connsiteX2" fmla="*/ 10930072 w 10930072"/>
                  <a:gd name="connsiteY2" fmla="*/ 5744 h 1040549"/>
                  <a:gd name="connsiteX0" fmla="*/ 0 w 10930072"/>
                  <a:gd name="connsiteY0" fmla="*/ 1040549 h 1040549"/>
                  <a:gd name="connsiteX1" fmla="*/ 1235531 w 10930072"/>
                  <a:gd name="connsiteY1" fmla="*/ 7904 h 1040549"/>
                  <a:gd name="connsiteX2" fmla="*/ 10930072 w 10930072"/>
                  <a:gd name="connsiteY2" fmla="*/ 5744 h 1040549"/>
                  <a:gd name="connsiteX0" fmla="*/ 0 w 10930072"/>
                  <a:gd name="connsiteY0" fmla="*/ 1040549 h 1040549"/>
                  <a:gd name="connsiteX1" fmla="*/ 1235531 w 10930072"/>
                  <a:gd name="connsiteY1" fmla="*/ 7904 h 1040549"/>
                  <a:gd name="connsiteX2" fmla="*/ 10930072 w 10930072"/>
                  <a:gd name="connsiteY2" fmla="*/ 5744 h 1040549"/>
                  <a:gd name="connsiteX0" fmla="*/ 0 w 10664933"/>
                  <a:gd name="connsiteY0" fmla="*/ 1033066 h 1033066"/>
                  <a:gd name="connsiteX1" fmla="*/ 1235531 w 10664933"/>
                  <a:gd name="connsiteY1" fmla="*/ 421 h 1033066"/>
                  <a:gd name="connsiteX2" fmla="*/ 10664933 w 10664933"/>
                  <a:gd name="connsiteY2" fmla="*/ 180938 h 1033066"/>
                  <a:gd name="connsiteX0" fmla="*/ 0 w 10920251"/>
                  <a:gd name="connsiteY0" fmla="*/ 1040547 h 1040547"/>
                  <a:gd name="connsiteX1" fmla="*/ 1235531 w 10920251"/>
                  <a:gd name="connsiteY1" fmla="*/ 7902 h 1040547"/>
                  <a:gd name="connsiteX2" fmla="*/ 10920251 w 10920251"/>
                  <a:gd name="connsiteY2" fmla="*/ 5742 h 1040547"/>
                  <a:gd name="connsiteX0" fmla="*/ 0 w 10920251"/>
                  <a:gd name="connsiteY0" fmla="*/ 1040547 h 1040547"/>
                  <a:gd name="connsiteX1" fmla="*/ 1235531 w 10920251"/>
                  <a:gd name="connsiteY1" fmla="*/ 7902 h 1040547"/>
                  <a:gd name="connsiteX2" fmla="*/ 10920251 w 10920251"/>
                  <a:gd name="connsiteY2" fmla="*/ 5742 h 1040547"/>
                  <a:gd name="connsiteX0" fmla="*/ 0 w 10925007"/>
                  <a:gd name="connsiteY0" fmla="*/ 1040547 h 1040547"/>
                  <a:gd name="connsiteX1" fmla="*/ 1235531 w 10925007"/>
                  <a:gd name="connsiteY1" fmla="*/ 7902 h 1040547"/>
                  <a:gd name="connsiteX2" fmla="*/ 10925007 w 10925007"/>
                  <a:gd name="connsiteY2" fmla="*/ 5742 h 1040547"/>
                  <a:gd name="connsiteX0" fmla="*/ 0 w 10925007"/>
                  <a:gd name="connsiteY0" fmla="*/ 1040547 h 1040547"/>
                  <a:gd name="connsiteX1" fmla="*/ 1235531 w 10925007"/>
                  <a:gd name="connsiteY1" fmla="*/ 7902 h 1040547"/>
                  <a:gd name="connsiteX2" fmla="*/ 10925007 w 10925007"/>
                  <a:gd name="connsiteY2" fmla="*/ 5742 h 1040547"/>
                  <a:gd name="connsiteX0" fmla="*/ 0 w 11644316"/>
                  <a:gd name="connsiteY0" fmla="*/ 1040547 h 1040547"/>
                  <a:gd name="connsiteX1" fmla="*/ 1235531 w 11644316"/>
                  <a:gd name="connsiteY1" fmla="*/ 7902 h 1040547"/>
                  <a:gd name="connsiteX2" fmla="*/ 10925007 w 11644316"/>
                  <a:gd name="connsiteY2" fmla="*/ 5742 h 1040547"/>
                  <a:gd name="connsiteX3" fmla="*/ 10930474 w 11644316"/>
                  <a:gd name="connsiteY3" fmla="*/ 11532 h 1040547"/>
                  <a:gd name="connsiteX0" fmla="*/ 0 w 12025388"/>
                  <a:gd name="connsiteY0" fmla="*/ 1040547 h 1040547"/>
                  <a:gd name="connsiteX1" fmla="*/ 1235531 w 12025388"/>
                  <a:gd name="connsiteY1" fmla="*/ 7902 h 1040547"/>
                  <a:gd name="connsiteX2" fmla="*/ 10925007 w 12025388"/>
                  <a:gd name="connsiteY2" fmla="*/ 5742 h 1040547"/>
                  <a:gd name="connsiteX3" fmla="*/ 11900806 w 12025388"/>
                  <a:gd name="connsiteY3" fmla="*/ 1027843 h 1040547"/>
                  <a:gd name="connsiteX0" fmla="*/ 0 w 12025388"/>
                  <a:gd name="connsiteY0" fmla="*/ 1040547 h 1040547"/>
                  <a:gd name="connsiteX1" fmla="*/ 1235531 w 12025388"/>
                  <a:gd name="connsiteY1" fmla="*/ 7902 h 1040547"/>
                  <a:gd name="connsiteX2" fmla="*/ 10925007 w 12025388"/>
                  <a:gd name="connsiteY2" fmla="*/ 5742 h 1040547"/>
                  <a:gd name="connsiteX3" fmla="*/ 11900806 w 12025388"/>
                  <a:gd name="connsiteY3" fmla="*/ 1027843 h 1040547"/>
                  <a:gd name="connsiteX0" fmla="*/ 0 w 12025388"/>
                  <a:gd name="connsiteY0" fmla="*/ 1040547 h 1040547"/>
                  <a:gd name="connsiteX1" fmla="*/ 1235531 w 12025388"/>
                  <a:gd name="connsiteY1" fmla="*/ 7902 h 1040547"/>
                  <a:gd name="connsiteX2" fmla="*/ 10925007 w 12025388"/>
                  <a:gd name="connsiteY2" fmla="*/ 5742 h 1040547"/>
                  <a:gd name="connsiteX3" fmla="*/ 11900806 w 12025388"/>
                  <a:gd name="connsiteY3" fmla="*/ 1027843 h 1040547"/>
                  <a:gd name="connsiteX0" fmla="*/ 0 w 10925007"/>
                  <a:gd name="connsiteY0" fmla="*/ 1040547 h 1040547"/>
                  <a:gd name="connsiteX1" fmla="*/ 1235531 w 10925007"/>
                  <a:gd name="connsiteY1" fmla="*/ 7902 h 1040547"/>
                  <a:gd name="connsiteX2" fmla="*/ 10925007 w 10925007"/>
                  <a:gd name="connsiteY2" fmla="*/ 5742 h 1040547"/>
                  <a:gd name="connsiteX0" fmla="*/ 0 w 10925007"/>
                  <a:gd name="connsiteY0" fmla="*/ 1040547 h 1040547"/>
                  <a:gd name="connsiteX1" fmla="*/ 1235531 w 10925007"/>
                  <a:gd name="connsiteY1" fmla="*/ 7902 h 1040547"/>
                  <a:gd name="connsiteX2" fmla="*/ 10925007 w 10925007"/>
                  <a:gd name="connsiteY2" fmla="*/ 5742 h 1040547"/>
                  <a:gd name="connsiteX0" fmla="*/ 0 w 11642950"/>
                  <a:gd name="connsiteY0" fmla="*/ 1040547 h 1040547"/>
                  <a:gd name="connsiteX1" fmla="*/ 1235531 w 11642950"/>
                  <a:gd name="connsiteY1" fmla="*/ 7902 h 1040547"/>
                  <a:gd name="connsiteX2" fmla="*/ 10925007 w 11642950"/>
                  <a:gd name="connsiteY2" fmla="*/ 5742 h 1040547"/>
                  <a:gd name="connsiteX3" fmla="*/ 10925716 w 11642950"/>
                  <a:gd name="connsiteY3" fmla="*/ 16584 h 1040547"/>
                  <a:gd name="connsiteX0" fmla="*/ 0 w 11987693"/>
                  <a:gd name="connsiteY0" fmla="*/ 1040547 h 1040547"/>
                  <a:gd name="connsiteX1" fmla="*/ 1235531 w 11987693"/>
                  <a:gd name="connsiteY1" fmla="*/ 7902 h 1040547"/>
                  <a:gd name="connsiteX2" fmla="*/ 10925007 w 11987693"/>
                  <a:gd name="connsiteY2" fmla="*/ 5742 h 1040547"/>
                  <a:gd name="connsiteX3" fmla="*/ 11834214 w 11987693"/>
                  <a:gd name="connsiteY3" fmla="*/ 967163 h 1040547"/>
                  <a:gd name="connsiteX0" fmla="*/ 0 w 11834214"/>
                  <a:gd name="connsiteY0" fmla="*/ 1040547 h 1040547"/>
                  <a:gd name="connsiteX1" fmla="*/ 1235531 w 11834214"/>
                  <a:gd name="connsiteY1" fmla="*/ 7902 h 1040547"/>
                  <a:gd name="connsiteX2" fmla="*/ 10925007 w 11834214"/>
                  <a:gd name="connsiteY2" fmla="*/ 5742 h 1040547"/>
                  <a:gd name="connsiteX3" fmla="*/ 11834214 w 11834214"/>
                  <a:gd name="connsiteY3" fmla="*/ 967163 h 1040547"/>
                </a:gdLst>
                <a:ahLst/>
                <a:cxnLst>
                  <a:cxn ang="0">
                    <a:pos x="connsiteX0" y="connsiteY0"/>
                  </a:cxn>
                  <a:cxn ang="0">
                    <a:pos x="connsiteX1" y="connsiteY1"/>
                  </a:cxn>
                  <a:cxn ang="0">
                    <a:pos x="connsiteX2" y="connsiteY2"/>
                  </a:cxn>
                  <a:cxn ang="0">
                    <a:pos x="connsiteX3" y="connsiteY3"/>
                  </a:cxn>
                </a:cxnLst>
                <a:rect l="l" t="t" r="r" b="b"/>
                <a:pathLst>
                  <a:path w="11834214" h="1040547">
                    <a:moveTo>
                      <a:pt x="0" y="1040547"/>
                    </a:moveTo>
                    <a:cubicBezTo>
                      <a:pt x="150086" y="953677"/>
                      <a:pt x="1051186" y="125615"/>
                      <a:pt x="1235531" y="7902"/>
                    </a:cubicBezTo>
                    <a:cubicBezTo>
                      <a:pt x="1292009" y="-2433"/>
                      <a:pt x="10805273" y="-2072"/>
                      <a:pt x="10925007" y="5742"/>
                    </a:cubicBezTo>
                    <a:cubicBezTo>
                      <a:pt x="11645810" y="780799"/>
                      <a:pt x="11834066" y="964904"/>
                      <a:pt x="11834214" y="967163"/>
                    </a:cubicBezTo>
                  </a:path>
                </a:pathLst>
              </a:custGeom>
              <a:noFill/>
              <a:ln w="25400">
                <a:solidFill>
                  <a:schemeClr val="accent1"/>
                </a:solidFill>
                <a:headEnd type="none" w="med" len="med"/>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grpSp>
        <p:cxnSp>
          <p:nvCxnSpPr>
            <p:cNvPr id="130" name="Straight Connector 129">
              <a:extLst>
                <a:ext uri="{FF2B5EF4-FFF2-40B4-BE49-F238E27FC236}">
                  <a16:creationId xmlns:a16="http://schemas.microsoft.com/office/drawing/2014/main" id="{45630264-BA8E-4D9D-BA9B-EAA31F387768}"/>
                </a:ext>
              </a:extLst>
            </p:cNvPr>
            <p:cNvCxnSpPr>
              <a:cxnSpLocks/>
            </p:cNvCxnSpPr>
            <p:nvPr/>
          </p:nvCxnSpPr>
          <p:spPr>
            <a:xfrm>
              <a:off x="8752086" y="3891025"/>
              <a:ext cx="1406947" cy="3"/>
            </a:xfrm>
            <a:prstGeom prst="line">
              <a:avLst/>
            </a:prstGeom>
            <a:noFill/>
            <a:ln w="25400">
              <a:solidFill>
                <a:schemeClr val="accent1"/>
              </a:solidFill>
              <a:headEnd type="none" w="med" len="med"/>
              <a:tailEnd type="none" w="lg"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33" name="Group 132">
            <a:extLst>
              <a:ext uri="{FF2B5EF4-FFF2-40B4-BE49-F238E27FC236}">
                <a16:creationId xmlns:a16="http://schemas.microsoft.com/office/drawing/2014/main" id="{334140F8-DB14-44E9-AE99-6187974381B3}"/>
              </a:ext>
              <a:ext uri="{C183D7F6-B498-43B3-948B-1728B52AA6E4}">
                <adec:decorative xmlns:adec="http://schemas.microsoft.com/office/drawing/2017/decorative" val="1"/>
              </a:ext>
            </a:extLst>
          </p:cNvPr>
          <p:cNvGrpSpPr/>
          <p:nvPr/>
        </p:nvGrpSpPr>
        <p:grpSpPr>
          <a:xfrm>
            <a:off x="2672196" y="2285328"/>
            <a:ext cx="1129668" cy="1171470"/>
            <a:chOff x="3228093" y="2428602"/>
            <a:chExt cx="1129668" cy="1171470"/>
          </a:xfrm>
        </p:grpSpPr>
        <p:sp>
          <p:nvSpPr>
            <p:cNvPr id="134" name="Oval 133">
              <a:extLst>
                <a:ext uri="{FF2B5EF4-FFF2-40B4-BE49-F238E27FC236}">
                  <a16:creationId xmlns:a16="http://schemas.microsoft.com/office/drawing/2014/main" id="{766FA41F-BF87-43D3-AE75-BC851CEEFF33}"/>
                </a:ext>
              </a:extLst>
            </p:cNvPr>
            <p:cNvSpPr/>
            <p:nvPr/>
          </p:nvSpPr>
          <p:spPr bwMode="auto">
            <a:xfrm>
              <a:off x="3701487" y="3417192"/>
              <a:ext cx="182880" cy="182880"/>
            </a:xfrm>
            <a:prstGeom prst="ellipse">
              <a:avLst/>
            </a:prstGeom>
            <a:solidFill>
              <a:schemeClr val="bg1"/>
            </a:solidFill>
            <a:effectLst>
              <a:outerShdw blurRad="76200" dist="25400" dir="2700000" algn="ctr" rotWithShape="0">
                <a:prstClr val="black">
                  <a:alpha val="31000"/>
                </a:prstClr>
              </a:outerShdw>
            </a:effectLst>
          </p:spPr>
          <p:txBody>
            <a:bodyPr vert="horz" wrap="square" lIns="365760" tIns="731520" rIns="0" bIns="731520" rtlCol="0" anchor="ctr" anchorCtr="0">
              <a:noAutofit/>
            </a:bodyPr>
            <a:lstStyle/>
            <a:p>
              <a:pPr defTabSz="932742">
                <a:lnSpc>
                  <a:spcPct val="90000"/>
                </a:lnSpc>
                <a:spcBef>
                  <a:spcPct val="0"/>
                </a:spcBef>
              </a:pPr>
              <a:endParaRPr lang="en-US" sz="1200" b="1" dirty="0">
                <a:ln w="3175">
                  <a:noFill/>
                </a:ln>
                <a:gradFill>
                  <a:gsLst>
                    <a:gs pos="1250">
                      <a:schemeClr val="tx1"/>
                    </a:gs>
                    <a:gs pos="100000">
                      <a:schemeClr val="tx1"/>
                    </a:gs>
                  </a:gsLst>
                  <a:lin ang="5400000" scaled="0"/>
                </a:gradFill>
                <a:latin typeface="+mj-lt"/>
                <a:cs typeface="Segoe UI" panose="020B0502040204020203" pitchFamily="34" charset="0"/>
              </a:endParaRPr>
            </a:p>
          </p:txBody>
        </p:sp>
        <p:cxnSp>
          <p:nvCxnSpPr>
            <p:cNvPr id="135" name="Straight Connector 134">
              <a:extLst>
                <a:ext uri="{FF2B5EF4-FFF2-40B4-BE49-F238E27FC236}">
                  <a16:creationId xmlns:a16="http://schemas.microsoft.com/office/drawing/2014/main" id="{E2C1614D-344D-4A77-8818-924E7EE880AE}"/>
                </a:ext>
              </a:extLst>
            </p:cNvPr>
            <p:cNvCxnSpPr>
              <a:cxnSpLocks/>
            </p:cNvCxnSpPr>
            <p:nvPr/>
          </p:nvCxnSpPr>
          <p:spPr>
            <a:xfrm flipH="1">
              <a:off x="3792927" y="2925816"/>
              <a:ext cx="0" cy="49137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FA1484AE-8028-422C-A9B9-145A703610B0}"/>
                </a:ext>
              </a:extLst>
            </p:cNvPr>
            <p:cNvSpPr txBox="1"/>
            <p:nvPr/>
          </p:nvSpPr>
          <p:spPr>
            <a:xfrm>
              <a:off x="3228093" y="2428602"/>
              <a:ext cx="1129668" cy="517065"/>
            </a:xfrm>
            <a:prstGeom prst="rect">
              <a:avLst/>
            </a:prstGeom>
            <a:noFill/>
          </p:spPr>
          <p:txBody>
            <a:bodyPr wrap="none" lIns="91440" tIns="91440" rIns="91440" bIns="91440" rtlCol="0">
              <a:spAutoFit/>
            </a:bodyPr>
            <a:lstStyle/>
            <a:p>
              <a:pPr algn="ctr" defTabSz="932742">
                <a:lnSpc>
                  <a:spcPct val="90000"/>
                </a:lnSpc>
                <a:spcBef>
                  <a:spcPct val="0"/>
                </a:spcBef>
              </a:pPr>
              <a:r>
                <a:rPr lang="en-US" sz="1200" b="1" dirty="0">
                  <a:ln w="3175">
                    <a:noFill/>
                  </a:ln>
                  <a:gradFill>
                    <a:gsLst>
                      <a:gs pos="1250">
                        <a:schemeClr val="tx1"/>
                      </a:gs>
                      <a:gs pos="100000">
                        <a:schemeClr val="tx1"/>
                      </a:gs>
                    </a:gsLst>
                    <a:lin ang="5400000" scaled="0"/>
                  </a:gradFill>
                  <a:latin typeface="+mj-lt"/>
                  <a:cs typeface="Segoe UI" panose="020B0502040204020203" pitchFamily="34" charset="0"/>
                </a:rPr>
                <a:t>Cloud Concepts</a:t>
              </a:r>
              <a:br>
                <a:rPr lang="en-US" sz="1200" b="1" dirty="0">
                  <a:ln w="3175">
                    <a:noFill/>
                  </a:ln>
                  <a:gradFill>
                    <a:gsLst>
                      <a:gs pos="1250">
                        <a:schemeClr val="tx1"/>
                      </a:gs>
                      <a:gs pos="100000">
                        <a:schemeClr val="tx1"/>
                      </a:gs>
                    </a:gsLst>
                    <a:lin ang="5400000" scaled="0"/>
                  </a:gradFill>
                  <a:latin typeface="+mj-lt"/>
                  <a:cs typeface="Segoe UI" panose="020B0502040204020203" pitchFamily="34" charset="0"/>
                </a:rPr>
              </a:br>
              <a:r>
                <a:rPr lang="en-US" sz="1200" b="1" dirty="0">
                  <a:ln w="3175">
                    <a:noFill/>
                  </a:ln>
                  <a:gradFill>
                    <a:gsLst>
                      <a:gs pos="1250">
                        <a:schemeClr val="tx1"/>
                      </a:gs>
                      <a:gs pos="100000">
                        <a:schemeClr val="tx1"/>
                      </a:gs>
                    </a:gsLst>
                    <a:lin ang="5400000" scaled="0"/>
                  </a:gradFill>
                  <a:latin typeface="+mj-lt"/>
                  <a:cs typeface="Segoe UI" panose="020B0502040204020203" pitchFamily="34" charset="0"/>
                </a:rPr>
                <a:t>(25-30%)</a:t>
              </a:r>
            </a:p>
          </p:txBody>
        </p:sp>
      </p:grpSp>
      <p:grpSp>
        <p:nvGrpSpPr>
          <p:cNvPr id="141" name="Group 140">
            <a:extLst>
              <a:ext uri="{FF2B5EF4-FFF2-40B4-BE49-F238E27FC236}">
                <a16:creationId xmlns:a16="http://schemas.microsoft.com/office/drawing/2014/main" id="{C4501C33-1EA1-4A16-B139-B3F742D4536C}"/>
              </a:ext>
              <a:ext uri="{C183D7F6-B498-43B3-948B-1728B52AA6E4}">
                <adec:decorative xmlns:adec="http://schemas.microsoft.com/office/drawing/2017/decorative" val="1"/>
              </a:ext>
            </a:extLst>
          </p:cNvPr>
          <p:cNvGrpSpPr/>
          <p:nvPr/>
        </p:nvGrpSpPr>
        <p:grpSpPr>
          <a:xfrm>
            <a:off x="8026089" y="2285328"/>
            <a:ext cx="1545871" cy="1718389"/>
            <a:chOff x="7862237" y="2238854"/>
            <a:chExt cx="1545871" cy="1718389"/>
          </a:xfrm>
        </p:grpSpPr>
        <p:sp>
          <p:nvSpPr>
            <p:cNvPr id="142" name="Oval 141">
              <a:extLst>
                <a:ext uri="{FF2B5EF4-FFF2-40B4-BE49-F238E27FC236}">
                  <a16:creationId xmlns:a16="http://schemas.microsoft.com/office/drawing/2014/main" id="{0FD9A3CA-794E-4B1C-9FE6-05F03C1A8940}"/>
                </a:ext>
              </a:extLst>
            </p:cNvPr>
            <p:cNvSpPr/>
            <p:nvPr/>
          </p:nvSpPr>
          <p:spPr bwMode="auto">
            <a:xfrm>
              <a:off x="8460115" y="3774363"/>
              <a:ext cx="182880" cy="182880"/>
            </a:xfrm>
            <a:prstGeom prst="ellipse">
              <a:avLst/>
            </a:prstGeom>
            <a:solidFill>
              <a:schemeClr val="accent1"/>
            </a:solidFill>
            <a:effectLst>
              <a:outerShdw blurRad="76200" dist="25400" dir="2700000" algn="ctr" rotWithShape="0">
                <a:prstClr val="black">
                  <a:alpha val="31000"/>
                </a:prstClr>
              </a:outerShdw>
            </a:effectLst>
          </p:spPr>
          <p:txBody>
            <a:bodyPr vert="horz" wrap="square" lIns="365760" tIns="731520" rIns="0" bIns="731520" rtlCol="0" anchor="ctr" anchorCtr="0">
              <a:noAutofit/>
            </a:bodyPr>
            <a:lstStyle/>
            <a:p>
              <a:pPr defTabSz="932742">
                <a:lnSpc>
                  <a:spcPct val="90000"/>
                </a:lnSpc>
                <a:spcBef>
                  <a:spcPct val="0"/>
                </a:spcBef>
              </a:pPr>
              <a:endParaRPr lang="en-US" sz="1200" b="1" dirty="0">
                <a:ln w="3175">
                  <a:noFill/>
                </a:ln>
                <a:gradFill>
                  <a:gsLst>
                    <a:gs pos="1250">
                      <a:schemeClr val="tx1"/>
                    </a:gs>
                    <a:gs pos="100000">
                      <a:schemeClr val="tx1"/>
                    </a:gs>
                  </a:gsLst>
                  <a:lin ang="5400000" scaled="0"/>
                </a:gradFill>
                <a:latin typeface="+mj-lt"/>
                <a:cs typeface="Segoe UI" panose="020B0502040204020203" pitchFamily="34" charset="0"/>
              </a:endParaRPr>
            </a:p>
          </p:txBody>
        </p:sp>
        <p:cxnSp>
          <p:nvCxnSpPr>
            <p:cNvPr id="143" name="Straight Connector 142">
              <a:extLst>
                <a:ext uri="{FF2B5EF4-FFF2-40B4-BE49-F238E27FC236}">
                  <a16:creationId xmlns:a16="http://schemas.microsoft.com/office/drawing/2014/main" id="{AEBDB770-6471-4E31-B0A4-271A2711B26E}"/>
                </a:ext>
              </a:extLst>
            </p:cNvPr>
            <p:cNvCxnSpPr>
              <a:cxnSpLocks/>
              <a:endCxn id="142" idx="0"/>
            </p:cNvCxnSpPr>
            <p:nvPr/>
          </p:nvCxnSpPr>
          <p:spPr>
            <a:xfrm>
              <a:off x="8551555" y="2844276"/>
              <a:ext cx="0" cy="930087"/>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D9E75D4D-B513-4736-8655-A80A17511275}"/>
                </a:ext>
              </a:extLst>
            </p:cNvPr>
            <p:cNvSpPr txBox="1"/>
            <p:nvPr/>
          </p:nvSpPr>
          <p:spPr>
            <a:xfrm>
              <a:off x="7862237" y="2238854"/>
              <a:ext cx="1545871" cy="605422"/>
            </a:xfrm>
            <a:prstGeom prst="rect">
              <a:avLst/>
            </a:prstGeom>
            <a:solidFill>
              <a:schemeClr val="accent1"/>
            </a:solidFill>
            <a:effectLst>
              <a:outerShdw blurRad="76200" dist="25400" dir="2700000" algn="ctr" rotWithShape="0">
                <a:prstClr val="black">
                  <a:alpha val="31000"/>
                </a:prstClr>
              </a:outerShdw>
            </a:effectLst>
          </p:spPr>
          <p:txBody>
            <a:bodyPr rot="0" spcFirstLastPara="0" vertOverflow="overflow" horzOverflow="overflow" vert="horz" wrap="square" lIns="137160" tIns="137160" rIns="137160" bIns="137160" numCol="1" spcCol="0" rtlCol="0" fromWordArt="0" anchor="ctr" anchorCtr="0" forceAA="0" compatLnSpc="1">
              <a:prstTxWarp prst="textNoShape">
                <a:avLst/>
              </a:prstTxWarp>
              <a:spAutoFit/>
            </a:bodyPr>
            <a:lstStyle>
              <a:defPPr>
                <a:defRPr lang="en-US"/>
              </a:defPPr>
              <a:lvl1pPr defTabSz="932742">
                <a:lnSpc>
                  <a:spcPct val="90000"/>
                </a:lnSpc>
                <a:spcBef>
                  <a:spcPct val="0"/>
                </a:spcBef>
                <a:defRPr sz="1200" b="1">
                  <a:ln w="3175">
                    <a:noFill/>
                  </a:ln>
                  <a:gradFill>
                    <a:gsLst>
                      <a:gs pos="1250">
                        <a:schemeClr val="bg1"/>
                      </a:gs>
                      <a:gs pos="100000">
                        <a:schemeClr val="bg1"/>
                      </a:gs>
                    </a:gsLst>
                    <a:lin ang="5400000" scaled="0"/>
                  </a:gradFill>
                  <a:latin typeface="+mj-lt"/>
                  <a:cs typeface="Segoe UI" panose="020B0502040204020203" pitchFamily="34" charset="0"/>
                </a:defRPr>
              </a:lvl1pPr>
            </a:lstStyle>
            <a:p>
              <a:pPr algn="ctr">
                <a:lnSpc>
                  <a:spcPct val="97000"/>
                </a:lnSpc>
              </a:pPr>
              <a:r>
                <a:rPr lang="en-US" sz="1100" dirty="0"/>
                <a:t>AZ-900: Microsoft Azure Fundamentals</a:t>
              </a:r>
            </a:p>
          </p:txBody>
        </p:sp>
      </p:grpSp>
      <p:grpSp>
        <p:nvGrpSpPr>
          <p:cNvPr id="156" name="Group 155">
            <a:extLst>
              <a:ext uri="{FF2B5EF4-FFF2-40B4-BE49-F238E27FC236}">
                <a16:creationId xmlns:a16="http://schemas.microsoft.com/office/drawing/2014/main" id="{EAE87153-0ECB-45C1-B9FB-4DDE2FEBE73E}"/>
              </a:ext>
              <a:ext uri="{C183D7F6-B498-43B3-948B-1728B52AA6E4}">
                <adec:decorative xmlns:adec="http://schemas.microsoft.com/office/drawing/2017/decorative" val="1"/>
              </a:ext>
            </a:extLst>
          </p:cNvPr>
          <p:cNvGrpSpPr/>
          <p:nvPr/>
        </p:nvGrpSpPr>
        <p:grpSpPr>
          <a:xfrm>
            <a:off x="616046" y="3419939"/>
            <a:ext cx="1005840" cy="1005840"/>
            <a:chOff x="748440" y="4715331"/>
            <a:chExt cx="1005840" cy="1005840"/>
          </a:xfrm>
        </p:grpSpPr>
        <p:sp>
          <p:nvSpPr>
            <p:cNvPr id="157" name="Rectangle: Rounded Corners 48">
              <a:extLst>
                <a:ext uri="{FF2B5EF4-FFF2-40B4-BE49-F238E27FC236}">
                  <a16:creationId xmlns:a16="http://schemas.microsoft.com/office/drawing/2014/main" id="{5E46C62D-C920-4417-A868-C7E357DC57EC}"/>
                </a:ext>
              </a:extLst>
            </p:cNvPr>
            <p:cNvSpPr/>
            <p:nvPr/>
          </p:nvSpPr>
          <p:spPr bwMode="auto">
            <a:xfrm>
              <a:off x="748440" y="4715331"/>
              <a:ext cx="1005840" cy="1005840"/>
            </a:xfrm>
            <a:prstGeom prst="roundRect">
              <a:avLst>
                <a:gd name="adj" fmla="val 50000"/>
              </a:avLst>
            </a:prstGeom>
            <a:solidFill>
              <a:schemeClr val="bg1">
                <a:lumMod val="95000"/>
              </a:schemeClr>
            </a:solidFill>
            <a:effectLst>
              <a:outerShdw blurRad="190500" dist="63500" dir="2700000" sx="101000" sy="101000" algn="ctr" rotWithShape="0">
                <a:prstClr val="black">
                  <a:alpha val="30000"/>
                </a:prstClr>
              </a:outerShdw>
            </a:effectLst>
          </p:spPr>
          <p:txBody>
            <a:bodyPr vert="horz" wrap="square" lIns="0" tIns="0" rIns="0" bIns="0" rtlCol="0" anchor="ctr" anchorCtr="0">
              <a:noAutofit/>
            </a:body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1200" b="1" i="0" u="none" strike="noStrike" kern="1200" cap="none" spc="0" normalizeH="0" baseline="0" noProof="0">
                <a:ln w="3175">
                  <a:noFill/>
                </a:ln>
                <a:gradFill>
                  <a:gsLst>
                    <a:gs pos="1250">
                      <a:srgbClr val="505050"/>
                    </a:gs>
                    <a:gs pos="100000">
                      <a:srgbClr val="505050"/>
                    </a:gs>
                  </a:gsLst>
                  <a:lin ang="5400000" scaled="0"/>
                </a:gradFill>
                <a:effectLst/>
                <a:uLnTx/>
                <a:uFillTx/>
                <a:latin typeface="Segoe UI Semibold"/>
                <a:ea typeface="+mn-ea"/>
                <a:cs typeface="Segoe UI" panose="020B0502040204020203" pitchFamily="34" charset="0"/>
              </a:endParaRPr>
            </a:p>
          </p:txBody>
        </p:sp>
        <p:grpSp>
          <p:nvGrpSpPr>
            <p:cNvPr id="158" name="Group 157">
              <a:extLst>
                <a:ext uri="{FF2B5EF4-FFF2-40B4-BE49-F238E27FC236}">
                  <a16:creationId xmlns:a16="http://schemas.microsoft.com/office/drawing/2014/main" id="{02532438-91F3-4400-A177-F9A74D1B498C}"/>
                </a:ext>
              </a:extLst>
            </p:cNvPr>
            <p:cNvGrpSpPr/>
            <p:nvPr/>
          </p:nvGrpSpPr>
          <p:grpSpPr>
            <a:xfrm>
              <a:off x="910573" y="4997101"/>
              <a:ext cx="681574" cy="410456"/>
              <a:chOff x="2201868" y="5451471"/>
              <a:chExt cx="549073" cy="325437"/>
            </a:xfrm>
          </p:grpSpPr>
          <p:grpSp>
            <p:nvGrpSpPr>
              <p:cNvPr id="159" name="Group 11">
                <a:extLst>
                  <a:ext uri="{FF2B5EF4-FFF2-40B4-BE49-F238E27FC236}">
                    <a16:creationId xmlns:a16="http://schemas.microsoft.com/office/drawing/2014/main" id="{CE2E0805-4632-481F-8851-9865BC5F42AD}"/>
                  </a:ext>
                </a:extLst>
              </p:cNvPr>
              <p:cNvGrpSpPr>
                <a:grpSpLocks noChangeAspect="1"/>
              </p:cNvGrpSpPr>
              <p:nvPr/>
            </p:nvGrpSpPr>
            <p:grpSpPr bwMode="auto">
              <a:xfrm>
                <a:off x="2201868" y="5451471"/>
                <a:ext cx="401638" cy="325437"/>
                <a:chOff x="1387" y="3434"/>
                <a:chExt cx="253" cy="205"/>
              </a:xfrm>
              <a:solidFill>
                <a:schemeClr val="tx1"/>
              </a:solidFill>
            </p:grpSpPr>
            <p:sp>
              <p:nvSpPr>
                <p:cNvPr id="161" name="Freeform 12">
                  <a:extLst>
                    <a:ext uri="{FF2B5EF4-FFF2-40B4-BE49-F238E27FC236}">
                      <a16:creationId xmlns:a16="http://schemas.microsoft.com/office/drawing/2014/main" id="{662E80EF-6B23-47B6-9511-0E4EF9098605}"/>
                    </a:ext>
                  </a:extLst>
                </p:cNvPr>
                <p:cNvSpPr>
                  <a:spLocks/>
                </p:cNvSpPr>
                <p:nvPr/>
              </p:nvSpPr>
              <p:spPr bwMode="auto">
                <a:xfrm>
                  <a:off x="1414" y="3434"/>
                  <a:ext cx="110" cy="110"/>
                </a:xfrm>
                <a:custGeom>
                  <a:avLst/>
                  <a:gdLst>
                    <a:gd name="T0" fmla="*/ 54 w 107"/>
                    <a:gd name="T1" fmla="*/ 107 h 107"/>
                    <a:gd name="T2" fmla="*/ 54 w 107"/>
                    <a:gd name="T3" fmla="*/ 107 h 107"/>
                    <a:gd name="T4" fmla="*/ 0 w 107"/>
                    <a:gd name="T5" fmla="*/ 54 h 107"/>
                    <a:gd name="T6" fmla="*/ 32 w 107"/>
                    <a:gd name="T7" fmla="*/ 5 h 107"/>
                    <a:gd name="T8" fmla="*/ 54 w 107"/>
                    <a:gd name="T9" fmla="*/ 0 h 107"/>
                    <a:gd name="T10" fmla="*/ 76 w 107"/>
                    <a:gd name="T11" fmla="*/ 5 h 107"/>
                    <a:gd name="T12" fmla="*/ 107 w 107"/>
                    <a:gd name="T13" fmla="*/ 54 h 107"/>
                    <a:gd name="T14" fmla="*/ 54 w 107"/>
                    <a:gd name="T15" fmla="*/ 107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07">
                      <a:moveTo>
                        <a:pt x="54" y="107"/>
                      </a:moveTo>
                      <a:lnTo>
                        <a:pt x="54" y="107"/>
                      </a:lnTo>
                      <a:cubicBezTo>
                        <a:pt x="24" y="107"/>
                        <a:pt x="0" y="83"/>
                        <a:pt x="0" y="54"/>
                      </a:cubicBezTo>
                      <a:cubicBezTo>
                        <a:pt x="0" y="32"/>
                        <a:pt x="13" y="14"/>
                        <a:pt x="32" y="5"/>
                      </a:cubicBezTo>
                      <a:cubicBezTo>
                        <a:pt x="38" y="2"/>
                        <a:pt x="46" y="0"/>
                        <a:pt x="54" y="0"/>
                      </a:cubicBezTo>
                      <a:cubicBezTo>
                        <a:pt x="61" y="0"/>
                        <a:pt x="69" y="2"/>
                        <a:pt x="76" y="5"/>
                      </a:cubicBezTo>
                      <a:cubicBezTo>
                        <a:pt x="94" y="14"/>
                        <a:pt x="107" y="32"/>
                        <a:pt x="107" y="54"/>
                      </a:cubicBezTo>
                      <a:cubicBezTo>
                        <a:pt x="107" y="83"/>
                        <a:pt x="83" y="107"/>
                        <a:pt x="54" y="1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13">
                  <a:extLst>
                    <a:ext uri="{FF2B5EF4-FFF2-40B4-BE49-F238E27FC236}">
                      <a16:creationId xmlns:a16="http://schemas.microsoft.com/office/drawing/2014/main" id="{EE95D677-7BF2-44FD-BD8A-10489C6ECA2C}"/>
                    </a:ext>
                  </a:extLst>
                </p:cNvPr>
                <p:cNvSpPr>
                  <a:spLocks/>
                </p:cNvSpPr>
                <p:nvPr/>
              </p:nvSpPr>
              <p:spPr bwMode="auto">
                <a:xfrm>
                  <a:off x="1387" y="3557"/>
                  <a:ext cx="164" cy="82"/>
                </a:xfrm>
                <a:custGeom>
                  <a:avLst/>
                  <a:gdLst>
                    <a:gd name="T0" fmla="*/ 80 w 160"/>
                    <a:gd name="T1" fmla="*/ 0 h 80"/>
                    <a:gd name="T2" fmla="*/ 80 w 160"/>
                    <a:gd name="T3" fmla="*/ 0 h 80"/>
                    <a:gd name="T4" fmla="*/ 160 w 160"/>
                    <a:gd name="T5" fmla="*/ 80 h 80"/>
                    <a:gd name="T6" fmla="*/ 0 w 160"/>
                    <a:gd name="T7" fmla="*/ 80 h 80"/>
                    <a:gd name="T8" fmla="*/ 80 w 160"/>
                    <a:gd name="T9" fmla="*/ 0 h 80"/>
                  </a:gdLst>
                  <a:ahLst/>
                  <a:cxnLst>
                    <a:cxn ang="0">
                      <a:pos x="T0" y="T1"/>
                    </a:cxn>
                    <a:cxn ang="0">
                      <a:pos x="T2" y="T3"/>
                    </a:cxn>
                    <a:cxn ang="0">
                      <a:pos x="T4" y="T5"/>
                    </a:cxn>
                    <a:cxn ang="0">
                      <a:pos x="T6" y="T7"/>
                    </a:cxn>
                    <a:cxn ang="0">
                      <a:pos x="T8" y="T9"/>
                    </a:cxn>
                  </a:cxnLst>
                  <a:rect l="0" t="0" r="r" b="b"/>
                  <a:pathLst>
                    <a:path w="160" h="80">
                      <a:moveTo>
                        <a:pt x="80" y="0"/>
                      </a:moveTo>
                      <a:lnTo>
                        <a:pt x="80" y="0"/>
                      </a:lnTo>
                      <a:cubicBezTo>
                        <a:pt x="124" y="0"/>
                        <a:pt x="160" y="36"/>
                        <a:pt x="160" y="80"/>
                      </a:cubicBezTo>
                      <a:lnTo>
                        <a:pt x="0" y="80"/>
                      </a:lnTo>
                      <a:cubicBezTo>
                        <a:pt x="0" y="36"/>
                        <a:pt x="36" y="0"/>
                        <a:pt x="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14">
                  <a:extLst>
                    <a:ext uri="{FF2B5EF4-FFF2-40B4-BE49-F238E27FC236}">
                      <a16:creationId xmlns:a16="http://schemas.microsoft.com/office/drawing/2014/main" id="{99D6A5E0-A4E2-4E59-BA3E-B4C8514FAA44}"/>
                    </a:ext>
                  </a:extLst>
                </p:cNvPr>
                <p:cNvSpPr>
                  <a:spLocks/>
                </p:cNvSpPr>
                <p:nvPr/>
              </p:nvSpPr>
              <p:spPr bwMode="auto">
                <a:xfrm>
                  <a:off x="1564" y="3585"/>
                  <a:ext cx="76" cy="54"/>
                </a:xfrm>
                <a:custGeom>
                  <a:avLst/>
                  <a:gdLst>
                    <a:gd name="T0" fmla="*/ 74 w 74"/>
                    <a:gd name="T1" fmla="*/ 53 h 53"/>
                    <a:gd name="T2" fmla="*/ 74 w 74"/>
                    <a:gd name="T3" fmla="*/ 53 h 53"/>
                    <a:gd name="T4" fmla="*/ 12 w 74"/>
                    <a:gd name="T5" fmla="*/ 53 h 53"/>
                    <a:gd name="T6" fmla="*/ 12 w 74"/>
                    <a:gd name="T7" fmla="*/ 53 h 53"/>
                    <a:gd name="T8" fmla="*/ 0 w 74"/>
                    <a:gd name="T9" fmla="*/ 4 h 53"/>
                    <a:gd name="T10" fmla="*/ 21 w 74"/>
                    <a:gd name="T11" fmla="*/ 0 h 53"/>
                    <a:gd name="T12" fmla="*/ 74 w 7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4" h="53">
                      <a:moveTo>
                        <a:pt x="74" y="53"/>
                      </a:moveTo>
                      <a:lnTo>
                        <a:pt x="74" y="53"/>
                      </a:lnTo>
                      <a:lnTo>
                        <a:pt x="12" y="53"/>
                      </a:lnTo>
                      <a:lnTo>
                        <a:pt x="12" y="53"/>
                      </a:lnTo>
                      <a:cubicBezTo>
                        <a:pt x="12" y="35"/>
                        <a:pt x="7" y="19"/>
                        <a:pt x="0" y="4"/>
                      </a:cubicBezTo>
                      <a:cubicBezTo>
                        <a:pt x="6" y="1"/>
                        <a:pt x="13" y="0"/>
                        <a:pt x="21" y="0"/>
                      </a:cubicBezTo>
                      <a:cubicBezTo>
                        <a:pt x="50" y="0"/>
                        <a:pt x="74" y="24"/>
                        <a:pt x="74" y="5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15">
                  <a:extLst>
                    <a:ext uri="{FF2B5EF4-FFF2-40B4-BE49-F238E27FC236}">
                      <a16:creationId xmlns:a16="http://schemas.microsoft.com/office/drawing/2014/main" id="{A6F4F6DD-53D8-4CFD-A5A6-A921FCFFD39C}"/>
                    </a:ext>
                  </a:extLst>
                </p:cNvPr>
                <p:cNvSpPr>
                  <a:spLocks/>
                </p:cNvSpPr>
                <p:nvPr/>
              </p:nvSpPr>
              <p:spPr bwMode="auto">
                <a:xfrm>
                  <a:off x="1544" y="3489"/>
                  <a:ext cx="82" cy="82"/>
                </a:xfrm>
                <a:custGeom>
                  <a:avLst/>
                  <a:gdLst>
                    <a:gd name="T0" fmla="*/ 40 w 80"/>
                    <a:gd name="T1" fmla="*/ 0 h 80"/>
                    <a:gd name="T2" fmla="*/ 40 w 80"/>
                    <a:gd name="T3" fmla="*/ 0 h 80"/>
                    <a:gd name="T4" fmla="*/ 80 w 80"/>
                    <a:gd name="T5" fmla="*/ 40 h 80"/>
                    <a:gd name="T6" fmla="*/ 66 w 80"/>
                    <a:gd name="T7" fmla="*/ 70 h 80"/>
                    <a:gd name="T8" fmla="*/ 42 w 80"/>
                    <a:gd name="T9" fmla="*/ 80 h 80"/>
                    <a:gd name="T10" fmla="*/ 40 w 80"/>
                    <a:gd name="T11" fmla="*/ 80 h 80"/>
                    <a:gd name="T12" fmla="*/ 38 w 80"/>
                    <a:gd name="T13" fmla="*/ 80 h 80"/>
                    <a:gd name="T14" fmla="*/ 14 w 80"/>
                    <a:gd name="T15" fmla="*/ 70 h 80"/>
                    <a:gd name="T16" fmla="*/ 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62" y="0"/>
                        <a:pt x="80" y="18"/>
                        <a:pt x="80" y="40"/>
                      </a:cubicBezTo>
                      <a:cubicBezTo>
                        <a:pt x="80" y="52"/>
                        <a:pt x="74" y="63"/>
                        <a:pt x="66" y="70"/>
                      </a:cubicBezTo>
                      <a:cubicBezTo>
                        <a:pt x="59" y="76"/>
                        <a:pt x="51" y="79"/>
                        <a:pt x="42" y="80"/>
                      </a:cubicBezTo>
                      <a:cubicBezTo>
                        <a:pt x="42" y="80"/>
                        <a:pt x="41" y="80"/>
                        <a:pt x="40" y="80"/>
                      </a:cubicBezTo>
                      <a:cubicBezTo>
                        <a:pt x="39" y="80"/>
                        <a:pt x="38" y="80"/>
                        <a:pt x="38" y="80"/>
                      </a:cubicBezTo>
                      <a:cubicBezTo>
                        <a:pt x="29" y="79"/>
                        <a:pt x="21" y="76"/>
                        <a:pt x="14" y="70"/>
                      </a:cubicBezTo>
                      <a:cubicBezTo>
                        <a:pt x="6" y="63"/>
                        <a:pt x="0" y="52"/>
                        <a:pt x="0" y="40"/>
                      </a:cubicBezTo>
                      <a:cubicBezTo>
                        <a:pt x="0" y="18"/>
                        <a:pt x="18" y="0"/>
                        <a:pt x="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0" name="Freeform 21">
                <a:extLst>
                  <a:ext uri="{FF2B5EF4-FFF2-40B4-BE49-F238E27FC236}">
                    <a16:creationId xmlns:a16="http://schemas.microsoft.com/office/drawing/2014/main" id="{09AB4350-A696-4DFF-BE24-43A967247D1F}"/>
                  </a:ext>
                </a:extLst>
              </p:cNvPr>
              <p:cNvSpPr>
                <a:spLocks/>
              </p:cNvSpPr>
              <p:nvPr/>
            </p:nvSpPr>
            <p:spPr bwMode="auto">
              <a:xfrm>
                <a:off x="2614416" y="5594517"/>
                <a:ext cx="136525" cy="122238"/>
              </a:xfrm>
              <a:custGeom>
                <a:avLst/>
                <a:gdLst>
                  <a:gd name="T0" fmla="*/ 57 w 138"/>
                  <a:gd name="T1" fmla="*/ 107 h 125"/>
                  <a:gd name="T2" fmla="*/ 57 w 138"/>
                  <a:gd name="T3" fmla="*/ 107 h 125"/>
                  <a:gd name="T4" fmla="*/ 76 w 138"/>
                  <a:gd name="T5" fmla="*/ 125 h 125"/>
                  <a:gd name="T6" fmla="*/ 138 w 138"/>
                  <a:gd name="T7" fmla="*/ 63 h 125"/>
                  <a:gd name="T8" fmla="*/ 76 w 138"/>
                  <a:gd name="T9" fmla="*/ 0 h 125"/>
                  <a:gd name="T10" fmla="*/ 57 w 138"/>
                  <a:gd name="T11" fmla="*/ 19 h 125"/>
                  <a:gd name="T12" fmla="*/ 87 w 138"/>
                  <a:gd name="T13" fmla="*/ 49 h 125"/>
                  <a:gd name="T14" fmla="*/ 0 w 138"/>
                  <a:gd name="T15" fmla="*/ 49 h 125"/>
                  <a:gd name="T16" fmla="*/ 0 w 138"/>
                  <a:gd name="T17" fmla="*/ 76 h 125"/>
                  <a:gd name="T18" fmla="*/ 87 w 138"/>
                  <a:gd name="T19" fmla="*/ 76 h 125"/>
                  <a:gd name="T20" fmla="*/ 57 w 138"/>
                  <a:gd name="T21" fmla="*/ 10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125">
                    <a:moveTo>
                      <a:pt x="57" y="107"/>
                    </a:moveTo>
                    <a:lnTo>
                      <a:pt x="57" y="107"/>
                    </a:lnTo>
                    <a:lnTo>
                      <a:pt x="76" y="125"/>
                    </a:lnTo>
                    <a:lnTo>
                      <a:pt x="138" y="63"/>
                    </a:lnTo>
                    <a:lnTo>
                      <a:pt x="76" y="0"/>
                    </a:lnTo>
                    <a:lnTo>
                      <a:pt x="57" y="19"/>
                    </a:lnTo>
                    <a:lnTo>
                      <a:pt x="87" y="49"/>
                    </a:lnTo>
                    <a:lnTo>
                      <a:pt x="0" y="49"/>
                    </a:lnTo>
                    <a:lnTo>
                      <a:pt x="0" y="76"/>
                    </a:lnTo>
                    <a:lnTo>
                      <a:pt x="87" y="76"/>
                    </a:lnTo>
                    <a:lnTo>
                      <a:pt x="57" y="10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65" name="Group 164">
            <a:extLst>
              <a:ext uri="{FF2B5EF4-FFF2-40B4-BE49-F238E27FC236}">
                <a16:creationId xmlns:a16="http://schemas.microsoft.com/office/drawing/2014/main" id="{BE7F3759-02E4-45A6-8359-8C09F4D2969C}"/>
              </a:ext>
              <a:ext uri="{C183D7F6-B498-43B3-948B-1728B52AA6E4}">
                <adec:decorative xmlns:adec="http://schemas.microsoft.com/office/drawing/2017/decorative" val="1"/>
              </a:ext>
            </a:extLst>
          </p:cNvPr>
          <p:cNvGrpSpPr/>
          <p:nvPr/>
        </p:nvGrpSpPr>
        <p:grpSpPr>
          <a:xfrm>
            <a:off x="9623401" y="3592219"/>
            <a:ext cx="2229208" cy="701731"/>
            <a:chOff x="387059" y="3489083"/>
            <a:chExt cx="2229208" cy="701731"/>
          </a:xfrm>
        </p:grpSpPr>
        <p:sp>
          <p:nvSpPr>
            <p:cNvPr id="166" name="Title 1">
              <a:extLst>
                <a:ext uri="{FF2B5EF4-FFF2-40B4-BE49-F238E27FC236}">
                  <a16:creationId xmlns:a16="http://schemas.microsoft.com/office/drawing/2014/main" id="{17FD20DC-DD28-4059-8DCD-FCEC0A68E06D}"/>
                </a:ext>
              </a:extLst>
            </p:cNvPr>
            <p:cNvSpPr txBox="1">
              <a:spLocks/>
            </p:cNvSpPr>
            <p:nvPr/>
          </p:nvSpPr>
          <p:spPr>
            <a:xfrm>
              <a:off x="387059" y="3489083"/>
              <a:ext cx="2229208" cy="701731"/>
            </a:xfrm>
            <a:prstGeom prst="rect">
              <a:avLst/>
            </a:prstGeom>
            <a:solidFill>
              <a:schemeClr val="bg1">
                <a:lumMod val="95000"/>
              </a:schemeClr>
            </a:solidFill>
            <a:effectLst>
              <a:outerShdw blurRad="190500" dist="63500" dir="2700000" sx="101000" sy="101000" algn="ctr" rotWithShape="0">
                <a:prstClr val="black">
                  <a:alpha val="30000"/>
                </a:prstClr>
              </a:outerShdw>
            </a:effectLst>
          </p:spPr>
          <p:txBody>
            <a:bodyPr vert="horz" wrap="square" lIns="548640" tIns="182880" rIns="0" bIns="182880" rtlCol="0" anchor="ctr" anchorCtr="0">
              <a:spAutoFit/>
            </a:bodyPr>
            <a:lstStyle>
              <a:defPPr>
                <a:defRPr lang="en-US"/>
              </a:defPPr>
              <a:lvl1pPr defTabSz="932742">
                <a:lnSpc>
                  <a:spcPct val="90000"/>
                </a:lnSpc>
                <a:spcBef>
                  <a:spcPct val="0"/>
                </a:spcBef>
                <a:buNone/>
                <a:defRPr sz="1200" b="1" cap="none" spc="0" baseline="0">
                  <a:ln w="3175">
                    <a:noFill/>
                  </a:ln>
                  <a:gradFill>
                    <a:gsLst>
                      <a:gs pos="1250">
                        <a:schemeClr val="tx1"/>
                      </a:gs>
                      <a:gs pos="100000">
                        <a:schemeClr val="tx1"/>
                      </a:gs>
                    </a:gsLst>
                    <a:lin ang="5400000" scaled="0"/>
                  </a:gradFill>
                  <a:effectLst/>
                  <a:latin typeface="+mj-lt"/>
                  <a:cs typeface="Segoe UI" panose="020B0502040204020203" pitchFamily="34" charset="0"/>
                </a:defRPr>
              </a:lvl1pPr>
            </a:lstStyle>
            <a:p>
              <a:r>
                <a:rPr lang="en-US" dirty="0">
                  <a:latin typeface="Segoe UI Semibold"/>
                </a:rPr>
                <a:t>Microsoft Certified:</a:t>
              </a:r>
              <a:br>
                <a:rPr lang="en-US" dirty="0">
                  <a:latin typeface="Segoe UI Semibold"/>
                </a:rPr>
              </a:br>
              <a:r>
                <a:rPr lang="en-US" dirty="0">
                  <a:latin typeface="Segoe UI Semibold"/>
                </a:rPr>
                <a:t>Azure Fundamentals</a:t>
              </a:r>
              <a:endParaRPr lang="en-US" dirty="0">
                <a:gradFill>
                  <a:gsLst>
                    <a:gs pos="1250">
                      <a:schemeClr val="accent1"/>
                    </a:gs>
                    <a:gs pos="100000">
                      <a:schemeClr val="accent1"/>
                    </a:gs>
                  </a:gsLst>
                  <a:lin ang="5400000" scaled="0"/>
                </a:gradFill>
                <a:latin typeface="+mn-lt"/>
              </a:endParaRPr>
            </a:p>
          </p:txBody>
        </p:sp>
        <p:sp>
          <p:nvSpPr>
            <p:cNvPr id="167" name="Star: 5 Points 64">
              <a:extLst>
                <a:ext uri="{FF2B5EF4-FFF2-40B4-BE49-F238E27FC236}">
                  <a16:creationId xmlns:a16="http://schemas.microsoft.com/office/drawing/2014/main" id="{BE1AC39F-CDA5-4C93-B4B6-8D55FFB9C2FF}"/>
                </a:ext>
              </a:extLst>
            </p:cNvPr>
            <p:cNvSpPr/>
            <p:nvPr/>
          </p:nvSpPr>
          <p:spPr>
            <a:xfrm>
              <a:off x="595855" y="3771353"/>
              <a:ext cx="137193" cy="137193"/>
            </a:xfrm>
            <a:prstGeom prst="star5">
              <a:avLst>
                <a:gd name="adj" fmla="val 24281"/>
                <a:gd name="hf" fmla="val 105146"/>
                <a:gd name="vf" fmla="val 110557"/>
              </a:avLst>
            </a:prstGeom>
            <a:solidFill>
              <a:srgbClr val="026DCE"/>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20040" tIns="91440" rIns="91440" bIns="91440" numCol="1" spcCol="0" rtlCol="0" fromWordArt="0" anchor="t" anchorCtr="0" forceAA="0" compatLnSpc="1">
              <a:prstTxWarp prst="textNoShape">
                <a:avLst/>
              </a:prstTxWarp>
              <a:noAutofit/>
            </a:bodyPr>
            <a:lstStyle/>
            <a:p>
              <a:pPr algn="ctr"/>
              <a:endParaRPr lang="en-US" sz="1100" dirty="0" err="1">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grpSp>
      <p:sp>
        <p:nvSpPr>
          <p:cNvPr id="168" name="TextBox 167">
            <a:extLst>
              <a:ext uri="{FF2B5EF4-FFF2-40B4-BE49-F238E27FC236}">
                <a16:creationId xmlns:a16="http://schemas.microsoft.com/office/drawing/2014/main" id="{03EBF9C4-8238-4D45-9B64-9B8ED9469FA7}"/>
              </a:ext>
              <a:ext uri="{C183D7F6-B498-43B3-948B-1728B52AA6E4}">
                <adec:decorative xmlns:adec="http://schemas.microsoft.com/office/drawing/2017/decorative" val="1"/>
              </a:ext>
            </a:extLst>
          </p:cNvPr>
          <p:cNvSpPr txBox="1"/>
          <p:nvPr/>
        </p:nvSpPr>
        <p:spPr>
          <a:xfrm>
            <a:off x="685807" y="4460712"/>
            <a:ext cx="866317" cy="517065"/>
          </a:xfrm>
          <a:prstGeom prst="rect">
            <a:avLst/>
          </a:prstGeom>
          <a:noFill/>
          <a:ln>
            <a:noFill/>
          </a:ln>
        </p:spPr>
        <p:txBody>
          <a:bodyPr wrap="square" lIns="91440" tIns="91440" rIns="91440" bIns="91440" rtlCol="0">
            <a:spAutoFit/>
          </a:bodyPr>
          <a:lstStyle/>
          <a:p>
            <a:pPr lvl="0" algn="ctr" defTabSz="932742">
              <a:lnSpc>
                <a:spcPct val="90000"/>
              </a:lnSpc>
              <a:spcBef>
                <a:spcPct val="0"/>
              </a:spcBef>
            </a:pPr>
            <a:r>
              <a:rPr kumimoji="0" lang="en-US" sz="1200" b="1" i="0" u="none" strike="noStrike" kern="1200" cap="none" spc="0" normalizeH="0" baseline="0" noProof="0" dirty="0">
                <a:ln w="3175">
                  <a:noFill/>
                </a:ln>
                <a:gradFill>
                  <a:gsLst>
                    <a:gs pos="1250">
                      <a:srgbClr val="505050"/>
                    </a:gs>
                    <a:gs pos="100000">
                      <a:srgbClr val="505050"/>
                    </a:gs>
                  </a:gsLst>
                  <a:lin ang="5400000" scaled="0"/>
                </a:gradFill>
                <a:effectLst/>
                <a:uLnTx/>
                <a:uFillTx/>
                <a:latin typeface="Segoe UI Semibold"/>
                <a:ea typeface="+mn-ea"/>
                <a:cs typeface="Segoe UI" panose="020B0502040204020203" pitchFamily="34" charset="0"/>
              </a:rPr>
              <a:t>Start Here</a:t>
            </a:r>
          </a:p>
        </p:txBody>
      </p:sp>
      <p:grpSp>
        <p:nvGrpSpPr>
          <p:cNvPr id="170" name="Group 169">
            <a:extLst>
              <a:ext uri="{FF2B5EF4-FFF2-40B4-BE49-F238E27FC236}">
                <a16:creationId xmlns:a16="http://schemas.microsoft.com/office/drawing/2014/main" id="{9D2B9E2A-21F7-4C2B-9249-5575578D67FA}"/>
              </a:ext>
            </a:extLst>
          </p:cNvPr>
          <p:cNvGrpSpPr/>
          <p:nvPr/>
        </p:nvGrpSpPr>
        <p:grpSpPr>
          <a:xfrm>
            <a:off x="1621886" y="1662426"/>
            <a:ext cx="10352221" cy="430902"/>
            <a:chOff x="1139491" y="1499478"/>
            <a:chExt cx="10352221" cy="430902"/>
          </a:xfrm>
        </p:grpSpPr>
        <p:sp>
          <p:nvSpPr>
            <p:cNvPr id="171" name="Rectangle 170">
              <a:extLst>
                <a:ext uri="{FF2B5EF4-FFF2-40B4-BE49-F238E27FC236}">
                  <a16:creationId xmlns:a16="http://schemas.microsoft.com/office/drawing/2014/main" id="{E431E9A2-4C37-43B9-9665-A727258C4E3E}"/>
                </a:ext>
              </a:extLst>
            </p:cNvPr>
            <p:cNvSpPr/>
            <p:nvPr/>
          </p:nvSpPr>
          <p:spPr>
            <a:xfrm>
              <a:off x="1139491" y="1499480"/>
              <a:ext cx="6202477" cy="430856"/>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1800" dirty="0" err="1">
                <a:solidFill>
                  <a:schemeClr val="bg1"/>
                </a:solidFill>
                <a:latin typeface="Segoe UI" panose="020B0502040204020203" pitchFamily="34" charset="0"/>
                <a:cs typeface="Segoe UI" panose="020B0502040204020203" pitchFamily="34" charset="0"/>
              </a:endParaRPr>
            </a:p>
          </p:txBody>
        </p:sp>
        <p:sp>
          <p:nvSpPr>
            <p:cNvPr id="172" name="Rectangle 171">
              <a:extLst>
                <a:ext uri="{FF2B5EF4-FFF2-40B4-BE49-F238E27FC236}">
                  <a16:creationId xmlns:a16="http://schemas.microsoft.com/office/drawing/2014/main" id="{B097557D-BA00-441A-94A7-ECBE3B8B5441}"/>
                </a:ext>
              </a:extLst>
            </p:cNvPr>
            <p:cNvSpPr/>
            <p:nvPr/>
          </p:nvSpPr>
          <p:spPr>
            <a:xfrm>
              <a:off x="7304293" y="1499479"/>
              <a:ext cx="1836713" cy="430901"/>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1800" dirty="0" err="1">
                <a:solidFill>
                  <a:schemeClr val="bg1"/>
                </a:solidFill>
                <a:latin typeface="Segoe UI" panose="020B0502040204020203" pitchFamily="34" charset="0"/>
                <a:cs typeface="Segoe UI" panose="020B0502040204020203" pitchFamily="34" charset="0"/>
              </a:endParaRPr>
            </a:p>
          </p:txBody>
        </p:sp>
        <p:sp>
          <p:nvSpPr>
            <p:cNvPr id="173" name="Rectangle 172">
              <a:extLst>
                <a:ext uri="{FF2B5EF4-FFF2-40B4-BE49-F238E27FC236}">
                  <a16:creationId xmlns:a16="http://schemas.microsoft.com/office/drawing/2014/main" id="{DE69CCB2-CCBE-477A-A3A3-A67B49684E57}"/>
                </a:ext>
              </a:extLst>
            </p:cNvPr>
            <p:cNvSpPr/>
            <p:nvPr/>
          </p:nvSpPr>
          <p:spPr>
            <a:xfrm>
              <a:off x="9019509" y="1499478"/>
              <a:ext cx="2472203" cy="430902"/>
            </a:xfrm>
            <a:prstGeom prst="rect">
              <a:avLst/>
            </a:prstGeom>
            <a:solidFill>
              <a:srgbClr val="D2D2D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1800" dirty="0" err="1">
                <a:solidFill>
                  <a:schemeClr val="bg1"/>
                </a:solidFill>
                <a:latin typeface="Segoe UI" panose="020B0502040204020203" pitchFamily="34" charset="0"/>
                <a:cs typeface="Segoe UI" panose="020B0502040204020203" pitchFamily="34" charset="0"/>
              </a:endParaRPr>
            </a:p>
          </p:txBody>
        </p:sp>
        <p:sp>
          <p:nvSpPr>
            <p:cNvPr id="174" name="Title 1">
              <a:extLst>
                <a:ext uri="{FF2B5EF4-FFF2-40B4-BE49-F238E27FC236}">
                  <a16:creationId xmlns:a16="http://schemas.microsoft.com/office/drawing/2014/main" id="{FF8A6865-D071-4839-A162-A007F7FC3872}"/>
                </a:ext>
                <a:ext uri="{C183D7F6-B498-43B3-948B-1728B52AA6E4}">
                  <adec:decorative xmlns:adec="http://schemas.microsoft.com/office/drawing/2017/decorative" val="1"/>
                </a:ext>
              </a:extLst>
            </p:cNvPr>
            <p:cNvSpPr txBox="1">
              <a:spLocks/>
            </p:cNvSpPr>
            <p:nvPr/>
          </p:nvSpPr>
          <p:spPr>
            <a:xfrm>
              <a:off x="2156473" y="1587157"/>
              <a:ext cx="3897718" cy="276999"/>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w="3175">
                    <a:noFill/>
                  </a:ln>
                  <a:gradFill>
                    <a:gsLst>
                      <a:gs pos="1250">
                        <a:srgbClr val="505050"/>
                      </a:gs>
                      <a:gs pos="100000">
                        <a:srgbClr val="505050"/>
                      </a:gs>
                    </a:gsLst>
                    <a:lin ang="5400000" scaled="0"/>
                  </a:gradFill>
                  <a:effectLst/>
                  <a:uLnTx/>
                  <a:uFillTx/>
                  <a:latin typeface="Segoe UI Semibold"/>
                  <a:ea typeface="+mn-ea"/>
                  <a:cs typeface="Segoe UI" panose="020B0502040204020203" pitchFamily="34" charset="0"/>
                </a:rPr>
                <a:t>Skills Required &amp; Weightage</a:t>
              </a:r>
            </a:p>
          </p:txBody>
        </p:sp>
        <p:sp>
          <p:nvSpPr>
            <p:cNvPr id="175" name="Title 1">
              <a:extLst>
                <a:ext uri="{FF2B5EF4-FFF2-40B4-BE49-F238E27FC236}">
                  <a16:creationId xmlns:a16="http://schemas.microsoft.com/office/drawing/2014/main" id="{AEDEC1EA-40E5-419A-A9CB-53F1FEFFD847}"/>
                </a:ext>
                <a:ext uri="{C183D7F6-B498-43B3-948B-1728B52AA6E4}">
                  <adec:decorative xmlns:adec="http://schemas.microsoft.com/office/drawing/2017/decorative" val="1"/>
                </a:ext>
              </a:extLst>
            </p:cNvPr>
            <p:cNvSpPr txBox="1">
              <a:spLocks/>
            </p:cNvSpPr>
            <p:nvPr/>
          </p:nvSpPr>
          <p:spPr>
            <a:xfrm>
              <a:off x="9141006" y="1587157"/>
              <a:ext cx="2229208" cy="276999"/>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w="3175">
                    <a:noFill/>
                  </a:ln>
                  <a:gradFill>
                    <a:gsLst>
                      <a:gs pos="1250">
                        <a:srgbClr val="505050"/>
                      </a:gs>
                      <a:gs pos="100000">
                        <a:srgbClr val="505050"/>
                      </a:gs>
                    </a:gsLst>
                    <a:lin ang="5400000" scaled="0"/>
                  </a:gradFill>
                  <a:effectLst/>
                  <a:uLnTx/>
                  <a:uFillTx/>
                  <a:latin typeface="Segoe UI Semibold"/>
                  <a:ea typeface="+mn-ea"/>
                  <a:cs typeface="Segoe UI" panose="020B0502040204020203" pitchFamily="34" charset="0"/>
                </a:rPr>
                <a:t>Certification</a:t>
              </a:r>
            </a:p>
          </p:txBody>
        </p:sp>
        <p:sp>
          <p:nvSpPr>
            <p:cNvPr id="176" name="Title 1">
              <a:extLst>
                <a:ext uri="{FF2B5EF4-FFF2-40B4-BE49-F238E27FC236}">
                  <a16:creationId xmlns:a16="http://schemas.microsoft.com/office/drawing/2014/main" id="{A563F60E-80FA-4BD1-9262-45FF76034B89}"/>
                </a:ext>
                <a:ext uri="{C183D7F6-B498-43B3-948B-1728B52AA6E4}">
                  <adec:decorative xmlns:adec="http://schemas.microsoft.com/office/drawing/2017/decorative" val="1"/>
                </a:ext>
              </a:extLst>
            </p:cNvPr>
            <p:cNvSpPr txBox="1">
              <a:spLocks/>
            </p:cNvSpPr>
            <p:nvPr/>
          </p:nvSpPr>
          <p:spPr>
            <a:xfrm>
              <a:off x="6971328" y="1573277"/>
              <a:ext cx="2229208" cy="276999"/>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w="3175">
                    <a:noFill/>
                  </a:ln>
                  <a:gradFill>
                    <a:gsLst>
                      <a:gs pos="1250">
                        <a:srgbClr val="505050"/>
                      </a:gs>
                      <a:gs pos="100000">
                        <a:srgbClr val="505050"/>
                      </a:gs>
                    </a:gsLst>
                    <a:lin ang="5400000" scaled="0"/>
                  </a:gradFill>
                  <a:effectLst/>
                  <a:uLnTx/>
                  <a:uFillTx/>
                  <a:latin typeface="Segoe UI Semibold"/>
                  <a:ea typeface="+mn-ea"/>
                  <a:cs typeface="Segoe UI" panose="020B0502040204020203" pitchFamily="34" charset="0"/>
                </a:rPr>
                <a:t>Exam</a:t>
              </a:r>
            </a:p>
          </p:txBody>
        </p:sp>
      </p:grpSp>
      <p:grpSp>
        <p:nvGrpSpPr>
          <p:cNvPr id="53" name="Group 52">
            <a:extLst>
              <a:ext uri="{FF2B5EF4-FFF2-40B4-BE49-F238E27FC236}">
                <a16:creationId xmlns:a16="http://schemas.microsoft.com/office/drawing/2014/main" id="{B96C58A7-772C-440C-BD29-71DA26CA3B91}"/>
              </a:ext>
              <a:ext uri="{C183D7F6-B498-43B3-948B-1728B52AA6E4}">
                <adec:decorative xmlns:adec="http://schemas.microsoft.com/office/drawing/2017/decorative" val="1"/>
              </a:ext>
            </a:extLst>
          </p:cNvPr>
          <p:cNvGrpSpPr/>
          <p:nvPr/>
        </p:nvGrpSpPr>
        <p:grpSpPr>
          <a:xfrm>
            <a:off x="4976225" y="2248308"/>
            <a:ext cx="2403350" cy="1186488"/>
            <a:chOff x="2591252" y="2413584"/>
            <a:chExt cx="2403350" cy="1186488"/>
          </a:xfrm>
        </p:grpSpPr>
        <p:sp>
          <p:nvSpPr>
            <p:cNvPr id="54" name="Oval 53">
              <a:extLst>
                <a:ext uri="{FF2B5EF4-FFF2-40B4-BE49-F238E27FC236}">
                  <a16:creationId xmlns:a16="http://schemas.microsoft.com/office/drawing/2014/main" id="{10124654-D67D-43E9-B659-028049F2E704}"/>
                </a:ext>
              </a:extLst>
            </p:cNvPr>
            <p:cNvSpPr/>
            <p:nvPr/>
          </p:nvSpPr>
          <p:spPr bwMode="auto">
            <a:xfrm>
              <a:off x="3703609" y="3417192"/>
              <a:ext cx="182880" cy="182880"/>
            </a:xfrm>
            <a:prstGeom prst="ellipse">
              <a:avLst/>
            </a:prstGeom>
            <a:solidFill>
              <a:schemeClr val="bg1"/>
            </a:solidFill>
            <a:effectLst>
              <a:outerShdw blurRad="76200" dist="25400" dir="2700000" algn="ctr" rotWithShape="0">
                <a:prstClr val="black">
                  <a:alpha val="31000"/>
                </a:prstClr>
              </a:outerShdw>
            </a:effectLst>
          </p:spPr>
          <p:txBody>
            <a:bodyPr vert="horz" wrap="square" lIns="365760" tIns="731520" rIns="0" bIns="731520" rtlCol="0" anchor="ctr" anchorCtr="0">
              <a:noAutofit/>
            </a:bodyPr>
            <a:lstStyle/>
            <a:p>
              <a:pPr defTabSz="932742">
                <a:lnSpc>
                  <a:spcPct val="90000"/>
                </a:lnSpc>
                <a:spcBef>
                  <a:spcPct val="0"/>
                </a:spcBef>
              </a:pPr>
              <a:endParaRPr lang="en-US" sz="1200" b="1">
                <a:ln w="3175">
                  <a:noFill/>
                </a:ln>
                <a:gradFill>
                  <a:gsLst>
                    <a:gs pos="1250">
                      <a:schemeClr val="tx1"/>
                    </a:gs>
                    <a:gs pos="100000">
                      <a:schemeClr val="tx1"/>
                    </a:gs>
                  </a:gsLst>
                  <a:lin ang="5400000" scaled="0"/>
                </a:gradFill>
                <a:latin typeface="+mj-lt"/>
                <a:cs typeface="Segoe UI" panose="020B0502040204020203" pitchFamily="34" charset="0"/>
              </a:endParaRPr>
            </a:p>
          </p:txBody>
        </p:sp>
        <p:cxnSp>
          <p:nvCxnSpPr>
            <p:cNvPr id="55" name="Straight Connector 54">
              <a:extLst>
                <a:ext uri="{FF2B5EF4-FFF2-40B4-BE49-F238E27FC236}">
                  <a16:creationId xmlns:a16="http://schemas.microsoft.com/office/drawing/2014/main" id="{AC7CB01F-A2BB-46A5-A252-915D69082198}"/>
                </a:ext>
              </a:extLst>
            </p:cNvPr>
            <p:cNvCxnSpPr>
              <a:cxnSpLocks/>
            </p:cNvCxnSpPr>
            <p:nvPr/>
          </p:nvCxnSpPr>
          <p:spPr>
            <a:xfrm flipH="1">
              <a:off x="3792927" y="2925816"/>
              <a:ext cx="0" cy="49137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4E0ADFE2-83F6-4C61-A0AC-92D08538B1F3}"/>
                </a:ext>
              </a:extLst>
            </p:cNvPr>
            <p:cNvSpPr txBox="1"/>
            <p:nvPr/>
          </p:nvSpPr>
          <p:spPr>
            <a:xfrm>
              <a:off x="2591252" y="2413584"/>
              <a:ext cx="2403350" cy="517065"/>
            </a:xfrm>
            <a:prstGeom prst="rect">
              <a:avLst/>
            </a:prstGeom>
            <a:noFill/>
          </p:spPr>
          <p:txBody>
            <a:bodyPr wrap="none" lIns="91440" tIns="91440" rIns="91440" bIns="91440" rtlCol="0">
              <a:spAutoFit/>
            </a:bodyPr>
            <a:lstStyle/>
            <a:p>
              <a:pPr algn="ctr" defTabSz="932742">
                <a:lnSpc>
                  <a:spcPct val="90000"/>
                </a:lnSpc>
                <a:spcBef>
                  <a:spcPct val="0"/>
                </a:spcBef>
              </a:pPr>
              <a:r>
                <a:rPr lang="en-US" sz="1200" b="1" dirty="0">
                  <a:ln w="3175">
                    <a:noFill/>
                  </a:ln>
                  <a:gradFill>
                    <a:gsLst>
                      <a:gs pos="1250">
                        <a:schemeClr val="tx1"/>
                      </a:gs>
                      <a:gs pos="100000">
                        <a:schemeClr val="tx1"/>
                      </a:gs>
                    </a:gsLst>
                    <a:lin ang="5400000" scaled="0"/>
                  </a:gradFill>
                  <a:latin typeface="+mj-lt"/>
                  <a:cs typeface="Segoe UI" panose="020B0502040204020203" pitchFamily="34" charset="0"/>
                </a:rPr>
                <a:t>Azure Management and Governance</a:t>
              </a:r>
              <a:br>
                <a:rPr lang="en-US" sz="1200" b="1" dirty="0">
                  <a:ln w="3175">
                    <a:noFill/>
                  </a:ln>
                  <a:gradFill>
                    <a:gsLst>
                      <a:gs pos="1250">
                        <a:schemeClr val="tx1"/>
                      </a:gs>
                      <a:gs pos="100000">
                        <a:schemeClr val="tx1"/>
                      </a:gs>
                    </a:gsLst>
                    <a:lin ang="5400000" scaled="0"/>
                  </a:gradFill>
                  <a:latin typeface="+mj-lt"/>
                  <a:cs typeface="Segoe UI" panose="020B0502040204020203" pitchFamily="34" charset="0"/>
                </a:rPr>
              </a:br>
              <a:r>
                <a:rPr lang="en-US" sz="1200" b="1" dirty="0">
                  <a:ln w="3175">
                    <a:noFill/>
                  </a:ln>
                  <a:gradFill>
                    <a:gsLst>
                      <a:gs pos="1250">
                        <a:schemeClr val="tx1"/>
                      </a:gs>
                      <a:gs pos="100000">
                        <a:schemeClr val="tx1"/>
                      </a:gs>
                    </a:gsLst>
                    <a:lin ang="5400000" scaled="0"/>
                  </a:gradFill>
                  <a:latin typeface="+mj-lt"/>
                  <a:cs typeface="Segoe UI" panose="020B0502040204020203" pitchFamily="34" charset="0"/>
                </a:rPr>
                <a:t>(30-35%)</a:t>
              </a:r>
            </a:p>
          </p:txBody>
        </p:sp>
      </p:grpSp>
      <p:grpSp>
        <p:nvGrpSpPr>
          <p:cNvPr id="57" name="Group 56">
            <a:extLst>
              <a:ext uri="{FF2B5EF4-FFF2-40B4-BE49-F238E27FC236}">
                <a16:creationId xmlns:a16="http://schemas.microsoft.com/office/drawing/2014/main" id="{DC4BB0EA-2674-4F18-9245-429F7653AF50}"/>
              </a:ext>
              <a:ext uri="{C183D7F6-B498-43B3-948B-1728B52AA6E4}">
                <adec:decorative xmlns:adec="http://schemas.microsoft.com/office/drawing/2017/decorative" val="1"/>
              </a:ext>
            </a:extLst>
          </p:cNvPr>
          <p:cNvGrpSpPr/>
          <p:nvPr/>
        </p:nvGrpSpPr>
        <p:grpSpPr>
          <a:xfrm>
            <a:off x="5417813" y="4784080"/>
            <a:ext cx="2103974" cy="1220217"/>
            <a:chOff x="2238602" y="3845604"/>
            <a:chExt cx="2103974" cy="1220217"/>
          </a:xfrm>
        </p:grpSpPr>
        <p:grpSp>
          <p:nvGrpSpPr>
            <p:cNvPr id="58" name="Group 57">
              <a:extLst>
                <a:ext uri="{FF2B5EF4-FFF2-40B4-BE49-F238E27FC236}">
                  <a16:creationId xmlns:a16="http://schemas.microsoft.com/office/drawing/2014/main" id="{A0F7D59A-6635-49F1-A158-0FDAE3F46139}"/>
                </a:ext>
              </a:extLst>
            </p:cNvPr>
            <p:cNvGrpSpPr/>
            <p:nvPr/>
          </p:nvGrpSpPr>
          <p:grpSpPr>
            <a:xfrm flipV="1">
              <a:off x="3199149" y="3845604"/>
              <a:ext cx="182880" cy="674256"/>
              <a:chOff x="3175206" y="5139461"/>
              <a:chExt cx="182880" cy="674256"/>
            </a:xfrm>
          </p:grpSpPr>
          <p:sp>
            <p:nvSpPr>
              <p:cNvPr id="60" name="Oval 59">
                <a:extLst>
                  <a:ext uri="{FF2B5EF4-FFF2-40B4-BE49-F238E27FC236}">
                    <a16:creationId xmlns:a16="http://schemas.microsoft.com/office/drawing/2014/main" id="{0E4E8C15-A7B3-4CCA-B165-AFD1FA8001CA}"/>
                  </a:ext>
                </a:extLst>
              </p:cNvPr>
              <p:cNvSpPr/>
              <p:nvPr/>
            </p:nvSpPr>
            <p:spPr bwMode="auto">
              <a:xfrm>
                <a:off x="3175206" y="5630837"/>
                <a:ext cx="182880" cy="182880"/>
              </a:xfrm>
              <a:prstGeom prst="ellipse">
                <a:avLst/>
              </a:prstGeom>
              <a:solidFill>
                <a:schemeClr val="bg1"/>
              </a:solidFill>
              <a:effectLst>
                <a:outerShdw blurRad="76200" dist="25400" dir="2700000" algn="ctr" rotWithShape="0">
                  <a:prstClr val="black">
                    <a:alpha val="31000"/>
                  </a:prstClr>
                </a:outerShdw>
              </a:effectLst>
            </p:spPr>
            <p:txBody>
              <a:bodyPr vert="horz" wrap="square" lIns="365760" tIns="731520" rIns="0" bIns="731520" rtlCol="0" anchor="ctr" anchorCtr="0">
                <a:noAutofit/>
              </a:bodyPr>
              <a:lstStyle/>
              <a:p>
                <a:pPr defTabSz="932742">
                  <a:lnSpc>
                    <a:spcPct val="90000"/>
                  </a:lnSpc>
                  <a:spcBef>
                    <a:spcPct val="0"/>
                  </a:spcBef>
                </a:pPr>
                <a:endParaRPr lang="en-US" sz="1200" b="1">
                  <a:ln w="3175">
                    <a:noFill/>
                  </a:ln>
                  <a:gradFill>
                    <a:gsLst>
                      <a:gs pos="1250">
                        <a:schemeClr val="tx1"/>
                      </a:gs>
                      <a:gs pos="100000">
                        <a:schemeClr val="tx1"/>
                      </a:gs>
                    </a:gsLst>
                    <a:lin ang="5400000" scaled="0"/>
                  </a:gradFill>
                  <a:latin typeface="+mj-lt"/>
                  <a:cs typeface="Segoe UI" panose="020B0502040204020203" pitchFamily="34" charset="0"/>
                </a:endParaRPr>
              </a:p>
            </p:txBody>
          </p:sp>
          <p:cxnSp>
            <p:nvCxnSpPr>
              <p:cNvPr id="61" name="Straight Connector 60">
                <a:extLst>
                  <a:ext uri="{FF2B5EF4-FFF2-40B4-BE49-F238E27FC236}">
                    <a16:creationId xmlns:a16="http://schemas.microsoft.com/office/drawing/2014/main" id="{2EA66488-539A-4816-8107-92812750CD58}"/>
                  </a:ext>
                </a:extLst>
              </p:cNvPr>
              <p:cNvCxnSpPr>
                <a:cxnSpLocks/>
              </p:cNvCxnSpPr>
              <p:nvPr/>
            </p:nvCxnSpPr>
            <p:spPr>
              <a:xfrm flipH="1">
                <a:off x="3266646" y="5139461"/>
                <a:ext cx="0" cy="49137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49CC986A-338B-4198-A18B-8B69FCA92A7B}"/>
                </a:ext>
              </a:extLst>
            </p:cNvPr>
            <p:cNvSpPr txBox="1"/>
            <p:nvPr/>
          </p:nvSpPr>
          <p:spPr>
            <a:xfrm>
              <a:off x="2238602" y="4548756"/>
              <a:ext cx="2103974" cy="517065"/>
            </a:xfrm>
            <a:prstGeom prst="rect">
              <a:avLst/>
            </a:prstGeom>
            <a:noFill/>
          </p:spPr>
          <p:txBody>
            <a:bodyPr wrap="none" lIns="91440" tIns="91440" rIns="91440" bIns="91440" rtlCol="0">
              <a:spAutoFit/>
            </a:bodyPr>
            <a:lstStyle/>
            <a:p>
              <a:pPr algn="ctr" defTabSz="932742">
                <a:lnSpc>
                  <a:spcPct val="90000"/>
                </a:lnSpc>
                <a:spcBef>
                  <a:spcPct val="0"/>
                </a:spcBef>
              </a:pPr>
              <a:r>
                <a:rPr lang="en-US" sz="1200" b="1" dirty="0">
                  <a:ln w="3175">
                    <a:noFill/>
                  </a:ln>
                  <a:gradFill>
                    <a:gsLst>
                      <a:gs pos="1250">
                        <a:schemeClr val="tx1"/>
                      </a:gs>
                      <a:gs pos="100000">
                        <a:schemeClr val="tx1"/>
                      </a:gs>
                    </a:gsLst>
                    <a:lin ang="5400000" scaled="0"/>
                  </a:gradFill>
                  <a:latin typeface="+mj-lt"/>
                  <a:cs typeface="Segoe UI" panose="020B0502040204020203" pitchFamily="34" charset="0"/>
                </a:rPr>
                <a:t>Azure Architecture and Services</a:t>
              </a:r>
              <a:br>
                <a:rPr lang="en-US" sz="1200" b="1" dirty="0">
                  <a:ln w="3175">
                    <a:noFill/>
                  </a:ln>
                  <a:gradFill>
                    <a:gsLst>
                      <a:gs pos="1250">
                        <a:schemeClr val="tx1"/>
                      </a:gs>
                      <a:gs pos="100000">
                        <a:schemeClr val="tx1"/>
                      </a:gs>
                    </a:gsLst>
                    <a:lin ang="5400000" scaled="0"/>
                  </a:gradFill>
                  <a:latin typeface="+mj-lt"/>
                  <a:cs typeface="Segoe UI" panose="020B0502040204020203" pitchFamily="34" charset="0"/>
                </a:rPr>
              </a:br>
              <a:r>
                <a:rPr lang="en-US" sz="1200" b="1" dirty="0">
                  <a:ln w="3175">
                    <a:noFill/>
                  </a:ln>
                  <a:gradFill>
                    <a:gsLst>
                      <a:gs pos="1250">
                        <a:schemeClr val="tx1"/>
                      </a:gs>
                      <a:gs pos="100000">
                        <a:schemeClr val="tx1"/>
                      </a:gs>
                    </a:gsLst>
                    <a:lin ang="5400000" scaled="0"/>
                  </a:gradFill>
                  <a:latin typeface="+mj-lt"/>
                  <a:cs typeface="Segoe UI" panose="020B0502040204020203" pitchFamily="34" charset="0"/>
                </a:rPr>
                <a:t>(35-40%)</a:t>
              </a:r>
            </a:p>
          </p:txBody>
        </p:sp>
      </p:grpSp>
      <p:graphicFrame>
        <p:nvGraphicFramePr>
          <p:cNvPr id="4" name="Object 3">
            <a:extLst>
              <a:ext uri="{FF2B5EF4-FFF2-40B4-BE49-F238E27FC236}">
                <a16:creationId xmlns:a16="http://schemas.microsoft.com/office/drawing/2014/main" id="{68E1EEF7-5FC5-F43A-529A-523786E60786}"/>
              </a:ext>
            </a:extLst>
          </p:cNvPr>
          <p:cNvGraphicFramePr>
            <a:graphicFrameLocks noChangeAspect="1"/>
          </p:cNvGraphicFramePr>
          <p:nvPr>
            <p:extLst>
              <p:ext uri="{D42A27DB-BD31-4B8C-83A1-F6EECF244321}">
                <p14:modId xmlns:p14="http://schemas.microsoft.com/office/powerpoint/2010/main" val="2878036971"/>
              </p:ext>
            </p:extLst>
          </p:nvPr>
        </p:nvGraphicFramePr>
        <p:xfrm>
          <a:off x="10937875" y="441325"/>
          <a:ext cx="914400" cy="792163"/>
        </p:xfrm>
        <a:graphic>
          <a:graphicData uri="http://schemas.openxmlformats.org/presentationml/2006/ole">
            <mc:AlternateContent xmlns:mc="http://schemas.openxmlformats.org/markup-compatibility/2006">
              <mc:Choice xmlns:v="urn:schemas-microsoft-com:vml" Requires="v">
                <p:oleObj name="Acrobat Document" showAsIcon="1" r:id="rId3" imgW="914282" imgH="792690" progId="AcroExch.Document.DC">
                  <p:embed/>
                </p:oleObj>
              </mc:Choice>
              <mc:Fallback>
                <p:oleObj name="Acrobat Document" showAsIcon="1" r:id="rId3" imgW="914282" imgH="792690" progId="AcroExch.Document.DC">
                  <p:embed/>
                  <p:pic>
                    <p:nvPicPr>
                      <p:cNvPr id="4" name="Object 3">
                        <a:extLst>
                          <a:ext uri="{FF2B5EF4-FFF2-40B4-BE49-F238E27FC236}">
                            <a16:creationId xmlns:a16="http://schemas.microsoft.com/office/drawing/2014/main" id="{68E1EEF7-5FC5-F43A-529A-523786E60786}"/>
                          </a:ext>
                        </a:extLst>
                      </p:cNvPr>
                      <p:cNvPicPr/>
                      <p:nvPr/>
                    </p:nvPicPr>
                    <p:blipFill>
                      <a:blip r:embed="rId4"/>
                      <a:stretch>
                        <a:fillRect/>
                      </a:stretch>
                    </p:blipFill>
                    <p:spPr>
                      <a:xfrm>
                        <a:off x="10937875" y="441325"/>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246969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750"/>
                                        <p:tgtEl>
                                          <p:spTgt spid="127"/>
                                        </p:tgtEl>
                                      </p:cBhvr>
                                    </p:animEffect>
                                  </p:childTnLst>
                                </p:cTn>
                              </p:par>
                              <p:par>
                                <p:cTn id="8" presetID="22" presetClass="entr" presetSubtype="4" fill="hold" nodeType="withEffect">
                                  <p:stCondLst>
                                    <p:cond delay="0"/>
                                  </p:stCondLst>
                                  <p:childTnLst>
                                    <p:set>
                                      <p:cBhvr>
                                        <p:cTn id="9" dur="1" fill="hold">
                                          <p:stCondLst>
                                            <p:cond delay="0"/>
                                          </p:stCondLst>
                                        </p:cTn>
                                        <p:tgtEl>
                                          <p:spTgt spid="133"/>
                                        </p:tgtEl>
                                        <p:attrNameLst>
                                          <p:attrName>style.visibility</p:attrName>
                                        </p:attrNameLst>
                                      </p:cBhvr>
                                      <p:to>
                                        <p:strVal val="visible"/>
                                      </p:to>
                                    </p:set>
                                    <p:animEffect transition="in" filter="wipe(down)">
                                      <p:cBhvr>
                                        <p:cTn id="10" dur="500"/>
                                        <p:tgtEl>
                                          <p:spTgt spid="133"/>
                                        </p:tgtEl>
                                      </p:cBhvr>
                                    </p:animEffect>
                                  </p:childTnLst>
                                </p:cTn>
                              </p:par>
                              <p:par>
                                <p:cTn id="11" presetID="22" presetClass="entr" presetSubtype="4" fill="hold" nodeType="withEffect">
                                  <p:stCondLst>
                                    <p:cond delay="400"/>
                                  </p:stCondLst>
                                  <p:childTnLst>
                                    <p:set>
                                      <p:cBhvr>
                                        <p:cTn id="12" dur="1" fill="hold">
                                          <p:stCondLst>
                                            <p:cond delay="0"/>
                                          </p:stCondLst>
                                        </p:cTn>
                                        <p:tgtEl>
                                          <p:spTgt spid="141"/>
                                        </p:tgtEl>
                                        <p:attrNameLst>
                                          <p:attrName>style.visibility</p:attrName>
                                        </p:attrNameLst>
                                      </p:cBhvr>
                                      <p:to>
                                        <p:strVal val="visible"/>
                                      </p:to>
                                    </p:set>
                                    <p:animEffect transition="in" filter="wipe(down)">
                                      <p:cBhvr>
                                        <p:cTn id="13" dur="500"/>
                                        <p:tgtEl>
                                          <p:spTgt spid="141"/>
                                        </p:tgtEl>
                                      </p:cBhvr>
                                    </p:animEffect>
                                  </p:childTnLst>
                                </p:cTn>
                              </p:par>
                              <p:par>
                                <p:cTn id="14" presetID="10" presetClass="entr" presetSubtype="0" fill="hold" nodeType="withEffect">
                                  <p:stCondLst>
                                    <p:cond delay="400"/>
                                  </p:stCondLst>
                                  <p:childTnLst>
                                    <p:set>
                                      <p:cBhvr>
                                        <p:cTn id="15" dur="1" fill="hold">
                                          <p:stCondLst>
                                            <p:cond delay="0"/>
                                          </p:stCondLst>
                                        </p:cTn>
                                        <p:tgtEl>
                                          <p:spTgt spid="165"/>
                                        </p:tgtEl>
                                        <p:attrNameLst>
                                          <p:attrName>style.visibility</p:attrName>
                                        </p:attrNameLst>
                                      </p:cBhvr>
                                      <p:to>
                                        <p:strVal val="visible"/>
                                      </p:to>
                                    </p:set>
                                    <p:animEffect transition="in" filter="fade">
                                      <p:cBhvr>
                                        <p:cTn id="16" dur="500"/>
                                        <p:tgtEl>
                                          <p:spTgt spid="165"/>
                                        </p:tgtEl>
                                      </p:cBhvr>
                                    </p:animEffect>
                                  </p:childTnLst>
                                </p:cTn>
                              </p:par>
                              <p:par>
                                <p:cTn id="17" presetID="22" presetClass="entr" presetSubtype="4" fill="hold" nodeType="withEffect">
                                  <p:stCondLst>
                                    <p:cond delay="100"/>
                                  </p:stCondLst>
                                  <p:childTnLst>
                                    <p:set>
                                      <p:cBhvr>
                                        <p:cTn id="18" dur="1" fill="hold">
                                          <p:stCondLst>
                                            <p:cond delay="0"/>
                                          </p:stCondLst>
                                        </p:cTn>
                                        <p:tgtEl>
                                          <p:spTgt spid="53"/>
                                        </p:tgtEl>
                                        <p:attrNameLst>
                                          <p:attrName>style.visibility</p:attrName>
                                        </p:attrNameLst>
                                      </p:cBhvr>
                                      <p:to>
                                        <p:strVal val="visible"/>
                                      </p:to>
                                    </p:set>
                                    <p:animEffect transition="in" filter="wipe(down)">
                                      <p:cBhvr>
                                        <p:cTn id="19" dur="500"/>
                                        <p:tgtEl>
                                          <p:spTgt spid="53"/>
                                        </p:tgtEl>
                                      </p:cBhvr>
                                    </p:animEffect>
                                  </p:childTnLst>
                                </p:cTn>
                              </p:par>
                              <p:par>
                                <p:cTn id="20" presetID="22" presetClass="entr" presetSubtype="1"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up)">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84094" y="173065"/>
            <a:ext cx="5696426" cy="838042"/>
          </a:xfrm>
        </p:spPr>
        <p:txBody>
          <a:bodyPr/>
          <a:lstStyle/>
          <a:p>
            <a:r>
              <a:rPr lang="en-US" b="1" dirty="0"/>
              <a:t>Azure Network Services</a:t>
            </a:r>
          </a:p>
        </p:txBody>
      </p:sp>
      <p:sp>
        <p:nvSpPr>
          <p:cNvPr id="6" name="Text Placeholder 5"/>
          <p:cNvSpPr>
            <a:spLocks noGrp="1"/>
          </p:cNvSpPr>
          <p:nvPr>
            <p:ph type="body" sz="quarter" idx="10"/>
          </p:nvPr>
        </p:nvSpPr>
        <p:spPr>
          <a:xfrm>
            <a:off x="1387736" y="1388546"/>
            <a:ext cx="10095018" cy="4483279"/>
          </a:xfrm>
        </p:spPr>
        <p:txBody>
          <a:bodyPr/>
          <a:lstStyle/>
          <a:p>
            <a:pPr marL="344488" indent="-344488">
              <a:buFont typeface="Arial" panose="020B0604020202020204" pitchFamily="34" charset="0"/>
              <a:buChar char="•"/>
            </a:pPr>
            <a:r>
              <a:rPr lang="en-IE" b="1" dirty="0"/>
              <a:t>Azure Virtual Network </a:t>
            </a:r>
            <a:r>
              <a:rPr lang="en-US" sz="2800" dirty="0">
                <a:gradFill>
                  <a:gsLst>
                    <a:gs pos="2917">
                      <a:schemeClr val="tx1"/>
                    </a:gs>
                    <a:gs pos="30000">
                      <a:schemeClr val="tx1"/>
                    </a:gs>
                  </a:gsLst>
                  <a:lin ang="5400000" scaled="0"/>
                </a:gradFill>
              </a:rPr>
              <a:t>enables Azure resources to communicate with each other, the internet and on-premises networks. </a:t>
            </a:r>
          </a:p>
          <a:p>
            <a:endParaRPr lang="en-US" sz="2800" dirty="0">
              <a:gradFill>
                <a:gsLst>
                  <a:gs pos="2917">
                    <a:schemeClr val="tx1"/>
                  </a:gs>
                  <a:gs pos="30000">
                    <a:schemeClr val="tx1"/>
                  </a:gs>
                </a:gsLst>
                <a:lin ang="5400000" scaled="0"/>
              </a:gradFill>
            </a:endParaRPr>
          </a:p>
          <a:p>
            <a:pPr marL="344488" indent="-344488">
              <a:buFont typeface="Arial" panose="020B0604020202020204" pitchFamily="34" charset="0"/>
              <a:buChar char="•"/>
            </a:pPr>
            <a:r>
              <a:rPr lang="en-US" b="1" dirty="0"/>
              <a:t>Subnet</a:t>
            </a:r>
            <a:r>
              <a:rPr lang="en-US" b="0" i="0" dirty="0">
                <a:solidFill>
                  <a:srgbClr val="202124"/>
                </a:solidFill>
                <a:effectLst/>
                <a:latin typeface="arial" panose="020B0604020202020204" pitchFamily="34" charset="0"/>
              </a:rPr>
              <a:t> </a:t>
            </a:r>
            <a:r>
              <a:rPr lang="en-US" dirty="0">
                <a:gradFill>
                  <a:gsLst>
                    <a:gs pos="2917">
                      <a:schemeClr val="tx1"/>
                    </a:gs>
                    <a:gs pos="30000">
                      <a:schemeClr val="tx1"/>
                    </a:gs>
                  </a:gsLst>
                  <a:lin ang="5400000" scaled="0"/>
                </a:gradFill>
              </a:rPr>
              <a:t>is a range of IP addresses in the virtual network. You can divide a virtual network into multiple subnets for organization and security. Each NIC in a VM is connected to one subnet in one virtual network.</a:t>
            </a:r>
          </a:p>
          <a:p>
            <a:endParaRPr lang="en-US" sz="2800" dirty="0">
              <a:gradFill>
                <a:gsLst>
                  <a:gs pos="2917">
                    <a:schemeClr val="tx1"/>
                  </a:gs>
                  <a:gs pos="30000">
                    <a:schemeClr val="tx1"/>
                  </a:gs>
                </a:gsLst>
                <a:lin ang="5400000" scaled="0"/>
              </a:gradFill>
            </a:endParaRPr>
          </a:p>
          <a:p>
            <a:pPr marL="344488" indent="-344488">
              <a:buFont typeface="Arial" panose="020B0604020202020204" pitchFamily="34" charset="0"/>
              <a:buChar char="•"/>
            </a:pPr>
            <a:r>
              <a:rPr lang="en-US" b="1" dirty="0"/>
              <a:t>Azure Load Balancer </a:t>
            </a:r>
            <a:r>
              <a:rPr lang="en-US" dirty="0"/>
              <a:t>automatically scales to create highly-available access to applications or resources.</a:t>
            </a:r>
          </a:p>
        </p:txBody>
      </p:sp>
      <p:pic>
        <p:nvPicPr>
          <p:cNvPr id="7" name="Picture 6" descr="Icon representing Azure Load Balancer">
            <a:extLst>
              <a:ext uri="{FF2B5EF4-FFF2-40B4-BE49-F238E27FC236}">
                <a16:creationId xmlns:a16="http://schemas.microsoft.com/office/drawing/2014/main" id="{9BD81EA1-EAE0-4D49-A18E-63B5017D3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094" y="4934112"/>
            <a:ext cx="738870" cy="526256"/>
          </a:xfrm>
          <a:prstGeom prst="rect">
            <a:avLst/>
          </a:prstGeom>
        </p:spPr>
      </p:pic>
      <p:pic>
        <p:nvPicPr>
          <p:cNvPr id="8" name="Picture 7" descr="Icon representing Azure Virtual Network">
            <a:extLst>
              <a:ext uri="{FF2B5EF4-FFF2-40B4-BE49-F238E27FC236}">
                <a16:creationId xmlns:a16="http://schemas.microsoft.com/office/drawing/2014/main" id="{E82981D4-C8A0-4BA0-9E81-A003A720B7FF}"/>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84094" y="1484552"/>
            <a:ext cx="738871" cy="429854"/>
          </a:xfrm>
          <a:prstGeom prst="rect">
            <a:avLst/>
          </a:prstGeom>
        </p:spPr>
      </p:pic>
      <p:pic>
        <p:nvPicPr>
          <p:cNvPr id="1026" name="Picture 2" descr="Azure Virtual Network | Secure Your Applications using VPC | Edureka">
            <a:extLst>
              <a:ext uri="{FF2B5EF4-FFF2-40B4-BE49-F238E27FC236}">
                <a16:creationId xmlns:a16="http://schemas.microsoft.com/office/drawing/2014/main" id="{ABDA0B28-4947-A0FB-3E5F-6120FF32AA8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094" y="2838288"/>
            <a:ext cx="793354" cy="429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56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84094" y="173065"/>
            <a:ext cx="5696426" cy="838042"/>
          </a:xfrm>
        </p:spPr>
        <p:txBody>
          <a:bodyPr/>
          <a:lstStyle/>
          <a:p>
            <a:r>
              <a:rPr lang="en-US" b="1" dirty="0"/>
              <a:t>Azure Network Services</a:t>
            </a:r>
          </a:p>
        </p:txBody>
      </p:sp>
      <p:sp>
        <p:nvSpPr>
          <p:cNvPr id="6" name="Text Placeholder 5"/>
          <p:cNvSpPr>
            <a:spLocks noGrp="1"/>
          </p:cNvSpPr>
          <p:nvPr>
            <p:ph type="body" sz="quarter" idx="10"/>
          </p:nvPr>
        </p:nvSpPr>
        <p:spPr>
          <a:xfrm>
            <a:off x="1387736" y="1388546"/>
            <a:ext cx="10095018" cy="4483279"/>
          </a:xfrm>
        </p:spPr>
        <p:txBody>
          <a:bodyPr/>
          <a:lstStyle/>
          <a:p>
            <a:pPr marL="344488" indent="-344488">
              <a:buFont typeface="Arial" panose="020B0604020202020204" pitchFamily="34" charset="0"/>
              <a:buChar char="•"/>
            </a:pPr>
            <a:r>
              <a:rPr lang="en-US" b="1" dirty="0"/>
              <a:t>VPN Gateway</a:t>
            </a:r>
            <a:r>
              <a:rPr lang="en-US" dirty="0"/>
              <a:t> </a:t>
            </a:r>
            <a:r>
              <a:rPr lang="en-US" sz="2800" dirty="0">
                <a:gradFill>
                  <a:gsLst>
                    <a:gs pos="2917">
                      <a:schemeClr val="tx1"/>
                    </a:gs>
                    <a:gs pos="30000">
                      <a:schemeClr val="tx1"/>
                    </a:gs>
                  </a:gsLst>
                  <a:lin ang="5400000" scaled="0"/>
                </a:gradFill>
              </a:rPr>
              <a:t>is used to send encrypted traffic between an Azure virtual network and an on-premises location over the public internet. </a:t>
            </a:r>
          </a:p>
          <a:p>
            <a:pPr marL="344488" indent="-344488">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4488" indent="-344488">
              <a:buFont typeface="Arial" panose="020B0604020202020204" pitchFamily="34" charset="0"/>
              <a:buChar char="•"/>
            </a:pPr>
            <a:r>
              <a:rPr lang="en-US" b="1" dirty="0"/>
              <a:t>Azure Express Route </a:t>
            </a:r>
            <a:r>
              <a:rPr lang="en-US" sz="2800" dirty="0">
                <a:gradFill>
                  <a:gsLst>
                    <a:gs pos="2917">
                      <a:schemeClr val="tx1"/>
                    </a:gs>
                    <a:gs pos="30000">
                      <a:schemeClr val="tx1"/>
                    </a:gs>
                  </a:gsLst>
                  <a:lin ang="5400000" scaled="0"/>
                </a:gradFill>
              </a:rPr>
              <a:t>extends on-premises networks into Azure over a private connection that is facilitated by a connectivity provider. </a:t>
            </a:r>
          </a:p>
          <a:p>
            <a:pPr marL="344488" indent="-344488">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4488" indent="-344488">
              <a:buFont typeface="Arial" panose="020B0604020202020204" pitchFamily="34" charset="0"/>
              <a:buChar char="•"/>
            </a:pPr>
            <a:r>
              <a:rPr lang="en-US" b="1" dirty="0"/>
              <a:t>Content Delivery Network </a:t>
            </a:r>
            <a:r>
              <a:rPr lang="en-US" dirty="0"/>
              <a:t>provides a distributed network of servers that efficiently deliver web content in their local region.</a:t>
            </a:r>
            <a:endParaRPr lang="en-IE" dirty="0"/>
          </a:p>
        </p:txBody>
      </p:sp>
      <p:pic>
        <p:nvPicPr>
          <p:cNvPr id="5" name="Picture 4" descr="Icon representing VPN Gateway">
            <a:extLst>
              <a:ext uri="{FF2B5EF4-FFF2-40B4-BE49-F238E27FC236}">
                <a16:creationId xmlns:a16="http://schemas.microsoft.com/office/drawing/2014/main" id="{A30E7BF2-8943-45F9-BE64-A958A150F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293" y="1388546"/>
            <a:ext cx="738871" cy="611082"/>
          </a:xfrm>
          <a:prstGeom prst="rect">
            <a:avLst/>
          </a:prstGeom>
        </p:spPr>
      </p:pic>
      <p:pic>
        <p:nvPicPr>
          <p:cNvPr id="9" name="Picture 8" descr="Icon representing Azure Application Gateway">
            <a:extLst>
              <a:ext uri="{FF2B5EF4-FFF2-40B4-BE49-F238E27FC236}">
                <a16:creationId xmlns:a16="http://schemas.microsoft.com/office/drawing/2014/main" id="{8E448DB2-4526-4C73-9191-05024970E3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479" y="3165871"/>
            <a:ext cx="738871" cy="526257"/>
          </a:xfrm>
          <a:prstGeom prst="rect">
            <a:avLst/>
          </a:prstGeom>
        </p:spPr>
      </p:pic>
      <p:pic>
        <p:nvPicPr>
          <p:cNvPr id="10" name="Picture 9" descr="Icon representing Content Delivery Network">
            <a:extLst>
              <a:ext uri="{FF2B5EF4-FFF2-40B4-BE49-F238E27FC236}">
                <a16:creationId xmlns:a16="http://schemas.microsoft.com/office/drawing/2014/main" id="{349E985B-700F-48A8-91C6-1B890B8454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2293" y="4878186"/>
            <a:ext cx="733057" cy="587003"/>
          </a:xfrm>
          <a:prstGeom prst="rect">
            <a:avLst/>
          </a:prstGeom>
        </p:spPr>
      </p:pic>
    </p:spTree>
    <p:extLst>
      <p:ext uri="{BB962C8B-B14F-4D97-AF65-F5344CB8AC3E}">
        <p14:creationId xmlns:p14="http://schemas.microsoft.com/office/powerpoint/2010/main" val="333068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84094" y="173065"/>
            <a:ext cx="5696426" cy="838042"/>
          </a:xfrm>
        </p:spPr>
        <p:txBody>
          <a:bodyPr>
            <a:normAutofit/>
          </a:bodyPr>
          <a:lstStyle/>
          <a:p>
            <a:r>
              <a:rPr lang="en-US" b="1" dirty="0"/>
              <a:t>Azure Load Balancer</a:t>
            </a:r>
          </a:p>
        </p:txBody>
      </p:sp>
      <p:pic>
        <p:nvPicPr>
          <p:cNvPr id="2050" name="Picture 2" descr="Diagram depicts public and internal load balancers directing traffic to web and business tiers.">
            <a:extLst>
              <a:ext uri="{FF2B5EF4-FFF2-40B4-BE49-F238E27FC236}">
                <a16:creationId xmlns:a16="http://schemas.microsoft.com/office/drawing/2014/main" id="{A177C676-23D2-4F12-C934-1D4228A630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496" y="2039535"/>
            <a:ext cx="9768592" cy="3336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94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84094" y="173065"/>
            <a:ext cx="5696426" cy="838042"/>
          </a:xfrm>
        </p:spPr>
        <p:txBody>
          <a:bodyPr>
            <a:normAutofit/>
          </a:bodyPr>
          <a:lstStyle/>
          <a:p>
            <a:r>
              <a:rPr lang="en-US" b="1" dirty="0"/>
              <a:t>Azure VPN Gateway</a:t>
            </a:r>
          </a:p>
        </p:txBody>
      </p:sp>
      <p:pic>
        <p:nvPicPr>
          <p:cNvPr id="3074" name="Picture 2" descr="Site-to-site VPN Gateway cross-premises connection diagram.">
            <a:extLst>
              <a:ext uri="{FF2B5EF4-FFF2-40B4-BE49-F238E27FC236}">
                <a16:creationId xmlns:a16="http://schemas.microsoft.com/office/drawing/2014/main" id="{83D84567-A6F6-C89D-ACB3-12AC8B276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096" y="2486729"/>
            <a:ext cx="9737170" cy="2470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11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84094" y="173065"/>
            <a:ext cx="5696426" cy="838042"/>
          </a:xfrm>
        </p:spPr>
        <p:txBody>
          <a:bodyPr>
            <a:normAutofit/>
          </a:bodyPr>
          <a:lstStyle/>
          <a:p>
            <a:r>
              <a:rPr lang="en-US" b="1" dirty="0"/>
              <a:t>Azure Express Route</a:t>
            </a:r>
          </a:p>
        </p:txBody>
      </p:sp>
      <p:pic>
        <p:nvPicPr>
          <p:cNvPr id="4098" name="Picture 2" descr="ExpressRoute connection overview">
            <a:extLst>
              <a:ext uri="{FF2B5EF4-FFF2-40B4-BE49-F238E27FC236}">
                <a16:creationId xmlns:a16="http://schemas.microsoft.com/office/drawing/2014/main" id="{F9E8E17A-13EE-0058-EA95-20C0B797B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00" y="1616582"/>
            <a:ext cx="9145936" cy="4373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52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84094" y="173065"/>
            <a:ext cx="9040942" cy="838042"/>
          </a:xfrm>
        </p:spPr>
        <p:txBody>
          <a:bodyPr>
            <a:normAutofit/>
          </a:bodyPr>
          <a:lstStyle/>
          <a:p>
            <a:r>
              <a:rPr lang="en-US" b="1" dirty="0"/>
              <a:t>Azure Content Delivery Network (CDN)</a:t>
            </a:r>
          </a:p>
        </p:txBody>
      </p:sp>
      <p:pic>
        <p:nvPicPr>
          <p:cNvPr id="4" name="Picture 3">
            <a:extLst>
              <a:ext uri="{FF2B5EF4-FFF2-40B4-BE49-F238E27FC236}">
                <a16:creationId xmlns:a16="http://schemas.microsoft.com/office/drawing/2014/main" id="{B301DB4C-2F21-44E7-8EEC-3B0EDFACBA62}"/>
              </a:ext>
            </a:extLst>
          </p:cNvPr>
          <p:cNvPicPr>
            <a:picLocks noChangeAspect="1"/>
          </p:cNvPicPr>
          <p:nvPr/>
        </p:nvPicPr>
        <p:blipFill>
          <a:blip r:embed="rId3"/>
          <a:stretch>
            <a:fillRect/>
          </a:stretch>
        </p:blipFill>
        <p:spPr>
          <a:xfrm>
            <a:off x="1952729" y="1748361"/>
            <a:ext cx="7572307" cy="4200264"/>
          </a:xfrm>
          <a:prstGeom prst="rect">
            <a:avLst/>
          </a:prstGeom>
        </p:spPr>
      </p:pic>
    </p:spTree>
    <p:extLst>
      <p:ext uri="{BB962C8B-B14F-4D97-AF65-F5344CB8AC3E}">
        <p14:creationId xmlns:p14="http://schemas.microsoft.com/office/powerpoint/2010/main" val="2256330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455" y="1556648"/>
            <a:ext cx="4690317" cy="535531"/>
          </a:xfrm>
        </p:spPr>
        <p:txBody>
          <a:bodyPr/>
          <a:lstStyle/>
          <a:p>
            <a:r>
              <a:rPr lang="en-US" sz="3200" b="1" dirty="0"/>
              <a:t>2.C. Azure Storage Services</a:t>
            </a:r>
          </a:p>
        </p:txBody>
      </p:sp>
      <p:sp>
        <p:nvSpPr>
          <p:cNvPr id="3" name="Text Placeholder 2"/>
          <p:cNvSpPr>
            <a:spLocks noGrp="1"/>
          </p:cNvSpPr>
          <p:nvPr>
            <p:ph type="body" sz="quarter" idx="12"/>
          </p:nvPr>
        </p:nvSpPr>
        <p:spPr>
          <a:xfrm>
            <a:off x="597321" y="2268489"/>
            <a:ext cx="3483791" cy="4122686"/>
          </a:xfrm>
        </p:spPr>
        <p:txBody>
          <a:bodyPr/>
          <a:lstStyle/>
          <a:p>
            <a:pPr marL="342900" indent="-342900">
              <a:buFont typeface="Arial" panose="020B0604020202020204" pitchFamily="34" charset="0"/>
              <a:buChar char="•"/>
            </a:pPr>
            <a:r>
              <a:rPr lang="en-US" dirty="0"/>
              <a:t>Compare Azure Storage Services</a:t>
            </a:r>
          </a:p>
          <a:p>
            <a:pPr marL="342900" indent="-342900">
              <a:buFont typeface="Arial" panose="020B0604020202020204" pitchFamily="34" charset="0"/>
              <a:buChar char="•"/>
            </a:pPr>
            <a:r>
              <a:rPr lang="en-US" dirty="0"/>
              <a:t>Storage Tiers</a:t>
            </a:r>
          </a:p>
          <a:p>
            <a:pPr marL="342900" indent="-342900">
              <a:buFont typeface="Arial" panose="020B0604020202020204" pitchFamily="34" charset="0"/>
              <a:buChar char="•"/>
            </a:pPr>
            <a:r>
              <a:rPr lang="en-US" dirty="0"/>
              <a:t>Redundancy Options</a:t>
            </a:r>
          </a:p>
          <a:p>
            <a:pPr marL="342900" indent="-342900">
              <a:buFont typeface="Arial" panose="020B0604020202020204" pitchFamily="34" charset="0"/>
              <a:buChar char="•"/>
            </a:pPr>
            <a:r>
              <a:rPr lang="en-US" dirty="0"/>
              <a:t>Storage Account Options &amp; Storage Types</a:t>
            </a:r>
          </a:p>
          <a:p>
            <a:pPr marL="342900" indent="-342900">
              <a:buFont typeface="Arial" panose="020B0604020202020204" pitchFamily="34" charset="0"/>
              <a:buChar char="•"/>
            </a:pPr>
            <a:r>
              <a:rPr lang="en-US" dirty="0"/>
              <a:t>Options for Moving Files, including </a:t>
            </a:r>
            <a:r>
              <a:rPr lang="en-US" dirty="0" err="1"/>
              <a:t>AzCopy</a:t>
            </a:r>
            <a:r>
              <a:rPr lang="en-US" dirty="0"/>
              <a:t>, Azure Storage Explorer and Azure File Sync</a:t>
            </a:r>
          </a:p>
          <a:p>
            <a:pPr marL="342900" indent="-342900">
              <a:buFont typeface="Arial" panose="020B0604020202020204" pitchFamily="34" charset="0"/>
              <a:buChar char="•"/>
            </a:pPr>
            <a:r>
              <a:rPr lang="en-US" dirty="0"/>
              <a:t>Migration Options, including Azure Migrate and Azure Data Box</a:t>
            </a:r>
            <a:endParaRPr lang="en-US" sz="2000" dirty="0"/>
          </a:p>
          <a:p>
            <a:endParaRPr lang="en-US" dirty="0"/>
          </a:p>
        </p:txBody>
      </p:sp>
    </p:spTree>
    <p:extLst>
      <p:ext uri="{BB962C8B-B14F-4D97-AF65-F5344CB8AC3E}">
        <p14:creationId xmlns:p14="http://schemas.microsoft.com/office/powerpoint/2010/main" val="285372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16F4D18-8E06-08E0-FBB4-D1AA2383A179}"/>
              </a:ext>
            </a:extLst>
          </p:cNvPr>
          <p:cNvSpPr txBox="1">
            <a:spLocks/>
          </p:cNvSpPr>
          <p:nvPr/>
        </p:nvSpPr>
        <p:spPr>
          <a:xfrm>
            <a:off x="329406" y="212906"/>
            <a:ext cx="11533187" cy="4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Azure Storage</a:t>
            </a:r>
          </a:p>
        </p:txBody>
      </p:sp>
      <p:sp>
        <p:nvSpPr>
          <p:cNvPr id="10" name="Rectangle 9">
            <a:extLst>
              <a:ext uri="{FF2B5EF4-FFF2-40B4-BE49-F238E27FC236}">
                <a16:creationId xmlns:a16="http://schemas.microsoft.com/office/drawing/2014/main" id="{891DA9DE-F1B1-36DC-5578-B7DC91A2C4C1}"/>
              </a:ext>
            </a:extLst>
          </p:cNvPr>
          <p:cNvSpPr/>
          <p:nvPr/>
        </p:nvSpPr>
        <p:spPr>
          <a:xfrm>
            <a:off x="-1" y="1192214"/>
            <a:ext cx="12192001" cy="856505"/>
          </a:xfrm>
          <a:prstGeom prst="rect">
            <a:avLst/>
          </a:prstGeom>
          <a:solidFill>
            <a:schemeClr val="tx2">
              <a:lumMod val="50000"/>
            </a:schemeClr>
          </a:solidFill>
          <a:ln w="6350">
            <a:solidFill>
              <a:schemeClr val="tx2"/>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200" dirty="0">
                <a:solidFill>
                  <a:schemeClr val="bg1"/>
                </a:solidFill>
                <a:latin typeface="+mj-lt"/>
                <a:cs typeface="Segoe UI Semilight"/>
              </a:rPr>
              <a:t>A service that you can use to store files, messages, tables, and other types of information</a:t>
            </a:r>
          </a:p>
        </p:txBody>
      </p:sp>
      <p:sp>
        <p:nvSpPr>
          <p:cNvPr id="11" name="Rectangle 10">
            <a:extLst>
              <a:ext uri="{FF2B5EF4-FFF2-40B4-BE49-F238E27FC236}">
                <a16:creationId xmlns:a16="http://schemas.microsoft.com/office/drawing/2014/main" id="{0ECEC393-9794-9387-3B4C-DB59FBD1492C}"/>
              </a:ext>
            </a:extLst>
          </p:cNvPr>
          <p:cNvSpPr/>
          <p:nvPr/>
        </p:nvSpPr>
        <p:spPr>
          <a:xfrm>
            <a:off x="465139" y="2839214"/>
            <a:ext cx="3606286" cy="2708456"/>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200" b="1" dirty="0">
                <a:solidFill>
                  <a:schemeClr val="tx1"/>
                </a:solidFill>
                <a:latin typeface="+mj-lt"/>
                <a:cs typeface="Segoe UI Semilight"/>
              </a:rPr>
              <a:t>Durable, secure, scalable, managed, accessible</a:t>
            </a:r>
          </a:p>
        </p:txBody>
      </p:sp>
      <p:sp>
        <p:nvSpPr>
          <p:cNvPr id="12" name="Rectangle 11">
            <a:extLst>
              <a:ext uri="{FF2B5EF4-FFF2-40B4-BE49-F238E27FC236}">
                <a16:creationId xmlns:a16="http://schemas.microsoft.com/office/drawing/2014/main" id="{4F20AB1A-FDFC-F661-1649-FCEB40B6E0BC}"/>
              </a:ext>
            </a:extLst>
          </p:cNvPr>
          <p:cNvSpPr/>
          <p:nvPr/>
        </p:nvSpPr>
        <p:spPr>
          <a:xfrm>
            <a:off x="4330862" y="2839215"/>
            <a:ext cx="3606286" cy="2708456"/>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200" b="1" dirty="0">
                <a:solidFill>
                  <a:schemeClr val="tx1"/>
                </a:solidFill>
                <a:latin typeface="+mj-lt"/>
                <a:cs typeface="Segoe UI Semilight"/>
              </a:rPr>
              <a:t>Storage for virtual machines, unstructured data and structured data</a:t>
            </a:r>
          </a:p>
        </p:txBody>
      </p:sp>
      <p:sp>
        <p:nvSpPr>
          <p:cNvPr id="13" name="Rectangle 12">
            <a:extLst>
              <a:ext uri="{FF2B5EF4-FFF2-40B4-BE49-F238E27FC236}">
                <a16:creationId xmlns:a16="http://schemas.microsoft.com/office/drawing/2014/main" id="{33997101-5970-3B8F-9FFB-F83BF7A8FD1E}"/>
              </a:ext>
            </a:extLst>
          </p:cNvPr>
          <p:cNvSpPr/>
          <p:nvPr/>
        </p:nvSpPr>
        <p:spPr>
          <a:xfrm>
            <a:off x="8196585" y="2839214"/>
            <a:ext cx="3606286" cy="2708456"/>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200" dirty="0">
                <a:solidFill>
                  <a:schemeClr val="tx1"/>
                </a:solidFill>
                <a:latin typeface="+mj-lt"/>
                <a:cs typeface="Segoe UI Semilight"/>
              </a:rPr>
              <a:t>Two tiers: Premium and </a:t>
            </a:r>
            <a:br>
              <a:rPr lang="en-US" sz="2200" dirty="0">
                <a:solidFill>
                  <a:schemeClr val="tx1"/>
                </a:solidFill>
                <a:latin typeface="+mj-lt"/>
                <a:cs typeface="Segoe UI Semilight"/>
              </a:rPr>
            </a:br>
            <a:r>
              <a:rPr lang="en-US" sz="2200" dirty="0">
                <a:solidFill>
                  <a:schemeClr val="tx1"/>
                </a:solidFill>
                <a:latin typeface="+mj-lt"/>
                <a:cs typeface="Segoe UI Semilight"/>
              </a:rPr>
              <a:t>Standard</a:t>
            </a:r>
          </a:p>
        </p:txBody>
      </p:sp>
      <p:sp>
        <p:nvSpPr>
          <p:cNvPr id="14" name="Rectangle 13">
            <a:extLst>
              <a:ext uri="{FF2B5EF4-FFF2-40B4-BE49-F238E27FC236}">
                <a16:creationId xmlns:a16="http://schemas.microsoft.com/office/drawing/2014/main" id="{1AFA28F9-7F9D-11F4-F47D-3D0961D37FF1}"/>
              </a:ext>
            </a:extLst>
          </p:cNvPr>
          <p:cNvSpPr/>
          <p:nvPr/>
        </p:nvSpPr>
        <p:spPr>
          <a:xfrm>
            <a:off x="-1" y="1192214"/>
            <a:ext cx="12192001" cy="856505"/>
          </a:xfrm>
          <a:prstGeom prst="rect">
            <a:avLst/>
          </a:prstGeom>
          <a:solidFill>
            <a:schemeClr val="accent1">
              <a:lumMod val="50000"/>
            </a:schemeClr>
          </a:solidFill>
          <a:ln w="6350">
            <a:solidFill>
              <a:schemeClr val="tx2"/>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200" b="1" dirty="0">
                <a:solidFill>
                  <a:schemeClr val="bg1"/>
                </a:solidFill>
                <a:latin typeface="+mj-lt"/>
                <a:cs typeface="Segoe UI Semilight"/>
              </a:rPr>
              <a:t>A service that you can use to store files, messages, tables, and other types of information</a:t>
            </a:r>
          </a:p>
        </p:txBody>
      </p:sp>
      <p:sp>
        <p:nvSpPr>
          <p:cNvPr id="15" name="Rectangle 14">
            <a:extLst>
              <a:ext uri="{FF2B5EF4-FFF2-40B4-BE49-F238E27FC236}">
                <a16:creationId xmlns:a16="http://schemas.microsoft.com/office/drawing/2014/main" id="{1F7D14EB-ED3E-8235-E6D3-B434DB2C1CD0}"/>
              </a:ext>
            </a:extLst>
          </p:cNvPr>
          <p:cNvSpPr/>
          <p:nvPr/>
        </p:nvSpPr>
        <p:spPr>
          <a:xfrm>
            <a:off x="465138" y="2839214"/>
            <a:ext cx="3678599" cy="2708456"/>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200" b="1" dirty="0">
                <a:solidFill>
                  <a:schemeClr val="tx1"/>
                </a:solidFill>
                <a:latin typeface="+mj-lt"/>
                <a:cs typeface="Segoe UI Semilight"/>
              </a:rPr>
              <a:t>Durable, secure, scalable, managed, accessible</a:t>
            </a:r>
          </a:p>
        </p:txBody>
      </p:sp>
      <p:sp>
        <p:nvSpPr>
          <p:cNvPr id="16" name="Rectangle 15">
            <a:extLst>
              <a:ext uri="{FF2B5EF4-FFF2-40B4-BE49-F238E27FC236}">
                <a16:creationId xmlns:a16="http://schemas.microsoft.com/office/drawing/2014/main" id="{C8D52909-D9D2-13F3-586E-A21764EF0D9C}"/>
              </a:ext>
            </a:extLst>
          </p:cNvPr>
          <p:cNvSpPr/>
          <p:nvPr/>
        </p:nvSpPr>
        <p:spPr>
          <a:xfrm>
            <a:off x="4330861" y="2839215"/>
            <a:ext cx="3678599" cy="2708456"/>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200" b="1" dirty="0">
                <a:solidFill>
                  <a:schemeClr val="tx1"/>
                </a:solidFill>
                <a:latin typeface="+mj-lt"/>
                <a:cs typeface="Segoe UI Semilight"/>
              </a:rPr>
              <a:t>Storage for virtual machines, unstructured data and structured data</a:t>
            </a:r>
          </a:p>
        </p:txBody>
      </p:sp>
      <p:sp>
        <p:nvSpPr>
          <p:cNvPr id="17" name="Rectangle 16">
            <a:extLst>
              <a:ext uri="{FF2B5EF4-FFF2-40B4-BE49-F238E27FC236}">
                <a16:creationId xmlns:a16="http://schemas.microsoft.com/office/drawing/2014/main" id="{9335DE10-6319-A3DD-E7D0-D6E5E468280E}"/>
              </a:ext>
            </a:extLst>
          </p:cNvPr>
          <p:cNvSpPr/>
          <p:nvPr/>
        </p:nvSpPr>
        <p:spPr>
          <a:xfrm>
            <a:off x="8196584" y="2839214"/>
            <a:ext cx="3678599" cy="2708456"/>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200" b="1" dirty="0">
                <a:solidFill>
                  <a:schemeClr val="tx1"/>
                </a:solidFill>
                <a:latin typeface="+mj-lt"/>
                <a:cs typeface="Segoe UI Semilight"/>
              </a:rPr>
              <a:t> Premium and </a:t>
            </a:r>
            <a:br>
              <a:rPr lang="en-US" sz="2200" b="1" dirty="0">
                <a:solidFill>
                  <a:schemeClr val="tx1"/>
                </a:solidFill>
                <a:latin typeface="+mj-lt"/>
                <a:cs typeface="Segoe UI Semilight"/>
              </a:rPr>
            </a:br>
            <a:r>
              <a:rPr lang="en-US" sz="2200" b="1" dirty="0">
                <a:solidFill>
                  <a:schemeClr val="tx1"/>
                </a:solidFill>
                <a:latin typeface="+mj-lt"/>
                <a:cs typeface="Segoe UI Semilight"/>
              </a:rPr>
              <a:t> Standard</a:t>
            </a:r>
          </a:p>
        </p:txBody>
      </p:sp>
    </p:spTree>
    <p:extLst>
      <p:ext uri="{BB962C8B-B14F-4D97-AF65-F5344CB8AC3E}">
        <p14:creationId xmlns:p14="http://schemas.microsoft.com/office/powerpoint/2010/main" val="34155302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16F4D18-8E06-08E0-FBB4-D1AA2383A179}"/>
              </a:ext>
            </a:extLst>
          </p:cNvPr>
          <p:cNvSpPr txBox="1">
            <a:spLocks/>
          </p:cNvSpPr>
          <p:nvPr/>
        </p:nvSpPr>
        <p:spPr>
          <a:xfrm>
            <a:off x="329406" y="212906"/>
            <a:ext cx="11533187" cy="4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Azure Storage Services </a:t>
            </a:r>
          </a:p>
        </p:txBody>
      </p:sp>
      <p:sp>
        <p:nvSpPr>
          <p:cNvPr id="4" name="Rectangle 3">
            <a:extLst>
              <a:ext uri="{FF2B5EF4-FFF2-40B4-BE49-F238E27FC236}">
                <a16:creationId xmlns:a16="http://schemas.microsoft.com/office/drawing/2014/main" id="{7E12E8DD-B68E-EF92-9682-3224F3D4A252}"/>
              </a:ext>
            </a:extLst>
          </p:cNvPr>
          <p:cNvSpPr/>
          <p:nvPr/>
        </p:nvSpPr>
        <p:spPr>
          <a:xfrm>
            <a:off x="418643" y="1169263"/>
            <a:ext cx="4924850" cy="1405315"/>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ctr" anchorCtr="0">
            <a:noAutofit/>
          </a:bodyPr>
          <a:lstStyle/>
          <a:p>
            <a:r>
              <a:rPr lang="en-US" sz="2157" b="1" dirty="0">
                <a:solidFill>
                  <a:schemeClr val="tx1"/>
                </a:solidFill>
                <a:latin typeface="+mj-lt"/>
                <a:cs typeface="Segoe UI Semilight"/>
              </a:rPr>
              <a:t>Azure Containers: </a:t>
            </a:r>
            <a:r>
              <a:rPr lang="en-US" sz="2157" dirty="0">
                <a:solidFill>
                  <a:schemeClr val="tx1"/>
                </a:solidFill>
              </a:rPr>
              <a:t>A massively scalable object store for text and binary data</a:t>
            </a:r>
          </a:p>
        </p:txBody>
      </p:sp>
      <p:sp>
        <p:nvSpPr>
          <p:cNvPr id="5" name="Rectangle 4">
            <a:extLst>
              <a:ext uri="{FF2B5EF4-FFF2-40B4-BE49-F238E27FC236}">
                <a16:creationId xmlns:a16="http://schemas.microsoft.com/office/drawing/2014/main" id="{2BBD6CBB-14BF-A988-4D62-DC82A5CF1D92}"/>
              </a:ext>
            </a:extLst>
          </p:cNvPr>
          <p:cNvSpPr/>
          <p:nvPr/>
        </p:nvSpPr>
        <p:spPr>
          <a:xfrm>
            <a:off x="418643" y="2719935"/>
            <a:ext cx="4924849" cy="1041249"/>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ctr" anchorCtr="0">
            <a:noAutofit/>
          </a:bodyPr>
          <a:lstStyle/>
          <a:p>
            <a:r>
              <a:rPr lang="en-US" sz="2157" b="1" dirty="0">
                <a:solidFill>
                  <a:schemeClr val="tx1"/>
                </a:solidFill>
                <a:latin typeface="+mj-lt"/>
                <a:cs typeface="Segoe UI Semilight"/>
              </a:rPr>
              <a:t>Azure Tables: </a:t>
            </a:r>
            <a:r>
              <a:rPr lang="en-US" sz="2157" dirty="0">
                <a:solidFill>
                  <a:schemeClr val="tx1"/>
                </a:solidFill>
                <a:cs typeface="Segoe UI Semilight"/>
              </a:rPr>
              <a:t>Ideal for storing structured, non-relational data</a:t>
            </a:r>
          </a:p>
        </p:txBody>
      </p:sp>
      <p:sp>
        <p:nvSpPr>
          <p:cNvPr id="6" name="Rectangle 5">
            <a:extLst>
              <a:ext uri="{FF2B5EF4-FFF2-40B4-BE49-F238E27FC236}">
                <a16:creationId xmlns:a16="http://schemas.microsoft.com/office/drawing/2014/main" id="{A1F2794C-A3CF-8AA6-9D7B-F215F14D6A48}"/>
              </a:ext>
            </a:extLst>
          </p:cNvPr>
          <p:cNvSpPr/>
          <p:nvPr/>
        </p:nvSpPr>
        <p:spPr>
          <a:xfrm>
            <a:off x="429538" y="3906541"/>
            <a:ext cx="4924848" cy="1041249"/>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ctr" anchorCtr="0">
            <a:noAutofit/>
          </a:bodyPr>
          <a:lstStyle/>
          <a:p>
            <a:r>
              <a:rPr lang="en-US" sz="2157" b="1" dirty="0">
                <a:solidFill>
                  <a:schemeClr val="tx1"/>
                </a:solidFill>
                <a:latin typeface="+mj-lt"/>
                <a:cs typeface="Segoe UI Semilight"/>
              </a:rPr>
              <a:t>Azure Queues:</a:t>
            </a:r>
            <a:r>
              <a:rPr lang="en-US" sz="2157" b="1" dirty="0">
                <a:solidFill>
                  <a:schemeClr val="tx1"/>
                </a:solidFill>
              </a:rPr>
              <a:t> </a:t>
            </a:r>
            <a:r>
              <a:rPr lang="en-US" sz="2157" dirty="0">
                <a:solidFill>
                  <a:schemeClr val="tx1"/>
                </a:solidFill>
              </a:rPr>
              <a:t>A messaging store for reliable messaging between application components</a:t>
            </a:r>
          </a:p>
        </p:txBody>
      </p:sp>
      <p:sp>
        <p:nvSpPr>
          <p:cNvPr id="7" name="Rectangle 6">
            <a:extLst>
              <a:ext uri="{FF2B5EF4-FFF2-40B4-BE49-F238E27FC236}">
                <a16:creationId xmlns:a16="http://schemas.microsoft.com/office/drawing/2014/main" id="{A1F0882F-8223-A122-06E4-BEE3FCF56F76}"/>
              </a:ext>
            </a:extLst>
          </p:cNvPr>
          <p:cNvSpPr/>
          <p:nvPr/>
        </p:nvSpPr>
        <p:spPr>
          <a:xfrm>
            <a:off x="429538" y="5138365"/>
            <a:ext cx="4924849" cy="1141388"/>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ctr" anchorCtr="0">
            <a:noAutofit/>
          </a:bodyPr>
          <a:lstStyle/>
          <a:p>
            <a:r>
              <a:rPr lang="en-US" sz="2157" b="1" dirty="0">
                <a:solidFill>
                  <a:schemeClr val="tx1"/>
                </a:solidFill>
                <a:latin typeface="+mj-lt"/>
                <a:cs typeface="Segoe UI Semilight"/>
              </a:rPr>
              <a:t>Azure Files: </a:t>
            </a:r>
            <a:r>
              <a:rPr lang="en-US" sz="2157" dirty="0">
                <a:solidFill>
                  <a:schemeClr val="tx1"/>
                </a:solidFill>
              </a:rPr>
              <a:t>Managed file shares for cloud or on-premises deployments</a:t>
            </a:r>
          </a:p>
        </p:txBody>
      </p:sp>
      <p:pic>
        <p:nvPicPr>
          <p:cNvPr id="8" name="Picture 7" descr="A resource group contains a storage account with containers, tables, queues, files, blobs, entities, messages, and directories. ">
            <a:extLst>
              <a:ext uri="{FF2B5EF4-FFF2-40B4-BE49-F238E27FC236}">
                <a16:creationId xmlns:a16="http://schemas.microsoft.com/office/drawing/2014/main" id="{604394C2-56B8-17A9-122E-46C60AC122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2706" y="1753090"/>
            <a:ext cx="6469294" cy="3720484"/>
          </a:xfrm>
          <a:prstGeom prst="rect">
            <a:avLst/>
          </a:prstGeom>
        </p:spPr>
      </p:pic>
      <p:sp>
        <p:nvSpPr>
          <p:cNvPr id="9" name="Rectangle 8">
            <a:extLst>
              <a:ext uri="{FF2B5EF4-FFF2-40B4-BE49-F238E27FC236}">
                <a16:creationId xmlns:a16="http://schemas.microsoft.com/office/drawing/2014/main" id="{F8F52371-D739-D890-2E7B-CEF40A7CC517}"/>
              </a:ext>
              <a:ext uri="{C183D7F6-B498-43B3-948B-1728B52AA6E4}">
                <adec:decorative xmlns:adec="http://schemas.microsoft.com/office/drawing/2017/decorative" val="1"/>
              </a:ext>
            </a:extLst>
          </p:cNvPr>
          <p:cNvSpPr/>
          <p:nvPr/>
        </p:nvSpPr>
        <p:spPr bwMode="auto">
          <a:xfrm>
            <a:off x="5630947" y="1192214"/>
            <a:ext cx="6703134" cy="5044961"/>
          </a:xfrm>
          <a:prstGeom prst="rect">
            <a:avLst/>
          </a:prstGeom>
          <a:no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9439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F4F52D-CAE0-BBC9-06E4-AAE210778096}"/>
              </a:ext>
            </a:extLst>
          </p:cNvPr>
          <p:cNvSpPr txBox="1">
            <a:spLocks/>
          </p:cNvSpPr>
          <p:nvPr/>
        </p:nvSpPr>
        <p:spPr>
          <a:xfrm>
            <a:off x="515801" y="344016"/>
            <a:ext cx="11341268" cy="680196"/>
          </a:xfrm>
          <a:prstGeom prst="rect">
            <a:avLst/>
          </a:prstGeom>
        </p:spPr>
        <p:txBody>
          <a:bodyPr wrap="square"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Azure Storage Access Tiers</a:t>
            </a:r>
          </a:p>
        </p:txBody>
      </p:sp>
      <p:sp>
        <p:nvSpPr>
          <p:cNvPr id="5" name="TextBox 4">
            <a:extLst>
              <a:ext uri="{FF2B5EF4-FFF2-40B4-BE49-F238E27FC236}">
                <a16:creationId xmlns:a16="http://schemas.microsoft.com/office/drawing/2014/main" id="{DBB99D5F-4257-348C-E8AF-510FEB47D6BA}"/>
              </a:ext>
            </a:extLst>
          </p:cNvPr>
          <p:cNvSpPr txBox="1"/>
          <p:nvPr/>
        </p:nvSpPr>
        <p:spPr>
          <a:xfrm>
            <a:off x="3234380" y="5428200"/>
            <a:ext cx="6406374" cy="363946"/>
          </a:xfrm>
          <a:prstGeom prst="rect">
            <a:avLst/>
          </a:prstGeom>
          <a:noFill/>
        </p:spPr>
        <p:txBody>
          <a:bodyPr wrap="square">
            <a:spAutoFit/>
          </a:bodyPr>
          <a:lstStyle/>
          <a:p>
            <a:r>
              <a:rPr lang="en-US" dirty="0"/>
              <a:t>You can switch between these access tiers at any time.</a:t>
            </a:r>
          </a:p>
        </p:txBody>
      </p:sp>
      <p:graphicFrame>
        <p:nvGraphicFramePr>
          <p:cNvPr id="6" name="Table 7">
            <a:extLst>
              <a:ext uri="{FF2B5EF4-FFF2-40B4-BE49-F238E27FC236}">
                <a16:creationId xmlns:a16="http://schemas.microsoft.com/office/drawing/2014/main" id="{91677648-8F26-7E5C-A1D6-C78291FF65DF}"/>
              </a:ext>
            </a:extLst>
          </p:cNvPr>
          <p:cNvGraphicFramePr>
            <a:graphicFrameLocks noGrp="1"/>
          </p:cNvGraphicFramePr>
          <p:nvPr>
            <p:extLst>
              <p:ext uri="{D42A27DB-BD31-4B8C-83A1-F6EECF244321}">
                <p14:modId xmlns:p14="http://schemas.microsoft.com/office/powerpoint/2010/main" val="2721172280"/>
              </p:ext>
            </p:extLst>
          </p:nvPr>
        </p:nvGraphicFramePr>
        <p:xfrm>
          <a:off x="708690" y="1456625"/>
          <a:ext cx="10794711" cy="3786944"/>
        </p:xfrm>
        <a:graphic>
          <a:graphicData uri="http://schemas.openxmlformats.org/drawingml/2006/table">
            <a:tbl>
              <a:tblPr firstRow="1" bandRow="1">
                <a:tableStyleId>{5C22544A-7EE6-4342-B048-85BDC9FD1C3A}</a:tableStyleId>
              </a:tblPr>
              <a:tblGrid>
                <a:gridCol w="3598237">
                  <a:extLst>
                    <a:ext uri="{9D8B030D-6E8A-4147-A177-3AD203B41FA5}">
                      <a16:colId xmlns:a16="http://schemas.microsoft.com/office/drawing/2014/main" val="97352198"/>
                    </a:ext>
                  </a:extLst>
                </a:gridCol>
                <a:gridCol w="3598237">
                  <a:extLst>
                    <a:ext uri="{9D8B030D-6E8A-4147-A177-3AD203B41FA5}">
                      <a16:colId xmlns:a16="http://schemas.microsoft.com/office/drawing/2014/main" val="2450657685"/>
                    </a:ext>
                  </a:extLst>
                </a:gridCol>
                <a:gridCol w="3598237">
                  <a:extLst>
                    <a:ext uri="{9D8B030D-6E8A-4147-A177-3AD203B41FA5}">
                      <a16:colId xmlns:a16="http://schemas.microsoft.com/office/drawing/2014/main" val="4139560656"/>
                    </a:ext>
                  </a:extLst>
                </a:gridCol>
              </a:tblGrid>
              <a:tr h="1220699">
                <a:tc>
                  <a:txBody>
                    <a:bodyPr/>
                    <a:lstStyle/>
                    <a:p>
                      <a:pPr lvl="0" algn="ctr"/>
                      <a:r>
                        <a:rPr lang="en-US" sz="2400" b="0" dirty="0">
                          <a:latin typeface="+mj-lt"/>
                        </a:rPr>
                        <a:t>Hot</a:t>
                      </a:r>
                    </a:p>
                  </a:txBody>
                  <a:tcPr anchor="ctr">
                    <a:lnB w="12700" cap="flat" cmpd="sng" algn="ctr">
                      <a:solidFill>
                        <a:schemeClr val="tx1"/>
                      </a:solidFill>
                      <a:prstDash val="solid"/>
                      <a:round/>
                      <a:headEnd type="none" w="med" len="med"/>
                      <a:tailEnd type="none" w="med" len="med"/>
                    </a:lnB>
                    <a:solidFill>
                      <a:srgbClr val="243A5E"/>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400" b="0" kern="1200" dirty="0">
                          <a:solidFill>
                            <a:schemeClr val="lt1"/>
                          </a:solidFill>
                          <a:latin typeface="+mj-lt"/>
                          <a:ea typeface="+mn-ea"/>
                          <a:cs typeface="+mn-cs"/>
                        </a:rPr>
                        <a:t>Cool</a:t>
                      </a:r>
                    </a:p>
                  </a:txBody>
                  <a:tcPr anchor="ctr">
                    <a:lnB w="12700" cap="flat" cmpd="sng" algn="ctr">
                      <a:solidFill>
                        <a:schemeClr val="tx1"/>
                      </a:solidFill>
                      <a:prstDash val="solid"/>
                      <a:round/>
                      <a:headEnd type="none" w="med" len="med"/>
                      <a:tailEnd type="none" w="med" len="med"/>
                    </a:lnB>
                    <a:solidFill>
                      <a:srgbClr val="243A5E"/>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400" b="0" kern="1200" dirty="0">
                          <a:solidFill>
                            <a:schemeClr val="lt1"/>
                          </a:solidFill>
                          <a:latin typeface="+mj-lt"/>
                          <a:ea typeface="+mn-ea"/>
                          <a:cs typeface="+mn-cs"/>
                        </a:rPr>
                        <a:t>Archive</a:t>
                      </a:r>
                    </a:p>
                  </a:txBody>
                  <a:tcPr anchor="ctr">
                    <a:lnB w="12700" cap="flat" cmpd="sng" algn="ctr">
                      <a:solidFill>
                        <a:schemeClr val="tx1"/>
                      </a:solidFill>
                      <a:prstDash val="solid"/>
                      <a:round/>
                      <a:headEnd type="none" w="med" len="med"/>
                      <a:tailEnd type="none" w="med" len="med"/>
                    </a:lnB>
                    <a:solidFill>
                      <a:srgbClr val="243A5E"/>
                    </a:solidFill>
                  </a:tcPr>
                </a:tc>
                <a:extLst>
                  <a:ext uri="{0D108BD9-81ED-4DB2-BD59-A6C34878D82A}">
                    <a16:rowId xmlns:a16="http://schemas.microsoft.com/office/drawing/2014/main" val="3988002742"/>
                  </a:ext>
                </a:extLst>
              </a:tr>
              <a:tr h="2566245">
                <a:tc>
                  <a:txBody>
                    <a:bodyPr/>
                    <a:lstStyle/>
                    <a:p>
                      <a:pPr algn="ctr"/>
                      <a:r>
                        <a:rPr lang="en-US" sz="2400" b="0" i="0" kern="1200" dirty="0">
                          <a:solidFill>
                            <a:schemeClr val="dk1"/>
                          </a:solidFill>
                          <a:effectLst/>
                          <a:latin typeface="+mn-lt"/>
                          <a:ea typeface="+mn-ea"/>
                          <a:cs typeface="+mn-cs"/>
                        </a:rPr>
                        <a:t>Optimized for storing data that is accessed frequently.</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t>Optimized for storing data that is infrequently accessed and stored for at least 30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t>Optimized for storing data that is rarely accessed and stored for at least 180 days with flexible latency requirements.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0099520"/>
                  </a:ext>
                </a:extLst>
              </a:tr>
            </a:tbl>
          </a:graphicData>
        </a:graphic>
      </p:graphicFrame>
      <mc:AlternateContent xmlns:mc="http://schemas.openxmlformats.org/markup-compatibility/2006">
        <mc:Choice xmlns:pslz="http://schemas.microsoft.com/office/powerpoint/2016/slidezoom" Requires="pslz">
          <p:graphicFrame>
            <p:nvGraphicFramePr>
              <p:cNvPr id="3" name="Slide Zoom 2">
                <a:extLst>
                  <a:ext uri="{FF2B5EF4-FFF2-40B4-BE49-F238E27FC236}">
                    <a16:creationId xmlns:a16="http://schemas.microsoft.com/office/drawing/2014/main" id="{77237EB7-01C5-5408-C584-E9A5782056A7}"/>
                  </a:ext>
                </a:extLst>
              </p:cNvPr>
              <p:cNvGraphicFramePr>
                <a:graphicFrameLocks noChangeAspect="1"/>
              </p:cNvGraphicFramePr>
              <p:nvPr>
                <p:extLst>
                  <p:ext uri="{D42A27DB-BD31-4B8C-83A1-F6EECF244321}">
                    <p14:modId xmlns:p14="http://schemas.microsoft.com/office/powerpoint/2010/main" val="1982030676"/>
                  </p:ext>
                </p:extLst>
              </p:nvPr>
            </p:nvGraphicFramePr>
            <p:xfrm>
              <a:off x="4365171" y="4509407"/>
              <a:ext cx="3048000" cy="1714500"/>
            </p:xfrm>
            <a:graphic>
              <a:graphicData uri="http://schemas.microsoft.com/office/powerpoint/2016/slidezoom">
                <pslz:sldZm>
                  <pslz:sldZmObj sldId="1951" cId="1865007509">
                    <pslz:zmPr id="{63DD3992-E3C3-4DBC-BCEE-EC8C539421F6}"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3" name="Slide Zoom 2">
                <a:hlinkClick r:id="rId3" action="ppaction://hlinksldjump"/>
                <a:extLst>
                  <a:ext uri="{FF2B5EF4-FFF2-40B4-BE49-F238E27FC236}">
                    <a16:creationId xmlns:a16="http://schemas.microsoft.com/office/drawing/2014/main" id="{77237EB7-01C5-5408-C584-E9A5782056A7}"/>
                  </a:ext>
                </a:extLst>
              </p:cNvPr>
              <p:cNvPicPr>
                <a:picLocks noGrp="1" noRot="1" noChangeAspect="1" noMove="1" noResize="1" noEditPoints="1" noAdjustHandles="1" noChangeArrowheads="1" noChangeShapeType="1"/>
              </p:cNvPicPr>
              <p:nvPr/>
            </p:nvPicPr>
            <p:blipFill>
              <a:blip r:embed="rId2"/>
              <a:stretch>
                <a:fillRect/>
              </a:stretch>
            </p:blipFill>
            <p:spPr>
              <a:xfrm>
                <a:off x="4365171" y="4509407"/>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865007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756" y="3779634"/>
            <a:ext cx="4777748" cy="1200329"/>
          </a:xfrm>
        </p:spPr>
        <p:txBody>
          <a:bodyPr/>
          <a:lstStyle/>
          <a:p>
            <a:br>
              <a:rPr lang="en-US" sz="4000" dirty="0"/>
            </a:br>
            <a:endParaRPr lang="en-US" sz="4000" dirty="0"/>
          </a:p>
        </p:txBody>
      </p:sp>
      <p:graphicFrame>
        <p:nvGraphicFramePr>
          <p:cNvPr id="5" name="Table 4"/>
          <p:cNvGraphicFramePr>
            <a:graphicFrameLocks noGrp="1"/>
          </p:cNvGraphicFramePr>
          <p:nvPr>
            <p:extLst>
              <p:ext uri="{D42A27DB-BD31-4B8C-83A1-F6EECF244321}">
                <p14:modId xmlns:p14="http://schemas.microsoft.com/office/powerpoint/2010/main" val="3040886421"/>
              </p:ext>
            </p:extLst>
          </p:nvPr>
        </p:nvGraphicFramePr>
        <p:xfrm>
          <a:off x="307258" y="2077064"/>
          <a:ext cx="4917958" cy="2882974"/>
        </p:xfrm>
        <a:graphic>
          <a:graphicData uri="http://schemas.openxmlformats.org/drawingml/2006/table">
            <a:tbl>
              <a:tblPr firstRow="1" bandRow="1">
                <a:tableStyleId>{5C22544A-7EE6-4342-B048-85BDC9FD1C3A}</a:tableStyleId>
              </a:tblPr>
              <a:tblGrid>
                <a:gridCol w="1054729">
                  <a:extLst>
                    <a:ext uri="{9D8B030D-6E8A-4147-A177-3AD203B41FA5}">
                      <a16:colId xmlns:a16="http://schemas.microsoft.com/office/drawing/2014/main" val="894518456"/>
                    </a:ext>
                  </a:extLst>
                </a:gridCol>
                <a:gridCol w="3863229">
                  <a:extLst>
                    <a:ext uri="{9D8B030D-6E8A-4147-A177-3AD203B41FA5}">
                      <a16:colId xmlns:a16="http://schemas.microsoft.com/office/drawing/2014/main" val="2597428238"/>
                    </a:ext>
                  </a:extLst>
                </a:gridCol>
              </a:tblGrid>
              <a:tr h="379697">
                <a:tc>
                  <a:txBody>
                    <a:bodyPr/>
                    <a:lstStyle/>
                    <a:p>
                      <a:pPr algn="ctr"/>
                      <a:r>
                        <a:rPr lang="en-US" sz="2000" dirty="0"/>
                        <a:t>Module </a:t>
                      </a:r>
                    </a:p>
                  </a:txBody>
                  <a:tcPr/>
                </a:tc>
                <a:tc>
                  <a:txBody>
                    <a:bodyPr/>
                    <a:lstStyle/>
                    <a:p>
                      <a:pPr algn="ctr"/>
                      <a:r>
                        <a:rPr lang="en-US" sz="2000" dirty="0"/>
                        <a:t>Topics</a:t>
                      </a:r>
                    </a:p>
                  </a:txBody>
                  <a:tcPr/>
                </a:tc>
                <a:extLst>
                  <a:ext uri="{0D108BD9-81ED-4DB2-BD59-A6C34878D82A}">
                    <a16:rowId xmlns:a16="http://schemas.microsoft.com/office/drawing/2014/main" val="2953040282"/>
                  </a:ext>
                </a:extLst>
              </a:tr>
              <a:tr h="667172">
                <a:tc>
                  <a:txBody>
                    <a:bodyPr/>
                    <a:lstStyle/>
                    <a:p>
                      <a:pPr algn="ctr"/>
                      <a:r>
                        <a:rPr lang="en-US" sz="2400" dirty="0"/>
                        <a:t>1</a:t>
                      </a:r>
                    </a:p>
                  </a:txBody>
                  <a:tcPr/>
                </a:tc>
                <a:tc>
                  <a:txBody>
                    <a:bodyPr/>
                    <a:lstStyle/>
                    <a:p>
                      <a:pPr algn="l"/>
                      <a:r>
                        <a:rPr lang="en-US" sz="2400" dirty="0"/>
                        <a:t>Cloud Concepts</a:t>
                      </a:r>
                    </a:p>
                  </a:txBody>
                  <a:tcPr/>
                </a:tc>
                <a:extLst>
                  <a:ext uri="{0D108BD9-81ED-4DB2-BD59-A6C34878D82A}">
                    <a16:rowId xmlns:a16="http://schemas.microsoft.com/office/drawing/2014/main" val="1483022328"/>
                  </a:ext>
                </a:extLst>
              </a:tr>
              <a:tr h="909781">
                <a:tc>
                  <a:txBody>
                    <a:bodyPr/>
                    <a:lstStyle/>
                    <a:p>
                      <a:pPr algn="ctr"/>
                      <a:r>
                        <a:rPr lang="en-US" sz="2400" dirty="0"/>
                        <a:t>2</a:t>
                      </a:r>
                    </a:p>
                  </a:txBody>
                  <a:tcPr/>
                </a:tc>
                <a:tc>
                  <a:txBody>
                    <a:bodyPr/>
                    <a:lstStyle/>
                    <a:p>
                      <a:pPr algn="l"/>
                      <a:r>
                        <a:rPr lang="en-US" sz="2400" dirty="0"/>
                        <a:t>Azure Architecture and Services </a:t>
                      </a:r>
                    </a:p>
                  </a:txBody>
                  <a:tcPr/>
                </a:tc>
                <a:extLst>
                  <a:ext uri="{0D108BD9-81ED-4DB2-BD59-A6C34878D82A}">
                    <a16:rowId xmlns:a16="http://schemas.microsoft.com/office/drawing/2014/main" val="2051340802"/>
                  </a:ext>
                </a:extLst>
              </a:tr>
              <a:tr h="909781">
                <a:tc>
                  <a:txBody>
                    <a:bodyPr/>
                    <a:lstStyle/>
                    <a:p>
                      <a:pPr algn="ctr"/>
                      <a:r>
                        <a:rPr lang="en-US" sz="2400" dirty="0"/>
                        <a:t>3</a:t>
                      </a:r>
                    </a:p>
                  </a:txBody>
                  <a:tcPr/>
                </a:tc>
                <a:tc>
                  <a:txBody>
                    <a:bodyPr/>
                    <a:lstStyle/>
                    <a:p>
                      <a:pPr algn="l"/>
                      <a:r>
                        <a:rPr lang="en-US" sz="2400" dirty="0"/>
                        <a:t>Azure Management and Governance</a:t>
                      </a:r>
                    </a:p>
                  </a:txBody>
                  <a:tcPr/>
                </a:tc>
                <a:extLst>
                  <a:ext uri="{0D108BD9-81ED-4DB2-BD59-A6C34878D82A}">
                    <a16:rowId xmlns:a16="http://schemas.microsoft.com/office/drawing/2014/main" val="1998381991"/>
                  </a:ext>
                </a:extLst>
              </a:tr>
            </a:tbl>
          </a:graphicData>
        </a:graphic>
      </p:graphicFrame>
    </p:spTree>
    <p:extLst>
      <p:ext uri="{BB962C8B-B14F-4D97-AF65-F5344CB8AC3E}">
        <p14:creationId xmlns:p14="http://schemas.microsoft.com/office/powerpoint/2010/main" val="289548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BB7B6-B8B9-1E97-3767-BCDFAB958B4E}"/>
              </a:ext>
            </a:extLst>
          </p:cNvPr>
          <p:cNvSpPr txBox="1">
            <a:spLocks/>
          </p:cNvSpPr>
          <p:nvPr/>
        </p:nvSpPr>
        <p:spPr>
          <a:xfrm>
            <a:off x="329406" y="210748"/>
            <a:ext cx="11533187" cy="4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Storage Account Kinds</a:t>
            </a:r>
          </a:p>
        </p:txBody>
      </p:sp>
      <p:graphicFrame>
        <p:nvGraphicFramePr>
          <p:cNvPr id="3" name="Table 2">
            <a:extLst>
              <a:ext uri="{FF2B5EF4-FFF2-40B4-BE49-F238E27FC236}">
                <a16:creationId xmlns:a16="http://schemas.microsoft.com/office/drawing/2014/main" id="{18123822-E413-3505-72A6-13E1F33022E5}"/>
              </a:ext>
            </a:extLst>
          </p:cNvPr>
          <p:cNvGraphicFramePr>
            <a:graphicFrameLocks noGrp="1"/>
          </p:cNvGraphicFramePr>
          <p:nvPr>
            <p:extLst>
              <p:ext uri="{D42A27DB-BD31-4B8C-83A1-F6EECF244321}">
                <p14:modId xmlns:p14="http://schemas.microsoft.com/office/powerpoint/2010/main" val="3401642716"/>
              </p:ext>
            </p:extLst>
          </p:nvPr>
        </p:nvGraphicFramePr>
        <p:xfrm>
          <a:off x="465138" y="1414915"/>
          <a:ext cx="11283040" cy="3755138"/>
        </p:xfrm>
        <a:graphic>
          <a:graphicData uri="http://schemas.openxmlformats.org/drawingml/2006/table">
            <a:tbl>
              <a:tblPr firstRow="1">
                <a:tableStyleId>{2D5ABB26-0587-4C30-8999-92F81FD0307C}</a:tableStyleId>
              </a:tblPr>
              <a:tblGrid>
                <a:gridCol w="3351720">
                  <a:extLst>
                    <a:ext uri="{9D8B030D-6E8A-4147-A177-3AD203B41FA5}">
                      <a16:colId xmlns:a16="http://schemas.microsoft.com/office/drawing/2014/main" val="565760015"/>
                    </a:ext>
                  </a:extLst>
                </a:gridCol>
                <a:gridCol w="7931320">
                  <a:extLst>
                    <a:ext uri="{9D8B030D-6E8A-4147-A177-3AD203B41FA5}">
                      <a16:colId xmlns:a16="http://schemas.microsoft.com/office/drawing/2014/main" val="67243231"/>
                    </a:ext>
                  </a:extLst>
                </a:gridCol>
              </a:tblGrid>
              <a:tr h="497938">
                <a:tc>
                  <a:txBody>
                    <a:bodyPr/>
                    <a:lstStyle/>
                    <a:p>
                      <a:pPr algn="ctr"/>
                      <a:r>
                        <a:rPr lang="en-US" sz="2000" b="1" dirty="0">
                          <a:solidFill>
                            <a:schemeClr val="bg1"/>
                          </a:solidFill>
                          <a:effectLst/>
                          <a:latin typeface="+mj-lt"/>
                        </a:rPr>
                        <a:t>Storage Account</a:t>
                      </a:r>
                    </a:p>
                  </a:txBody>
                  <a:tcPr marL="137160" marR="137160" marT="91440" marB="91440" anchor="ctr">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algn="l"/>
                      <a:r>
                        <a:rPr lang="en-US" sz="2000" b="1" dirty="0">
                          <a:solidFill>
                            <a:schemeClr val="bg1"/>
                          </a:solidFill>
                          <a:effectLst/>
                          <a:latin typeface="+mj-lt"/>
                        </a:rPr>
                        <a:t>Recommended usage</a:t>
                      </a:r>
                    </a:p>
                  </a:txBody>
                  <a:tcPr marL="137160" marR="137160" marT="91440" marB="9144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917331877"/>
                  </a:ext>
                </a:extLst>
              </a:tr>
              <a:tr h="799540">
                <a:tc>
                  <a:txBody>
                    <a:bodyPr/>
                    <a:lstStyle/>
                    <a:p>
                      <a:pPr algn="l"/>
                      <a:r>
                        <a:rPr lang="en-US" sz="1800" dirty="0">
                          <a:solidFill>
                            <a:schemeClr val="tx1"/>
                          </a:solidFill>
                          <a:effectLst/>
                        </a:rPr>
                        <a:t>Standard general-purpose v2</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dirty="0">
                          <a:solidFill>
                            <a:schemeClr val="tx1"/>
                          </a:solidFill>
                          <a:effectLst/>
                        </a:rPr>
                        <a:t>Most scenarios including Blob, File, Queue, Table etc..</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61086412"/>
                  </a:ext>
                </a:extLst>
              </a:tr>
              <a:tr h="858580">
                <a:tc>
                  <a:txBody>
                    <a:bodyPr/>
                    <a:lstStyle/>
                    <a:p>
                      <a:pPr algn="l"/>
                      <a:r>
                        <a:rPr lang="en-US" sz="1800" dirty="0">
                          <a:solidFill>
                            <a:schemeClr val="tx1"/>
                          </a:solidFill>
                          <a:effectLst/>
                        </a:rPr>
                        <a:t>Premium block blobs</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dirty="0">
                          <a:solidFill>
                            <a:schemeClr val="tx1"/>
                          </a:solidFill>
                          <a:effectLst/>
                        </a:rPr>
                        <a:t>Block blob scenarios with high transaction rates, or scenarios that use smaller objects or require consistently low storage latency.</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47334802"/>
                  </a:ext>
                </a:extLst>
              </a:tr>
              <a:tr h="799540">
                <a:tc>
                  <a:txBody>
                    <a:bodyPr/>
                    <a:lstStyle/>
                    <a:p>
                      <a:pPr algn="l"/>
                      <a:r>
                        <a:rPr lang="en-US" sz="1800" dirty="0">
                          <a:solidFill>
                            <a:schemeClr val="tx1"/>
                          </a:solidFill>
                          <a:effectLst/>
                        </a:rPr>
                        <a:t>Premium file shares</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dirty="0">
                          <a:solidFill>
                            <a:schemeClr val="tx1"/>
                          </a:solidFill>
                          <a:effectLst/>
                        </a:rPr>
                        <a:t>Enterprise or high-performance file share applications.</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19226042"/>
                  </a:ext>
                </a:extLst>
              </a:tr>
              <a:tr h="799540">
                <a:tc>
                  <a:txBody>
                    <a:bodyPr/>
                    <a:lstStyle/>
                    <a:p>
                      <a:pPr algn="l"/>
                      <a:r>
                        <a:rPr lang="en-US" sz="1800" dirty="0">
                          <a:solidFill>
                            <a:schemeClr val="tx1"/>
                          </a:solidFill>
                          <a:effectLst/>
                        </a:rPr>
                        <a:t>Premium page blobs</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dirty="0">
                          <a:solidFill>
                            <a:schemeClr val="tx1"/>
                          </a:solidFill>
                          <a:effectLst/>
                        </a:rPr>
                        <a:t>Premium high-performance page blob scenarios.</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79097423"/>
                  </a:ext>
                </a:extLst>
              </a:tr>
            </a:tbl>
          </a:graphicData>
        </a:graphic>
      </p:graphicFrame>
      <p:sp>
        <p:nvSpPr>
          <p:cNvPr id="7" name="Rectangle 6">
            <a:extLst>
              <a:ext uri="{FF2B5EF4-FFF2-40B4-BE49-F238E27FC236}">
                <a16:creationId xmlns:a16="http://schemas.microsoft.com/office/drawing/2014/main" id="{467A4C85-87AF-7C51-0C81-246F29912C5F}"/>
              </a:ext>
            </a:extLst>
          </p:cNvPr>
          <p:cNvSpPr/>
          <p:nvPr/>
        </p:nvSpPr>
        <p:spPr bwMode="auto">
          <a:xfrm>
            <a:off x="427037" y="5670247"/>
            <a:ext cx="786384" cy="69149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4800" b="1" dirty="0">
                <a:solidFill>
                  <a:srgbClr val="007E39"/>
                </a:solidFill>
                <a:ea typeface="Segoe UI" pitchFamily="34" charset="0"/>
                <a:cs typeface="Segoe UI" pitchFamily="34" charset="0"/>
                <a:sym typeface="Wingdings" panose="05000000000000000000" pitchFamily="2" charset="2"/>
              </a:rPr>
              <a:t></a:t>
            </a:r>
            <a:endParaRPr lang="en-US" sz="4800" b="1" dirty="0">
              <a:solidFill>
                <a:srgbClr val="007E39"/>
              </a:solidFill>
              <a:ea typeface="Segoe UI" pitchFamily="34" charset="0"/>
              <a:cs typeface="Segoe UI" pitchFamily="34" charset="0"/>
            </a:endParaRPr>
          </a:p>
        </p:txBody>
      </p:sp>
      <p:sp>
        <p:nvSpPr>
          <p:cNvPr id="8" name="Freeform: Shape 7">
            <a:extLst>
              <a:ext uri="{FF2B5EF4-FFF2-40B4-BE49-F238E27FC236}">
                <a16:creationId xmlns:a16="http://schemas.microsoft.com/office/drawing/2014/main" id="{DDE05F7A-A9BE-933C-A3A4-18CFD5B8C4DA}"/>
              </a:ext>
            </a:extLst>
          </p:cNvPr>
          <p:cNvSpPr/>
          <p:nvPr/>
        </p:nvSpPr>
        <p:spPr bwMode="auto">
          <a:xfrm>
            <a:off x="-1" y="5670248"/>
            <a:ext cx="12192001" cy="691498"/>
          </a:xfrm>
          <a:custGeom>
            <a:avLst/>
            <a:gdLst>
              <a:gd name="connsiteX0" fmla="*/ 1213422 w 12436475"/>
              <a:gd name="connsiteY0" fmla="*/ 0 h 782411"/>
              <a:gd name="connsiteX1" fmla="*/ 12436475 w 12436475"/>
              <a:gd name="connsiteY1" fmla="*/ 0 h 782411"/>
              <a:gd name="connsiteX2" fmla="*/ 12436475 w 12436475"/>
              <a:gd name="connsiteY2" fmla="*/ 782411 h 782411"/>
              <a:gd name="connsiteX3" fmla="*/ 1213422 w 12436475"/>
              <a:gd name="connsiteY3" fmla="*/ 782411 h 782411"/>
              <a:gd name="connsiteX4" fmla="*/ 0 w 12436475"/>
              <a:gd name="connsiteY4" fmla="*/ 0 h 782411"/>
              <a:gd name="connsiteX5" fmla="*/ 427038 w 12436475"/>
              <a:gd name="connsiteY5" fmla="*/ 0 h 782411"/>
              <a:gd name="connsiteX6" fmla="*/ 427038 w 12436475"/>
              <a:gd name="connsiteY6" fmla="*/ 782411 h 782411"/>
              <a:gd name="connsiteX7" fmla="*/ 0 w 12436475"/>
              <a:gd name="connsiteY7" fmla="*/ 782411 h 7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782411">
                <a:moveTo>
                  <a:pt x="1213422" y="0"/>
                </a:moveTo>
                <a:lnTo>
                  <a:pt x="12436475" y="0"/>
                </a:lnTo>
                <a:lnTo>
                  <a:pt x="12436475" y="782411"/>
                </a:lnTo>
                <a:lnTo>
                  <a:pt x="1213422" y="782411"/>
                </a:lnTo>
                <a:close/>
                <a:moveTo>
                  <a:pt x="0" y="0"/>
                </a:moveTo>
                <a:lnTo>
                  <a:pt x="427038" y="0"/>
                </a:lnTo>
                <a:lnTo>
                  <a:pt x="427038" y="782411"/>
                </a:lnTo>
                <a:lnTo>
                  <a:pt x="0" y="782411"/>
                </a:lnTo>
                <a:close/>
              </a:path>
            </a:pathLst>
          </a:cu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b="1" dirty="0">
                <a:solidFill>
                  <a:schemeClr val="tx1"/>
                </a:solidFill>
                <a:latin typeface="+mj-lt"/>
                <a:cs typeface="Segoe UI Semibold" panose="020B0702040204020203" pitchFamily="34" charset="0"/>
              </a:rPr>
              <a:t>All storage accounts are encrypted using Storage Service Encryption (SSE) for data at rest</a:t>
            </a:r>
          </a:p>
        </p:txBody>
      </p:sp>
    </p:spTree>
    <p:extLst>
      <p:ext uri="{BB962C8B-B14F-4D97-AF65-F5344CB8AC3E}">
        <p14:creationId xmlns:p14="http://schemas.microsoft.com/office/powerpoint/2010/main" val="226025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BB7B6-B8B9-1E97-3767-BCDFAB958B4E}"/>
              </a:ext>
            </a:extLst>
          </p:cNvPr>
          <p:cNvSpPr txBox="1">
            <a:spLocks/>
          </p:cNvSpPr>
          <p:nvPr/>
        </p:nvSpPr>
        <p:spPr>
          <a:xfrm>
            <a:off x="329406" y="210748"/>
            <a:ext cx="11533187" cy="4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Redundancy Options (1 of 2)</a:t>
            </a:r>
          </a:p>
        </p:txBody>
      </p:sp>
      <p:sp>
        <p:nvSpPr>
          <p:cNvPr id="4" name="Rectangle 3">
            <a:extLst>
              <a:ext uri="{FF2B5EF4-FFF2-40B4-BE49-F238E27FC236}">
                <a16:creationId xmlns:a16="http://schemas.microsoft.com/office/drawing/2014/main" id="{DEFCD76D-2C0C-D6CA-C206-10E11D974801}"/>
              </a:ext>
            </a:extLst>
          </p:cNvPr>
          <p:cNvSpPr/>
          <p:nvPr/>
        </p:nvSpPr>
        <p:spPr bwMode="auto">
          <a:xfrm>
            <a:off x="0" y="3695492"/>
            <a:ext cx="2970548" cy="25524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ts val="600"/>
              </a:spcAft>
              <a:defRPr/>
            </a:pPr>
            <a:r>
              <a:rPr lang="en-US" sz="1836" dirty="0">
                <a:solidFill>
                  <a:schemeClr val="accent1">
                    <a:lumMod val="50000"/>
                  </a:schemeClr>
                </a:solidFill>
                <a:latin typeface="Segoe UI Semibold" panose="020B0702040204020203" pitchFamily="34" charset="0"/>
                <a:ea typeface="Segoe UI" pitchFamily="34" charset="0"/>
                <a:cs typeface="Segoe UI Semibold" panose="020B0702040204020203" pitchFamily="34" charset="0"/>
              </a:rPr>
              <a:t>LRS</a:t>
            </a:r>
            <a:endParaRPr lang="en-US"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marL="291436" indent="-291436" defTabSz="932293" fontAlgn="base">
              <a:spcBef>
                <a:spcPct val="0"/>
              </a:spcBef>
              <a:spcAft>
                <a:spcPts val="612"/>
              </a:spcAft>
              <a:buFont typeface="Arial" panose="020B0604020202020204" pitchFamily="34" charset="0"/>
              <a:buChar char="•"/>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Three replicas, one region</a:t>
            </a:r>
          </a:p>
          <a:p>
            <a:pPr marL="291436" indent="-291436" defTabSz="932293" fontAlgn="base">
              <a:spcBef>
                <a:spcPct val="0"/>
              </a:spcBef>
              <a:spcAft>
                <a:spcPts val="612"/>
              </a:spcAft>
              <a:buFont typeface="Arial" panose="020B0604020202020204" pitchFamily="34" charset="0"/>
              <a:buChar char="•"/>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Protects against disk, node, rack failures</a:t>
            </a:r>
          </a:p>
          <a:p>
            <a:pPr marL="291436" indent="-291436" defTabSz="932293" fontAlgn="base">
              <a:spcBef>
                <a:spcPct val="0"/>
              </a:spcBef>
              <a:spcAft>
                <a:spcPts val="612"/>
              </a:spcAft>
              <a:buFont typeface="Arial" panose="020B0604020202020204" pitchFamily="34" charset="0"/>
              <a:buChar char="•"/>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Write is acknowledged when all replicas are committed</a:t>
            </a:r>
          </a:p>
          <a:p>
            <a:pPr marL="291436" indent="-291436" defTabSz="932293" fontAlgn="base">
              <a:spcBef>
                <a:spcPct val="0"/>
              </a:spcBef>
              <a:spcAft>
                <a:spcPts val="612"/>
              </a:spcAft>
              <a:buFont typeface="Arial" panose="020B0604020202020204" pitchFamily="34" charset="0"/>
              <a:buChar char="•"/>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Superior to dual-parity RAID</a:t>
            </a:r>
          </a:p>
          <a:p>
            <a:pPr defTabSz="932293" fontAlgn="base">
              <a:spcBef>
                <a:spcPct val="0"/>
              </a:spcBef>
              <a:spcAft>
                <a:spcPct val="0"/>
              </a:spcAft>
              <a:defRPr/>
            </a:pPr>
            <a:endParaRPr lang="en-US" sz="15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AECF8818-105E-9689-E0D6-0342E703E872}"/>
              </a:ext>
            </a:extLst>
          </p:cNvPr>
          <p:cNvSpPr/>
          <p:nvPr/>
        </p:nvSpPr>
        <p:spPr bwMode="auto">
          <a:xfrm>
            <a:off x="2864367" y="3711821"/>
            <a:ext cx="2850704" cy="25524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ts val="600"/>
              </a:spcAft>
              <a:defRPr/>
            </a:pPr>
            <a:r>
              <a:rPr lang="en-US" sz="1836" dirty="0">
                <a:solidFill>
                  <a:schemeClr val="accent1">
                    <a:lumMod val="50000"/>
                  </a:schemeClr>
                </a:solidFill>
                <a:latin typeface="Segoe UI Semibold" panose="020B0702040204020203" pitchFamily="34" charset="0"/>
                <a:ea typeface="Segoe UI" pitchFamily="34" charset="0"/>
                <a:cs typeface="Segoe UI Semibold" panose="020B0702040204020203" pitchFamily="34" charset="0"/>
              </a:rPr>
              <a:t>ZRS</a:t>
            </a:r>
            <a:endParaRPr lang="en-US"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marL="291436" indent="-291436" defTabSz="932293" fontAlgn="base">
              <a:spcBef>
                <a:spcPct val="0"/>
              </a:spcBef>
              <a:spcAft>
                <a:spcPts val="612"/>
              </a:spcAft>
              <a:buFont typeface="Arial" panose="020B0604020202020204" pitchFamily="34" charset="0"/>
              <a:buChar char="•"/>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Three replicas, three zones, one region</a:t>
            </a:r>
          </a:p>
          <a:p>
            <a:pPr marL="291436" indent="-291436" defTabSz="932293" fontAlgn="base">
              <a:spcBef>
                <a:spcPct val="0"/>
              </a:spcBef>
              <a:spcAft>
                <a:spcPts val="612"/>
              </a:spcAft>
              <a:buFont typeface="Arial" panose="020B0604020202020204" pitchFamily="34" charset="0"/>
              <a:buChar char="•"/>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Protects against disk, node, rack, and zone failures</a:t>
            </a:r>
          </a:p>
          <a:p>
            <a:pPr marL="291436" indent="-291436" defTabSz="932293" fontAlgn="base">
              <a:spcBef>
                <a:spcPct val="0"/>
              </a:spcBef>
              <a:spcAft>
                <a:spcPts val="612"/>
              </a:spcAft>
              <a:buFont typeface="Arial" panose="020B0604020202020204" pitchFamily="34" charset="0"/>
              <a:buChar char="•"/>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Synchronous writes to all three zones</a:t>
            </a:r>
          </a:p>
          <a:p>
            <a:pPr defTabSz="932293" fontAlgn="base">
              <a:spcBef>
                <a:spcPct val="0"/>
              </a:spcBef>
              <a:spcAft>
                <a:spcPct val="0"/>
              </a:spcAft>
              <a:defRPr/>
            </a:pPr>
            <a:endParaRPr lang="en-US" sz="15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6500DF4B-E481-641B-1E46-E1BA7362F9F8}"/>
              </a:ext>
            </a:extLst>
          </p:cNvPr>
          <p:cNvSpPr/>
          <p:nvPr/>
        </p:nvSpPr>
        <p:spPr bwMode="auto">
          <a:xfrm>
            <a:off x="5872763" y="3736542"/>
            <a:ext cx="3070537" cy="25524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63">
              <a:spcAft>
                <a:spcPts val="600"/>
              </a:spcAft>
              <a:defRPr/>
            </a:pPr>
            <a:r>
              <a:rPr lang="en-US" sz="1632" dirty="0">
                <a:solidFill>
                  <a:schemeClr val="accent1">
                    <a:lumMod val="50000"/>
                  </a:schemeClr>
                </a:solidFill>
                <a:latin typeface="Segoe UI Semibold" panose="020B0702040204020203" pitchFamily="34" charset="0"/>
                <a:cs typeface="Segoe UI Semibold" panose="020B0702040204020203" pitchFamily="34" charset="0"/>
              </a:rPr>
              <a:t>GRS</a:t>
            </a:r>
          </a:p>
          <a:p>
            <a:pPr marL="291436" indent="-291436" defTabSz="932563">
              <a:spcAft>
                <a:spcPts val="612"/>
              </a:spcAft>
              <a:buFont typeface="Arial" panose="020B0604020202020204" pitchFamily="34" charset="0"/>
              <a:buChar char="•"/>
              <a:defRPr/>
            </a:pPr>
            <a:r>
              <a:rPr lang="en-US" sz="1428" dirty="0">
                <a:solidFill>
                  <a:srgbClr val="2F2F2F"/>
                </a:solidFill>
                <a:latin typeface="Segoe UI" panose="020B0502040204020203" pitchFamily="34" charset="0"/>
                <a:cs typeface="Segoe UI" panose="020B0502040204020203" pitchFamily="34" charset="0"/>
              </a:rPr>
              <a:t>Six replicas, two regions (three per region)</a:t>
            </a:r>
          </a:p>
          <a:p>
            <a:pPr marL="291436" indent="-291436" defTabSz="932563">
              <a:spcAft>
                <a:spcPts val="612"/>
              </a:spcAft>
              <a:buFont typeface="Arial" panose="020B0604020202020204" pitchFamily="34" charset="0"/>
              <a:buChar char="•"/>
              <a:defRPr/>
            </a:pPr>
            <a:r>
              <a:rPr lang="en-US" sz="1428" dirty="0">
                <a:solidFill>
                  <a:srgbClr val="2F2F2F"/>
                </a:solidFill>
                <a:latin typeface="Segoe UI" panose="020B0502040204020203" pitchFamily="34" charset="0"/>
                <a:cs typeface="Segoe UI" panose="020B0502040204020203" pitchFamily="34" charset="0"/>
              </a:rPr>
              <a:t>Protects against major regional disasters</a:t>
            </a:r>
          </a:p>
          <a:p>
            <a:pPr marL="291436" indent="-291436" defTabSz="932563">
              <a:spcAft>
                <a:spcPts val="612"/>
              </a:spcAft>
              <a:buFont typeface="Arial" panose="020B0604020202020204" pitchFamily="34" charset="0"/>
              <a:buChar char="•"/>
              <a:defRPr/>
            </a:pPr>
            <a:r>
              <a:rPr lang="en-US" sz="1428" dirty="0">
                <a:solidFill>
                  <a:srgbClr val="2F2F2F"/>
                </a:solidFill>
                <a:latin typeface="Segoe UI" panose="020B0502040204020203" pitchFamily="34" charset="0"/>
                <a:cs typeface="Segoe UI" panose="020B0502040204020203" pitchFamily="34" charset="0"/>
              </a:rPr>
              <a:t>Asynchronous copy to secondary</a:t>
            </a:r>
          </a:p>
          <a:p>
            <a:pPr marL="285695" indent="-285695" defTabSz="932563">
              <a:buFont typeface="Arial" panose="020B0604020202020204" pitchFamily="34" charset="0"/>
              <a:buChar char="•"/>
              <a:defRPr/>
            </a:pPr>
            <a:endParaRPr lang="en-US" sz="1428" dirty="0">
              <a:solidFill>
                <a:srgbClr val="2F2F2F"/>
              </a:solidFill>
              <a:latin typeface="Segoe UI Semilight"/>
            </a:endParaRPr>
          </a:p>
          <a:p>
            <a:pPr defTabSz="932563">
              <a:lnSpc>
                <a:spcPct val="90000"/>
              </a:lnSpc>
              <a:spcAft>
                <a:spcPts val="600"/>
              </a:spcAft>
              <a:defRPr/>
            </a:pPr>
            <a:endParaRPr lang="en-US" dirty="0">
              <a:solidFill>
                <a:srgbClr val="FFFFFF"/>
              </a:solidFill>
              <a:latin typeface="Segoe UI Semilight"/>
            </a:endParaRPr>
          </a:p>
          <a:p>
            <a:pPr defTabSz="932563">
              <a:lnSpc>
                <a:spcPct val="90000"/>
              </a:lnSpc>
              <a:spcAft>
                <a:spcPts val="600"/>
              </a:spcAft>
              <a:defRPr/>
            </a:pPr>
            <a:endParaRPr lang="en-US" dirty="0">
              <a:solidFill>
                <a:srgbClr val="FFFFFF"/>
              </a:solidFill>
              <a:latin typeface="Segoe UI Semilight"/>
            </a:endParaRPr>
          </a:p>
        </p:txBody>
      </p:sp>
      <p:sp>
        <p:nvSpPr>
          <p:cNvPr id="9" name="Rectangle 8">
            <a:extLst>
              <a:ext uri="{FF2B5EF4-FFF2-40B4-BE49-F238E27FC236}">
                <a16:creationId xmlns:a16="http://schemas.microsoft.com/office/drawing/2014/main" id="{4AA03D5B-94C9-EA62-6692-661A03B42DC3}"/>
              </a:ext>
            </a:extLst>
          </p:cNvPr>
          <p:cNvSpPr/>
          <p:nvPr/>
        </p:nvSpPr>
        <p:spPr bwMode="auto">
          <a:xfrm>
            <a:off x="8943300" y="3736542"/>
            <a:ext cx="3203054" cy="25524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63">
              <a:spcAft>
                <a:spcPts val="600"/>
              </a:spcAft>
              <a:defRPr/>
            </a:pPr>
            <a:r>
              <a:rPr lang="en-US" sz="1632" dirty="0">
                <a:solidFill>
                  <a:schemeClr val="accent1">
                    <a:lumMod val="50000"/>
                  </a:schemeClr>
                </a:solidFill>
                <a:latin typeface="Segoe UI Semibold" panose="020B0702040204020203" pitchFamily="34" charset="0"/>
                <a:cs typeface="Segoe UI Semibold" panose="020B0702040204020203" pitchFamily="34" charset="0"/>
              </a:rPr>
              <a:t>RA-GRS</a:t>
            </a:r>
            <a:endParaRPr lang="en-US" dirty="0">
              <a:solidFill>
                <a:srgbClr val="FFFFFF"/>
              </a:solidFill>
              <a:latin typeface="Segoe UI Semilight"/>
            </a:endParaRPr>
          </a:p>
          <a:p>
            <a:pPr marL="291436" indent="-291436" defTabSz="932293" fontAlgn="base">
              <a:spcBef>
                <a:spcPct val="0"/>
              </a:spcBef>
              <a:spcAft>
                <a:spcPts val="612"/>
              </a:spcAft>
              <a:buFont typeface="Arial" panose="020B0604020202020204" pitchFamily="34" charset="0"/>
              <a:buChar char="•"/>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GRS + read access to secondary</a:t>
            </a:r>
          </a:p>
          <a:p>
            <a:pPr marL="291436" indent="-291436" defTabSz="932293" fontAlgn="base">
              <a:spcBef>
                <a:spcPct val="0"/>
              </a:spcBef>
              <a:spcAft>
                <a:spcPts val="612"/>
              </a:spcAft>
              <a:buFont typeface="Arial" panose="020B0604020202020204" pitchFamily="34" charset="0"/>
              <a:buChar char="•"/>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Separate secondary endpoint</a:t>
            </a:r>
          </a:p>
          <a:p>
            <a:pPr marL="291436" indent="-291436" defTabSz="932293" fontAlgn="base">
              <a:spcBef>
                <a:spcPct val="0"/>
              </a:spcBef>
              <a:spcAft>
                <a:spcPts val="612"/>
              </a:spcAft>
              <a:buFont typeface="Arial" panose="020B0604020202020204" pitchFamily="34" charset="0"/>
              <a:buChar char="•"/>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Recovery point objective (RPO) delay to secondary can be queried</a:t>
            </a:r>
            <a:endParaRPr lang="en-US" sz="1428" dirty="0">
              <a:solidFill>
                <a:srgbClr val="2F2F2F"/>
              </a:solidFill>
              <a:latin typeface="Segoe UI Semilight"/>
            </a:endParaRPr>
          </a:p>
          <a:p>
            <a:pPr defTabSz="932563">
              <a:lnSpc>
                <a:spcPct val="90000"/>
              </a:lnSpc>
              <a:spcAft>
                <a:spcPts val="600"/>
              </a:spcAft>
              <a:defRPr/>
            </a:pPr>
            <a:endParaRPr lang="en-US" dirty="0">
              <a:solidFill>
                <a:srgbClr val="FFFFFF"/>
              </a:solidFill>
              <a:latin typeface="Segoe UI Semilight"/>
            </a:endParaRPr>
          </a:p>
          <a:p>
            <a:pPr defTabSz="932563">
              <a:lnSpc>
                <a:spcPct val="90000"/>
              </a:lnSpc>
              <a:spcAft>
                <a:spcPts val="600"/>
              </a:spcAft>
              <a:defRPr/>
            </a:pPr>
            <a:endParaRPr lang="en-US" dirty="0">
              <a:solidFill>
                <a:srgbClr val="FFFFFF"/>
              </a:solidFill>
              <a:latin typeface="Segoe UI Semilight"/>
            </a:endParaRPr>
          </a:p>
        </p:txBody>
      </p:sp>
      <p:grpSp>
        <p:nvGrpSpPr>
          <p:cNvPr id="10" name="Group 9">
            <a:extLst>
              <a:ext uri="{FF2B5EF4-FFF2-40B4-BE49-F238E27FC236}">
                <a16:creationId xmlns:a16="http://schemas.microsoft.com/office/drawing/2014/main" id="{2A2F7821-200D-6CE0-478A-B02A44A9D7BC}"/>
              </a:ext>
              <a:ext uri="{C183D7F6-B498-43B3-948B-1728B52AA6E4}">
                <adec:decorative xmlns:adec="http://schemas.microsoft.com/office/drawing/2017/decorative" val="1"/>
              </a:ext>
            </a:extLst>
          </p:cNvPr>
          <p:cNvGrpSpPr/>
          <p:nvPr/>
        </p:nvGrpSpPr>
        <p:grpSpPr>
          <a:xfrm>
            <a:off x="3554151" y="1510976"/>
            <a:ext cx="1478006" cy="1723178"/>
            <a:chOff x="3577364" y="1752136"/>
            <a:chExt cx="1478006" cy="1723178"/>
          </a:xfrm>
        </p:grpSpPr>
        <p:cxnSp>
          <p:nvCxnSpPr>
            <p:cNvPr id="11" name="Straight Arrow Connector 10">
              <a:extLst>
                <a:ext uri="{FF2B5EF4-FFF2-40B4-BE49-F238E27FC236}">
                  <a16:creationId xmlns:a16="http://schemas.microsoft.com/office/drawing/2014/main" id="{A1A416AD-7980-96B4-E5D9-5F38E6A1DC94}"/>
                </a:ext>
              </a:extLst>
            </p:cNvPr>
            <p:cNvCxnSpPr>
              <a:cxnSpLocks/>
            </p:cNvCxnSpPr>
            <p:nvPr/>
          </p:nvCxnSpPr>
          <p:spPr>
            <a:xfrm>
              <a:off x="4312932" y="1752136"/>
              <a:ext cx="0" cy="474532"/>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BBFD977-F3B8-C0E6-0687-2293A405A315}"/>
                </a:ext>
              </a:extLst>
            </p:cNvPr>
            <p:cNvCxnSpPr>
              <a:cxnSpLocks/>
            </p:cNvCxnSpPr>
            <p:nvPr/>
          </p:nvCxnSpPr>
          <p:spPr>
            <a:xfrm flipH="1">
              <a:off x="3752870" y="1898337"/>
              <a:ext cx="452472" cy="896108"/>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240D105-24E5-4D41-1D64-607C63EC6086}"/>
                </a:ext>
              </a:extLst>
            </p:cNvPr>
            <p:cNvCxnSpPr>
              <a:cxnSpLocks/>
            </p:cNvCxnSpPr>
            <p:nvPr/>
          </p:nvCxnSpPr>
          <p:spPr>
            <a:xfrm>
              <a:off x="4421745" y="1898337"/>
              <a:ext cx="413137" cy="910047"/>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Database_EFC7" title="Icon of a cylinder">
              <a:extLst>
                <a:ext uri="{FF2B5EF4-FFF2-40B4-BE49-F238E27FC236}">
                  <a16:creationId xmlns:a16="http://schemas.microsoft.com/office/drawing/2014/main" id="{661D583E-2CB7-B6F3-E1A3-5EBE4C8B037B}"/>
                </a:ext>
              </a:extLst>
            </p:cNvPr>
            <p:cNvSpPr>
              <a:spLocks noChangeAspect="1" noEditPoints="1"/>
            </p:cNvSpPr>
            <p:nvPr/>
          </p:nvSpPr>
          <p:spPr bwMode="auto">
            <a:xfrm>
              <a:off x="3577364" y="2924150"/>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ctr" anchorCtr="0" compatLnSpc="1">
              <a:prstTxWarp prst="textNoShape">
                <a:avLst/>
              </a:prstTxWarp>
            </a:bodyPr>
            <a:lstStyle/>
            <a:p>
              <a:pPr defTabSz="932597">
                <a:lnSpc>
                  <a:spcPct val="150000"/>
                </a:lnSpc>
                <a:defRPr/>
              </a:pPr>
              <a:r>
                <a:rPr lang="en-US" sz="1400" b="1" dirty="0">
                  <a:solidFill>
                    <a:srgbClr val="2F2F2F"/>
                  </a:solidFill>
                  <a:latin typeface="Segoe UI"/>
                </a:rPr>
                <a:t>Z2</a:t>
              </a:r>
            </a:p>
          </p:txBody>
        </p:sp>
        <p:sp>
          <p:nvSpPr>
            <p:cNvPr id="15" name="Database_EFC7" title="Icon of a cylinder">
              <a:extLst>
                <a:ext uri="{FF2B5EF4-FFF2-40B4-BE49-F238E27FC236}">
                  <a16:creationId xmlns:a16="http://schemas.microsoft.com/office/drawing/2014/main" id="{4F318303-0DDB-FC35-D212-D8AE7261667E}"/>
                </a:ext>
              </a:extLst>
            </p:cNvPr>
            <p:cNvSpPr>
              <a:spLocks noChangeAspect="1" noEditPoints="1"/>
            </p:cNvSpPr>
            <p:nvPr/>
          </p:nvSpPr>
          <p:spPr bwMode="auto">
            <a:xfrm>
              <a:off x="4656946" y="2935049"/>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ctr" anchorCtr="0" compatLnSpc="1">
              <a:prstTxWarp prst="textNoShape">
                <a:avLst/>
              </a:prstTxWarp>
            </a:bodyPr>
            <a:lstStyle/>
            <a:p>
              <a:pPr defTabSz="932597">
                <a:lnSpc>
                  <a:spcPct val="150000"/>
                </a:lnSpc>
                <a:defRPr/>
              </a:pPr>
              <a:r>
                <a:rPr lang="en-US" sz="1400" b="1" dirty="0">
                  <a:solidFill>
                    <a:srgbClr val="2F2F2F"/>
                  </a:solidFill>
                  <a:latin typeface="Segoe UI"/>
                </a:rPr>
                <a:t>Z3</a:t>
              </a:r>
            </a:p>
          </p:txBody>
        </p:sp>
        <p:sp>
          <p:nvSpPr>
            <p:cNvPr id="16" name="Database_EFC7" title="Icon of a cylinder">
              <a:extLst>
                <a:ext uri="{FF2B5EF4-FFF2-40B4-BE49-F238E27FC236}">
                  <a16:creationId xmlns:a16="http://schemas.microsoft.com/office/drawing/2014/main" id="{55FFDA61-2D9F-3222-4F3B-025BEA1388C6}"/>
                </a:ext>
              </a:extLst>
            </p:cNvPr>
            <p:cNvSpPr>
              <a:spLocks noChangeAspect="1" noEditPoints="1"/>
            </p:cNvSpPr>
            <p:nvPr/>
          </p:nvSpPr>
          <p:spPr bwMode="auto">
            <a:xfrm>
              <a:off x="4103698" y="2323661"/>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ctr" anchorCtr="0" compatLnSpc="1">
              <a:prstTxWarp prst="textNoShape">
                <a:avLst/>
              </a:prstTxWarp>
            </a:bodyPr>
            <a:lstStyle/>
            <a:p>
              <a:pPr defTabSz="932597">
                <a:lnSpc>
                  <a:spcPct val="150000"/>
                </a:lnSpc>
                <a:defRPr/>
              </a:pPr>
              <a:r>
                <a:rPr lang="en-US" sz="1400" b="1" dirty="0">
                  <a:solidFill>
                    <a:srgbClr val="2F2F2F"/>
                  </a:solidFill>
                  <a:latin typeface="Segoe UI"/>
                </a:rPr>
                <a:t>Z1</a:t>
              </a:r>
            </a:p>
          </p:txBody>
        </p:sp>
      </p:grpSp>
      <p:grpSp>
        <p:nvGrpSpPr>
          <p:cNvPr id="17" name="Group 16">
            <a:extLst>
              <a:ext uri="{FF2B5EF4-FFF2-40B4-BE49-F238E27FC236}">
                <a16:creationId xmlns:a16="http://schemas.microsoft.com/office/drawing/2014/main" id="{882CA99E-94BA-8871-9A8E-39910E2E4000}"/>
              </a:ext>
              <a:ext uri="{C183D7F6-B498-43B3-948B-1728B52AA6E4}">
                <adec:decorative xmlns:adec="http://schemas.microsoft.com/office/drawing/2017/decorative" val="1"/>
              </a:ext>
            </a:extLst>
          </p:cNvPr>
          <p:cNvGrpSpPr/>
          <p:nvPr/>
        </p:nvGrpSpPr>
        <p:grpSpPr>
          <a:xfrm>
            <a:off x="6281944" y="1711029"/>
            <a:ext cx="2577506" cy="1956476"/>
            <a:chOff x="6305157" y="1952189"/>
            <a:chExt cx="2577506" cy="1956476"/>
          </a:xfrm>
        </p:grpSpPr>
        <p:sp>
          <p:nvSpPr>
            <p:cNvPr id="18" name="Rectangle 17">
              <a:extLst>
                <a:ext uri="{FF2B5EF4-FFF2-40B4-BE49-F238E27FC236}">
                  <a16:creationId xmlns:a16="http://schemas.microsoft.com/office/drawing/2014/main" id="{50DA6497-33F3-EF3E-22F1-C88B1B5489FE}"/>
                </a:ext>
              </a:extLst>
            </p:cNvPr>
            <p:cNvSpPr>
              <a:spLocks noChangeAspect="1"/>
            </p:cNvSpPr>
            <p:nvPr/>
          </p:nvSpPr>
          <p:spPr bwMode="auto">
            <a:xfrm>
              <a:off x="6382176" y="2531003"/>
              <a:ext cx="1066649" cy="1013317"/>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solidFill>
                  <a:schemeClr val="accent1">
                    <a:lumMod val="50000"/>
                  </a:schemeClr>
                </a:solidFill>
                <a:latin typeface="Segoe UI Semilight"/>
                <a:ea typeface="Segoe UI" pitchFamily="34" charset="0"/>
                <a:cs typeface="Segoe UI" pitchFamily="34" charset="0"/>
              </a:endParaRPr>
            </a:p>
          </p:txBody>
        </p:sp>
        <p:sp>
          <p:nvSpPr>
            <p:cNvPr id="19" name="TextBox 18">
              <a:extLst>
                <a:ext uri="{FF2B5EF4-FFF2-40B4-BE49-F238E27FC236}">
                  <a16:creationId xmlns:a16="http://schemas.microsoft.com/office/drawing/2014/main" id="{52F83F8D-DD65-06E0-309C-3B3CA17B66C6}"/>
                </a:ext>
              </a:extLst>
            </p:cNvPr>
            <p:cNvSpPr txBox="1"/>
            <p:nvPr/>
          </p:nvSpPr>
          <p:spPr>
            <a:xfrm>
              <a:off x="6581071" y="2021463"/>
              <a:ext cx="1725869" cy="489322"/>
            </a:xfrm>
            <a:prstGeom prst="rect">
              <a:avLst/>
            </a:prstGeom>
            <a:noFill/>
            <a:ln>
              <a:noFill/>
            </a:ln>
          </p:spPr>
          <p:txBody>
            <a:bodyPr wrap="none" lIns="182854" tIns="146283" rIns="182854" bIns="146283" rtlCol="0">
              <a:spAutoFit/>
            </a:bodyPr>
            <a:lstStyle/>
            <a:p>
              <a:pPr defTabSz="932563">
                <a:lnSpc>
                  <a:spcPct val="90000"/>
                </a:lnSpc>
                <a:spcAft>
                  <a:spcPts val="600"/>
                </a:spcAft>
                <a:defRPr/>
              </a:pPr>
              <a:r>
                <a:rPr lang="en-US" sz="1400" dirty="0">
                  <a:solidFill>
                    <a:schemeClr val="accent1">
                      <a:lumMod val="50000"/>
                    </a:schemeClr>
                  </a:solidFill>
                </a:rPr>
                <a:t>Typically, &gt;300mi</a:t>
              </a:r>
            </a:p>
          </p:txBody>
        </p:sp>
        <p:sp>
          <p:nvSpPr>
            <p:cNvPr id="20" name="TextBox 19">
              <a:extLst>
                <a:ext uri="{FF2B5EF4-FFF2-40B4-BE49-F238E27FC236}">
                  <a16:creationId xmlns:a16="http://schemas.microsoft.com/office/drawing/2014/main" id="{A902F64D-BBE6-6F71-3784-673E7B8E172C}"/>
                </a:ext>
              </a:extLst>
            </p:cNvPr>
            <p:cNvSpPr txBox="1"/>
            <p:nvPr/>
          </p:nvSpPr>
          <p:spPr>
            <a:xfrm>
              <a:off x="7062922" y="2723042"/>
              <a:ext cx="832548" cy="489322"/>
            </a:xfrm>
            <a:prstGeom prst="rect">
              <a:avLst/>
            </a:prstGeom>
            <a:solidFill>
              <a:srgbClr val="FFFFFF"/>
            </a:solidFill>
            <a:ln>
              <a:noFill/>
            </a:ln>
          </p:spPr>
          <p:txBody>
            <a:bodyPr wrap="none" lIns="182854" tIns="146283" rIns="182854" bIns="146283" rtlCol="0">
              <a:spAutoFit/>
            </a:bodyPr>
            <a:lstStyle/>
            <a:p>
              <a:pPr defTabSz="932563">
                <a:lnSpc>
                  <a:spcPct val="90000"/>
                </a:lnSpc>
                <a:spcAft>
                  <a:spcPts val="600"/>
                </a:spcAft>
                <a:defRPr/>
              </a:pPr>
              <a:r>
                <a:rPr lang="en-US" sz="1400" dirty="0">
                  <a:solidFill>
                    <a:schemeClr val="accent1">
                      <a:lumMod val="50000"/>
                    </a:schemeClr>
                  </a:solidFill>
                </a:rPr>
                <a:t>Async</a:t>
              </a:r>
            </a:p>
          </p:txBody>
        </p:sp>
        <p:sp>
          <p:nvSpPr>
            <p:cNvPr id="21" name="TextBox 20">
              <a:extLst>
                <a:ext uri="{FF2B5EF4-FFF2-40B4-BE49-F238E27FC236}">
                  <a16:creationId xmlns:a16="http://schemas.microsoft.com/office/drawing/2014/main" id="{5C6B96D6-76B3-2C94-4DD7-240136B62E3F}"/>
                </a:ext>
              </a:extLst>
            </p:cNvPr>
            <p:cNvSpPr txBox="1"/>
            <p:nvPr/>
          </p:nvSpPr>
          <p:spPr>
            <a:xfrm>
              <a:off x="6305157" y="3419343"/>
              <a:ext cx="977587" cy="489322"/>
            </a:xfrm>
            <a:prstGeom prst="rect">
              <a:avLst/>
            </a:prstGeom>
            <a:noFill/>
            <a:ln>
              <a:noFill/>
            </a:ln>
          </p:spPr>
          <p:txBody>
            <a:bodyPr wrap="none" lIns="182854" tIns="146283" rIns="182854" bIns="146283" rtlCol="0">
              <a:spAutoFit/>
            </a:bodyPr>
            <a:lstStyle/>
            <a:p>
              <a:pPr defTabSz="932563">
                <a:lnSpc>
                  <a:spcPct val="90000"/>
                </a:lnSpc>
                <a:spcAft>
                  <a:spcPts val="600"/>
                </a:spcAft>
                <a:defRPr/>
              </a:pPr>
              <a:r>
                <a:rPr lang="en-US" sz="1400" dirty="0">
                  <a:solidFill>
                    <a:schemeClr val="accent1">
                      <a:lumMod val="50000"/>
                    </a:schemeClr>
                  </a:solidFill>
                </a:rPr>
                <a:t>Primary</a:t>
              </a:r>
            </a:p>
          </p:txBody>
        </p:sp>
        <p:sp>
          <p:nvSpPr>
            <p:cNvPr id="22" name="TextBox 21">
              <a:extLst>
                <a:ext uri="{FF2B5EF4-FFF2-40B4-BE49-F238E27FC236}">
                  <a16:creationId xmlns:a16="http://schemas.microsoft.com/office/drawing/2014/main" id="{B3D4C9A0-E564-59F4-1DD1-936CABA6C557}"/>
                </a:ext>
              </a:extLst>
            </p:cNvPr>
            <p:cNvSpPr txBox="1"/>
            <p:nvPr/>
          </p:nvSpPr>
          <p:spPr>
            <a:xfrm>
              <a:off x="7679053" y="3418692"/>
              <a:ext cx="1203610" cy="489322"/>
            </a:xfrm>
            <a:prstGeom prst="rect">
              <a:avLst/>
            </a:prstGeom>
            <a:noFill/>
            <a:ln>
              <a:noFill/>
            </a:ln>
          </p:spPr>
          <p:txBody>
            <a:bodyPr wrap="none" lIns="182854" tIns="146283" rIns="182854" bIns="146283" rtlCol="0">
              <a:spAutoFit/>
            </a:bodyPr>
            <a:lstStyle/>
            <a:p>
              <a:pPr defTabSz="932563">
                <a:lnSpc>
                  <a:spcPct val="90000"/>
                </a:lnSpc>
                <a:spcAft>
                  <a:spcPts val="600"/>
                </a:spcAft>
                <a:defRPr/>
              </a:pPr>
              <a:r>
                <a:rPr lang="en-US" sz="1400" dirty="0">
                  <a:solidFill>
                    <a:schemeClr val="accent1">
                      <a:lumMod val="50000"/>
                    </a:schemeClr>
                  </a:solidFill>
                </a:rPr>
                <a:t>Secondary</a:t>
              </a:r>
            </a:p>
          </p:txBody>
        </p:sp>
        <p:sp>
          <p:nvSpPr>
            <p:cNvPr id="23" name="Database_EFC7" title="Icon of a cylinder">
              <a:extLst>
                <a:ext uri="{FF2B5EF4-FFF2-40B4-BE49-F238E27FC236}">
                  <a16:creationId xmlns:a16="http://schemas.microsoft.com/office/drawing/2014/main" id="{BC22C696-E761-8DAD-B47A-19E9E124B0E0}"/>
                </a:ext>
              </a:extLst>
            </p:cNvPr>
            <p:cNvSpPr>
              <a:spLocks noChangeAspect="1" noEditPoints="1"/>
            </p:cNvSpPr>
            <p:nvPr/>
          </p:nvSpPr>
          <p:spPr bwMode="auto">
            <a:xfrm>
              <a:off x="6423545" y="2625802"/>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sp>
          <p:nvSpPr>
            <p:cNvPr id="24" name="Database_EFC7" title="Icon of a cylinder">
              <a:extLst>
                <a:ext uri="{FF2B5EF4-FFF2-40B4-BE49-F238E27FC236}">
                  <a16:creationId xmlns:a16="http://schemas.microsoft.com/office/drawing/2014/main" id="{4F378403-94FF-8496-B880-CC10DA898C7F}"/>
                </a:ext>
              </a:extLst>
            </p:cNvPr>
            <p:cNvSpPr>
              <a:spLocks noChangeAspect="1" noEditPoints="1"/>
            </p:cNvSpPr>
            <p:nvPr/>
          </p:nvSpPr>
          <p:spPr bwMode="auto">
            <a:xfrm>
              <a:off x="6578979" y="2781236"/>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sp>
          <p:nvSpPr>
            <p:cNvPr id="25" name="Database_EFC7" title="Icon of a cylinder">
              <a:extLst>
                <a:ext uri="{FF2B5EF4-FFF2-40B4-BE49-F238E27FC236}">
                  <a16:creationId xmlns:a16="http://schemas.microsoft.com/office/drawing/2014/main" id="{5E334EB8-2450-19D7-8500-7674CC3DE963}"/>
                </a:ext>
              </a:extLst>
            </p:cNvPr>
            <p:cNvSpPr>
              <a:spLocks noChangeAspect="1" noEditPoints="1"/>
            </p:cNvSpPr>
            <p:nvPr/>
          </p:nvSpPr>
          <p:spPr bwMode="auto">
            <a:xfrm>
              <a:off x="6734413" y="2936670"/>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cxnSp>
          <p:nvCxnSpPr>
            <p:cNvPr id="26" name="Straight Arrow Connector 25">
              <a:extLst>
                <a:ext uri="{FF2B5EF4-FFF2-40B4-BE49-F238E27FC236}">
                  <a16:creationId xmlns:a16="http://schemas.microsoft.com/office/drawing/2014/main" id="{51BE525D-9038-956D-36ED-53C472B57650}"/>
                </a:ext>
              </a:extLst>
            </p:cNvPr>
            <p:cNvCxnSpPr>
              <a:cxnSpLocks/>
            </p:cNvCxnSpPr>
            <p:nvPr/>
          </p:nvCxnSpPr>
          <p:spPr>
            <a:xfrm flipV="1">
              <a:off x="6647600" y="1952189"/>
              <a:ext cx="0" cy="5202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6DAC893-1F36-27CF-607A-F2EFCF00712D}"/>
                </a:ext>
              </a:extLst>
            </p:cNvPr>
            <p:cNvCxnSpPr>
              <a:cxnSpLocks/>
            </p:cNvCxnSpPr>
            <p:nvPr/>
          </p:nvCxnSpPr>
          <p:spPr>
            <a:xfrm flipH="1">
              <a:off x="6501937" y="1976797"/>
              <a:ext cx="0" cy="5202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Database_EFC7" title="Icon of a cylinder">
              <a:extLst>
                <a:ext uri="{FF2B5EF4-FFF2-40B4-BE49-F238E27FC236}">
                  <a16:creationId xmlns:a16="http://schemas.microsoft.com/office/drawing/2014/main" id="{0B7802CB-C6CB-FFD4-85D4-95EA2BABA117}"/>
                </a:ext>
              </a:extLst>
            </p:cNvPr>
            <p:cNvSpPr>
              <a:spLocks noChangeAspect="1" noEditPoints="1"/>
            </p:cNvSpPr>
            <p:nvPr/>
          </p:nvSpPr>
          <p:spPr bwMode="auto">
            <a:xfrm>
              <a:off x="7836542" y="2642974"/>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sp>
          <p:nvSpPr>
            <p:cNvPr id="29" name="Database_EFC7" title="Icon of a cylinder">
              <a:extLst>
                <a:ext uri="{FF2B5EF4-FFF2-40B4-BE49-F238E27FC236}">
                  <a16:creationId xmlns:a16="http://schemas.microsoft.com/office/drawing/2014/main" id="{0A37CB93-7901-D490-9344-DCC8AB92319D}"/>
                </a:ext>
              </a:extLst>
            </p:cNvPr>
            <p:cNvSpPr>
              <a:spLocks noChangeAspect="1" noEditPoints="1"/>
            </p:cNvSpPr>
            <p:nvPr/>
          </p:nvSpPr>
          <p:spPr bwMode="auto">
            <a:xfrm>
              <a:off x="7991975" y="2798408"/>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sp>
          <p:nvSpPr>
            <p:cNvPr id="30" name="Database_EFC7" title="Icon of a cylinder">
              <a:extLst>
                <a:ext uri="{FF2B5EF4-FFF2-40B4-BE49-F238E27FC236}">
                  <a16:creationId xmlns:a16="http://schemas.microsoft.com/office/drawing/2014/main" id="{3C582571-C68E-F01D-6D0D-6B11AE4FE6CB}"/>
                </a:ext>
              </a:extLst>
            </p:cNvPr>
            <p:cNvSpPr>
              <a:spLocks noChangeAspect="1" noEditPoints="1"/>
            </p:cNvSpPr>
            <p:nvPr/>
          </p:nvSpPr>
          <p:spPr bwMode="auto">
            <a:xfrm>
              <a:off x="8147409" y="2953842"/>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cxnSp>
          <p:nvCxnSpPr>
            <p:cNvPr id="31" name="Straight Arrow Connector 30">
              <a:extLst>
                <a:ext uri="{FF2B5EF4-FFF2-40B4-BE49-F238E27FC236}">
                  <a16:creationId xmlns:a16="http://schemas.microsoft.com/office/drawing/2014/main" id="{DDE95653-4170-1704-79D6-9428B0FFE887}"/>
                </a:ext>
              </a:extLst>
            </p:cNvPr>
            <p:cNvCxnSpPr>
              <a:cxnSpLocks/>
            </p:cNvCxnSpPr>
            <p:nvPr/>
          </p:nvCxnSpPr>
          <p:spPr>
            <a:xfrm>
              <a:off x="7106353" y="2778949"/>
              <a:ext cx="66663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B4035DD8-1EAD-5391-14DC-C7002B37904E}"/>
              </a:ext>
              <a:ext uri="{C183D7F6-B498-43B3-948B-1728B52AA6E4}">
                <adec:decorative xmlns:adec="http://schemas.microsoft.com/office/drawing/2017/decorative" val="1"/>
              </a:ext>
            </a:extLst>
          </p:cNvPr>
          <p:cNvGrpSpPr/>
          <p:nvPr/>
        </p:nvGrpSpPr>
        <p:grpSpPr>
          <a:xfrm>
            <a:off x="9333137" y="1668984"/>
            <a:ext cx="2623943" cy="1986434"/>
            <a:chOff x="9356350" y="1910144"/>
            <a:chExt cx="2623943" cy="1986434"/>
          </a:xfrm>
        </p:grpSpPr>
        <p:sp>
          <p:nvSpPr>
            <p:cNvPr id="33" name="TextBox 32">
              <a:extLst>
                <a:ext uri="{FF2B5EF4-FFF2-40B4-BE49-F238E27FC236}">
                  <a16:creationId xmlns:a16="http://schemas.microsoft.com/office/drawing/2014/main" id="{5B70277B-669D-6DBE-92D1-D9C5916DB52C}"/>
                </a:ext>
              </a:extLst>
            </p:cNvPr>
            <p:cNvSpPr txBox="1"/>
            <p:nvPr/>
          </p:nvSpPr>
          <p:spPr>
            <a:xfrm>
              <a:off x="9564157" y="2016210"/>
              <a:ext cx="1725869" cy="489322"/>
            </a:xfrm>
            <a:prstGeom prst="rect">
              <a:avLst/>
            </a:prstGeom>
            <a:noFill/>
            <a:ln>
              <a:noFill/>
            </a:ln>
          </p:spPr>
          <p:txBody>
            <a:bodyPr wrap="none" lIns="182854" tIns="146283" rIns="182854" bIns="146283" rtlCol="0">
              <a:spAutoFit/>
            </a:bodyPr>
            <a:lstStyle/>
            <a:p>
              <a:pPr defTabSz="932563">
                <a:lnSpc>
                  <a:spcPct val="90000"/>
                </a:lnSpc>
                <a:spcAft>
                  <a:spcPts val="600"/>
                </a:spcAft>
                <a:defRPr/>
              </a:pPr>
              <a:r>
                <a:rPr lang="en-US" sz="1400" dirty="0">
                  <a:solidFill>
                    <a:schemeClr val="accent1">
                      <a:lumMod val="50000"/>
                    </a:schemeClr>
                  </a:solidFill>
                </a:rPr>
                <a:t>Typically, &gt;300mi</a:t>
              </a:r>
            </a:p>
          </p:txBody>
        </p:sp>
        <p:sp>
          <p:nvSpPr>
            <p:cNvPr id="34" name="TextBox 33">
              <a:extLst>
                <a:ext uri="{FF2B5EF4-FFF2-40B4-BE49-F238E27FC236}">
                  <a16:creationId xmlns:a16="http://schemas.microsoft.com/office/drawing/2014/main" id="{598688A7-2443-31A1-465B-66EB7C1F8FDE}"/>
                </a:ext>
              </a:extLst>
            </p:cNvPr>
            <p:cNvSpPr txBox="1"/>
            <p:nvPr/>
          </p:nvSpPr>
          <p:spPr>
            <a:xfrm>
              <a:off x="10125949" y="2664069"/>
              <a:ext cx="832548" cy="489322"/>
            </a:xfrm>
            <a:prstGeom prst="rect">
              <a:avLst/>
            </a:prstGeom>
            <a:solidFill>
              <a:srgbClr val="FFFFFF"/>
            </a:solidFill>
            <a:ln>
              <a:noFill/>
            </a:ln>
          </p:spPr>
          <p:txBody>
            <a:bodyPr wrap="none" lIns="182854" tIns="146283" rIns="182854" bIns="146283" rtlCol="0">
              <a:spAutoFit/>
            </a:bodyPr>
            <a:lstStyle/>
            <a:p>
              <a:pPr defTabSz="932563">
                <a:lnSpc>
                  <a:spcPct val="90000"/>
                </a:lnSpc>
                <a:spcAft>
                  <a:spcPts val="600"/>
                </a:spcAft>
                <a:defRPr/>
              </a:pPr>
              <a:r>
                <a:rPr lang="en-US" sz="1400" dirty="0">
                  <a:solidFill>
                    <a:schemeClr val="accent1">
                      <a:lumMod val="50000"/>
                    </a:schemeClr>
                  </a:solidFill>
                </a:rPr>
                <a:t>Async</a:t>
              </a:r>
            </a:p>
          </p:txBody>
        </p:sp>
        <p:sp>
          <p:nvSpPr>
            <p:cNvPr id="35" name="TextBox 34">
              <a:extLst>
                <a:ext uri="{FF2B5EF4-FFF2-40B4-BE49-F238E27FC236}">
                  <a16:creationId xmlns:a16="http://schemas.microsoft.com/office/drawing/2014/main" id="{9272F08A-92CC-3561-640A-A9DDE3EBE811}"/>
                </a:ext>
              </a:extLst>
            </p:cNvPr>
            <p:cNvSpPr txBox="1"/>
            <p:nvPr/>
          </p:nvSpPr>
          <p:spPr>
            <a:xfrm>
              <a:off x="9451266" y="3407256"/>
              <a:ext cx="977587" cy="489322"/>
            </a:xfrm>
            <a:prstGeom prst="rect">
              <a:avLst/>
            </a:prstGeom>
            <a:noFill/>
            <a:ln>
              <a:noFill/>
            </a:ln>
          </p:spPr>
          <p:txBody>
            <a:bodyPr wrap="none" lIns="182854" tIns="146283" rIns="182854" bIns="146283" rtlCol="0">
              <a:spAutoFit/>
            </a:bodyPr>
            <a:lstStyle/>
            <a:p>
              <a:pPr defTabSz="932563">
                <a:lnSpc>
                  <a:spcPct val="90000"/>
                </a:lnSpc>
                <a:spcAft>
                  <a:spcPts val="600"/>
                </a:spcAft>
                <a:defRPr/>
              </a:pPr>
              <a:r>
                <a:rPr lang="en-US" sz="1400" dirty="0">
                  <a:solidFill>
                    <a:schemeClr val="accent1">
                      <a:lumMod val="50000"/>
                    </a:schemeClr>
                  </a:solidFill>
                </a:rPr>
                <a:t>Primary</a:t>
              </a:r>
            </a:p>
          </p:txBody>
        </p:sp>
        <p:sp>
          <p:nvSpPr>
            <p:cNvPr id="36" name="TextBox 35">
              <a:extLst>
                <a:ext uri="{FF2B5EF4-FFF2-40B4-BE49-F238E27FC236}">
                  <a16:creationId xmlns:a16="http://schemas.microsoft.com/office/drawing/2014/main" id="{C577A979-2C91-A707-7F95-523A8AD2FD6A}"/>
                </a:ext>
              </a:extLst>
            </p:cNvPr>
            <p:cNvSpPr txBox="1"/>
            <p:nvPr/>
          </p:nvSpPr>
          <p:spPr>
            <a:xfrm>
              <a:off x="10776683" y="3386537"/>
              <a:ext cx="1203610" cy="489322"/>
            </a:xfrm>
            <a:prstGeom prst="rect">
              <a:avLst/>
            </a:prstGeom>
            <a:noFill/>
            <a:ln>
              <a:noFill/>
            </a:ln>
          </p:spPr>
          <p:txBody>
            <a:bodyPr wrap="none" lIns="182854" tIns="146283" rIns="182854" bIns="146283" rtlCol="0">
              <a:spAutoFit/>
            </a:bodyPr>
            <a:lstStyle/>
            <a:p>
              <a:pPr defTabSz="932563">
                <a:lnSpc>
                  <a:spcPct val="90000"/>
                </a:lnSpc>
                <a:spcAft>
                  <a:spcPts val="600"/>
                </a:spcAft>
                <a:defRPr/>
              </a:pPr>
              <a:r>
                <a:rPr lang="en-US" sz="1400" dirty="0">
                  <a:solidFill>
                    <a:schemeClr val="accent1">
                      <a:lumMod val="50000"/>
                    </a:schemeClr>
                  </a:solidFill>
                </a:rPr>
                <a:t>Secondary</a:t>
              </a:r>
            </a:p>
          </p:txBody>
        </p:sp>
        <p:sp>
          <p:nvSpPr>
            <p:cNvPr id="37" name="Rectangle 36">
              <a:extLst>
                <a:ext uri="{FF2B5EF4-FFF2-40B4-BE49-F238E27FC236}">
                  <a16:creationId xmlns:a16="http://schemas.microsoft.com/office/drawing/2014/main" id="{B04CDF1F-6FD7-7BA4-0BBE-441F646D1685}"/>
                </a:ext>
              </a:extLst>
            </p:cNvPr>
            <p:cNvSpPr>
              <a:spLocks noChangeAspect="1"/>
            </p:cNvSpPr>
            <p:nvPr/>
          </p:nvSpPr>
          <p:spPr bwMode="auto">
            <a:xfrm>
              <a:off x="9356350" y="2440380"/>
              <a:ext cx="1066649" cy="1013317"/>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solidFill>
                  <a:schemeClr val="accent1">
                    <a:lumMod val="50000"/>
                  </a:schemeClr>
                </a:solidFill>
                <a:latin typeface="Segoe UI Semilight"/>
                <a:ea typeface="Segoe UI" pitchFamily="34" charset="0"/>
                <a:cs typeface="Segoe UI" pitchFamily="34" charset="0"/>
              </a:endParaRPr>
            </a:p>
          </p:txBody>
        </p:sp>
        <p:sp>
          <p:nvSpPr>
            <p:cNvPr id="38" name="Database_EFC7" title="Icon of a cylinder">
              <a:extLst>
                <a:ext uri="{FF2B5EF4-FFF2-40B4-BE49-F238E27FC236}">
                  <a16:creationId xmlns:a16="http://schemas.microsoft.com/office/drawing/2014/main" id="{B9AADA8B-4444-B33C-8AFE-07D9A49B77BB}"/>
                </a:ext>
              </a:extLst>
            </p:cNvPr>
            <p:cNvSpPr>
              <a:spLocks noChangeAspect="1" noEditPoints="1"/>
            </p:cNvSpPr>
            <p:nvPr/>
          </p:nvSpPr>
          <p:spPr bwMode="auto">
            <a:xfrm>
              <a:off x="9494082" y="2593794"/>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sp>
          <p:nvSpPr>
            <p:cNvPr id="39" name="Database_EFC7" title="Icon of a cylinder">
              <a:extLst>
                <a:ext uri="{FF2B5EF4-FFF2-40B4-BE49-F238E27FC236}">
                  <a16:creationId xmlns:a16="http://schemas.microsoft.com/office/drawing/2014/main" id="{E0E76DA4-E391-EF20-5E2C-7704B7158BF9}"/>
                </a:ext>
              </a:extLst>
            </p:cNvPr>
            <p:cNvSpPr>
              <a:spLocks noChangeAspect="1" noEditPoints="1"/>
            </p:cNvSpPr>
            <p:nvPr/>
          </p:nvSpPr>
          <p:spPr bwMode="auto">
            <a:xfrm>
              <a:off x="9649516" y="2749228"/>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sp>
          <p:nvSpPr>
            <p:cNvPr id="40" name="Database_EFC7" title="Icon of a cylinder">
              <a:extLst>
                <a:ext uri="{FF2B5EF4-FFF2-40B4-BE49-F238E27FC236}">
                  <a16:creationId xmlns:a16="http://schemas.microsoft.com/office/drawing/2014/main" id="{B06D28D8-C21F-0E66-DF15-12350C0C184E}"/>
                </a:ext>
              </a:extLst>
            </p:cNvPr>
            <p:cNvSpPr>
              <a:spLocks noChangeAspect="1" noEditPoints="1"/>
            </p:cNvSpPr>
            <p:nvPr/>
          </p:nvSpPr>
          <p:spPr bwMode="auto">
            <a:xfrm>
              <a:off x="9804950" y="2904662"/>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cxnSp>
          <p:nvCxnSpPr>
            <p:cNvPr id="41" name="Straight Arrow Connector 40">
              <a:extLst>
                <a:ext uri="{FF2B5EF4-FFF2-40B4-BE49-F238E27FC236}">
                  <a16:creationId xmlns:a16="http://schemas.microsoft.com/office/drawing/2014/main" id="{15FD7578-25FE-D256-7E56-3401670BBF4A}"/>
                </a:ext>
              </a:extLst>
            </p:cNvPr>
            <p:cNvCxnSpPr>
              <a:cxnSpLocks/>
            </p:cNvCxnSpPr>
            <p:nvPr/>
          </p:nvCxnSpPr>
          <p:spPr>
            <a:xfrm flipV="1">
              <a:off x="9677062" y="1910144"/>
              <a:ext cx="0" cy="5202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828C84B-1342-2ABA-6D9E-6F987CDFBE57}"/>
                </a:ext>
              </a:extLst>
            </p:cNvPr>
            <p:cNvCxnSpPr>
              <a:cxnSpLocks/>
            </p:cNvCxnSpPr>
            <p:nvPr/>
          </p:nvCxnSpPr>
          <p:spPr>
            <a:xfrm flipH="1">
              <a:off x="9564186" y="1942194"/>
              <a:ext cx="0" cy="5202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Database_EFC7" title="Icon of a cylinder">
              <a:extLst>
                <a:ext uri="{FF2B5EF4-FFF2-40B4-BE49-F238E27FC236}">
                  <a16:creationId xmlns:a16="http://schemas.microsoft.com/office/drawing/2014/main" id="{93C86D27-E386-02F7-4247-B0CB3297AE77}"/>
                </a:ext>
              </a:extLst>
            </p:cNvPr>
            <p:cNvSpPr>
              <a:spLocks noChangeAspect="1" noEditPoints="1"/>
            </p:cNvSpPr>
            <p:nvPr/>
          </p:nvSpPr>
          <p:spPr bwMode="auto">
            <a:xfrm>
              <a:off x="10907079" y="2610966"/>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sp>
          <p:nvSpPr>
            <p:cNvPr id="44" name="Database_EFC7" title="Icon of a cylinder">
              <a:extLst>
                <a:ext uri="{FF2B5EF4-FFF2-40B4-BE49-F238E27FC236}">
                  <a16:creationId xmlns:a16="http://schemas.microsoft.com/office/drawing/2014/main" id="{0F69C736-1989-9C87-9045-37ED6C65571C}"/>
                </a:ext>
              </a:extLst>
            </p:cNvPr>
            <p:cNvSpPr>
              <a:spLocks noChangeAspect="1" noEditPoints="1"/>
            </p:cNvSpPr>
            <p:nvPr/>
          </p:nvSpPr>
          <p:spPr bwMode="auto">
            <a:xfrm>
              <a:off x="11062512" y="2766400"/>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sp>
          <p:nvSpPr>
            <p:cNvPr id="45" name="Database_EFC7" title="Icon of a cylinder">
              <a:extLst>
                <a:ext uri="{FF2B5EF4-FFF2-40B4-BE49-F238E27FC236}">
                  <a16:creationId xmlns:a16="http://schemas.microsoft.com/office/drawing/2014/main" id="{F957195A-D649-136B-1EE3-5C38D9115517}"/>
                </a:ext>
              </a:extLst>
            </p:cNvPr>
            <p:cNvSpPr>
              <a:spLocks noChangeAspect="1" noEditPoints="1"/>
            </p:cNvSpPr>
            <p:nvPr/>
          </p:nvSpPr>
          <p:spPr bwMode="auto">
            <a:xfrm>
              <a:off x="11217946" y="2921834"/>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cxnSp>
          <p:nvCxnSpPr>
            <p:cNvPr id="46" name="Straight Arrow Connector 45">
              <a:extLst>
                <a:ext uri="{FF2B5EF4-FFF2-40B4-BE49-F238E27FC236}">
                  <a16:creationId xmlns:a16="http://schemas.microsoft.com/office/drawing/2014/main" id="{4EC5D17A-749D-280F-5E41-44B0CAF70AD4}"/>
                </a:ext>
              </a:extLst>
            </p:cNvPr>
            <p:cNvCxnSpPr>
              <a:cxnSpLocks/>
            </p:cNvCxnSpPr>
            <p:nvPr/>
          </p:nvCxnSpPr>
          <p:spPr>
            <a:xfrm>
              <a:off x="10176890" y="2746941"/>
              <a:ext cx="66663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0E35918-6EF1-0FFE-11DF-0A50301049B2}"/>
                </a:ext>
              </a:extLst>
            </p:cNvPr>
            <p:cNvCxnSpPr>
              <a:cxnSpLocks/>
            </p:cNvCxnSpPr>
            <p:nvPr/>
          </p:nvCxnSpPr>
          <p:spPr>
            <a:xfrm flipV="1">
              <a:off x="11160708" y="1932774"/>
              <a:ext cx="0" cy="5202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4BB9F17E-1B47-C38A-8749-FB7FFE3C9FD7}"/>
              </a:ext>
              <a:ext uri="{C183D7F6-B498-43B3-948B-1728B52AA6E4}">
                <adec:decorative xmlns:adec="http://schemas.microsoft.com/office/drawing/2017/decorative" val="1"/>
              </a:ext>
            </a:extLst>
          </p:cNvPr>
          <p:cNvSpPr/>
          <p:nvPr/>
        </p:nvSpPr>
        <p:spPr bwMode="auto">
          <a:xfrm>
            <a:off x="1265818" y="1073308"/>
            <a:ext cx="2850704" cy="3817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ct val="0"/>
              </a:spcAft>
              <a:defRPr/>
            </a:pPr>
            <a:r>
              <a:rPr lang="en-US" dirty="0">
                <a:solidFill>
                  <a:srgbClr val="1A1A1A"/>
                </a:solidFill>
                <a:latin typeface="Segoe UI Semibold" panose="020B0702040204020203" pitchFamily="34" charset="0"/>
                <a:ea typeface="Segoe UI" pitchFamily="34" charset="0"/>
                <a:cs typeface="Segoe UI Semibold" panose="020B0702040204020203" pitchFamily="34" charset="0"/>
              </a:rPr>
              <a:t>Single region</a:t>
            </a:r>
          </a:p>
        </p:txBody>
      </p:sp>
      <p:sp>
        <p:nvSpPr>
          <p:cNvPr id="49" name="Rectangle 48">
            <a:extLst>
              <a:ext uri="{FF2B5EF4-FFF2-40B4-BE49-F238E27FC236}">
                <a16:creationId xmlns:a16="http://schemas.microsoft.com/office/drawing/2014/main" id="{8E2A1C5E-BBB3-2C92-EA45-D72D04B663DB}"/>
              </a:ext>
              <a:ext uri="{C183D7F6-B498-43B3-948B-1728B52AA6E4}">
                <adec:decorative xmlns:adec="http://schemas.microsoft.com/office/drawing/2017/decorative" val="1"/>
              </a:ext>
            </a:extLst>
          </p:cNvPr>
          <p:cNvSpPr/>
          <p:nvPr/>
        </p:nvSpPr>
        <p:spPr bwMode="auto">
          <a:xfrm>
            <a:off x="7272911" y="1191200"/>
            <a:ext cx="2850704" cy="3817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ct val="0"/>
              </a:spcAft>
              <a:defRPr/>
            </a:pPr>
            <a:r>
              <a:rPr lang="en-US" dirty="0">
                <a:solidFill>
                  <a:srgbClr val="1A1A1A"/>
                </a:solidFill>
                <a:latin typeface="Segoe UI Semibold" panose="020B0702040204020203" pitchFamily="34" charset="0"/>
                <a:ea typeface="Segoe UI" pitchFamily="34" charset="0"/>
                <a:cs typeface="Segoe UI Semibold" panose="020B0702040204020203" pitchFamily="34" charset="0"/>
              </a:rPr>
              <a:t>Multiple regions</a:t>
            </a:r>
          </a:p>
        </p:txBody>
      </p:sp>
      <p:grpSp>
        <p:nvGrpSpPr>
          <p:cNvPr id="50" name="Group 49">
            <a:extLst>
              <a:ext uri="{FF2B5EF4-FFF2-40B4-BE49-F238E27FC236}">
                <a16:creationId xmlns:a16="http://schemas.microsoft.com/office/drawing/2014/main" id="{89484328-84E2-BCD9-BD19-D637814C21C5}"/>
              </a:ext>
              <a:ext uri="{C183D7F6-B498-43B3-948B-1728B52AA6E4}">
                <adec:decorative xmlns:adec="http://schemas.microsoft.com/office/drawing/2017/decorative" val="1"/>
              </a:ext>
            </a:extLst>
          </p:cNvPr>
          <p:cNvGrpSpPr/>
          <p:nvPr/>
        </p:nvGrpSpPr>
        <p:grpSpPr>
          <a:xfrm>
            <a:off x="1032029" y="1657177"/>
            <a:ext cx="698448" cy="1546887"/>
            <a:chOff x="1055242" y="1898337"/>
            <a:chExt cx="698448" cy="1546887"/>
          </a:xfrm>
        </p:grpSpPr>
        <p:sp>
          <p:nvSpPr>
            <p:cNvPr id="51" name="Database_EFC7" title="Icon of a cylinder">
              <a:extLst>
                <a:ext uri="{FF2B5EF4-FFF2-40B4-BE49-F238E27FC236}">
                  <a16:creationId xmlns:a16="http://schemas.microsoft.com/office/drawing/2014/main" id="{0F08C4B3-1F8F-061C-E977-22DD222181DF}"/>
                </a:ext>
              </a:extLst>
            </p:cNvPr>
            <p:cNvSpPr>
              <a:spLocks noChangeAspect="1" noEditPoints="1"/>
            </p:cNvSpPr>
            <p:nvPr/>
          </p:nvSpPr>
          <p:spPr bwMode="auto">
            <a:xfrm>
              <a:off x="1055242" y="2630565"/>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sp>
          <p:nvSpPr>
            <p:cNvPr id="52" name="Database_EFC7" title="Icon of a cylinder">
              <a:extLst>
                <a:ext uri="{FF2B5EF4-FFF2-40B4-BE49-F238E27FC236}">
                  <a16:creationId xmlns:a16="http://schemas.microsoft.com/office/drawing/2014/main" id="{6BF8E930-EE29-0BD7-FE50-30C034F681A1}"/>
                </a:ext>
              </a:extLst>
            </p:cNvPr>
            <p:cNvSpPr>
              <a:spLocks noChangeAspect="1" noEditPoints="1"/>
            </p:cNvSpPr>
            <p:nvPr/>
          </p:nvSpPr>
          <p:spPr bwMode="auto">
            <a:xfrm>
              <a:off x="1210676" y="2785999"/>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sp>
          <p:nvSpPr>
            <p:cNvPr id="53" name="Database_EFC7" title="Icon of a cylinder">
              <a:extLst>
                <a:ext uri="{FF2B5EF4-FFF2-40B4-BE49-F238E27FC236}">
                  <a16:creationId xmlns:a16="http://schemas.microsoft.com/office/drawing/2014/main" id="{79F56624-31D4-ABC3-9CF5-087EEF71D224}"/>
                </a:ext>
              </a:extLst>
            </p:cNvPr>
            <p:cNvSpPr>
              <a:spLocks noChangeAspect="1" noEditPoints="1"/>
            </p:cNvSpPr>
            <p:nvPr/>
          </p:nvSpPr>
          <p:spPr bwMode="auto">
            <a:xfrm>
              <a:off x="1366110" y="2941433"/>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cxnSp>
          <p:nvCxnSpPr>
            <p:cNvPr id="54" name="Straight Arrow Connector 53">
              <a:extLst>
                <a:ext uri="{FF2B5EF4-FFF2-40B4-BE49-F238E27FC236}">
                  <a16:creationId xmlns:a16="http://schemas.microsoft.com/office/drawing/2014/main" id="{76DDFB70-0B1E-12E6-82C5-3E5B4A8B6AA6}"/>
                </a:ext>
              </a:extLst>
            </p:cNvPr>
            <p:cNvCxnSpPr>
              <a:cxnSpLocks/>
            </p:cNvCxnSpPr>
            <p:nvPr/>
          </p:nvCxnSpPr>
          <p:spPr>
            <a:xfrm flipV="1">
              <a:off x="1535861" y="1898337"/>
              <a:ext cx="0" cy="5202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16AFC3A-F0AE-B717-09A2-CBF9865A31AD}"/>
                </a:ext>
              </a:extLst>
            </p:cNvPr>
            <p:cNvCxnSpPr>
              <a:cxnSpLocks/>
            </p:cNvCxnSpPr>
            <p:nvPr/>
          </p:nvCxnSpPr>
          <p:spPr>
            <a:xfrm flipH="1">
              <a:off x="1245541" y="1898337"/>
              <a:ext cx="0" cy="5202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6" name="Text Placeholder 2">
            <a:extLst>
              <a:ext uri="{FF2B5EF4-FFF2-40B4-BE49-F238E27FC236}">
                <a16:creationId xmlns:a16="http://schemas.microsoft.com/office/drawing/2014/main" id="{C3042A6F-05BA-538B-BC38-07EBCFC0E4DF}"/>
              </a:ext>
              <a:ext uri="{C183D7F6-B498-43B3-948B-1728B52AA6E4}">
                <adec:decorative xmlns:adec="http://schemas.microsoft.com/office/drawing/2017/decorative" val="1"/>
              </a:ext>
            </a:extLst>
          </p:cNvPr>
          <p:cNvSpPr txBox="1">
            <a:spLocks/>
          </p:cNvSpPr>
          <p:nvPr/>
        </p:nvSpPr>
        <p:spPr>
          <a:xfrm>
            <a:off x="9814487" y="6524141"/>
            <a:ext cx="2011647" cy="24622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spc="0" dirty="0">
                <a:solidFill>
                  <a:schemeClr val="tx1"/>
                </a:solidFill>
                <a:latin typeface="+mn-lt"/>
                <a:cs typeface="Segoe UI Semilight"/>
              </a:rPr>
              <a:t>Continued next slide</a:t>
            </a:r>
          </a:p>
        </p:txBody>
      </p:sp>
      <p:sp>
        <p:nvSpPr>
          <p:cNvPr id="57" name="arrow_15">
            <a:extLst>
              <a:ext uri="{FF2B5EF4-FFF2-40B4-BE49-F238E27FC236}">
                <a16:creationId xmlns:a16="http://schemas.microsoft.com/office/drawing/2014/main" id="{7F4EE510-ED8C-DD1F-E9D6-DD267FCEF68B}"/>
              </a:ext>
              <a:ext uri="{C183D7F6-B498-43B3-948B-1728B52AA6E4}">
                <adec:decorative xmlns:adec="http://schemas.microsoft.com/office/drawing/2017/decorative" val="1"/>
              </a:ext>
            </a:extLst>
          </p:cNvPr>
          <p:cNvSpPr>
            <a:spLocks noChangeAspect="1" noEditPoints="1"/>
          </p:cNvSpPr>
          <p:nvPr/>
        </p:nvSpPr>
        <p:spPr bwMode="auto">
          <a:xfrm>
            <a:off x="11642718" y="6545457"/>
            <a:ext cx="225932" cy="22490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rgbClr val="FFFF00"/>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58" name="Rectangle 57">
            <a:extLst>
              <a:ext uri="{FF2B5EF4-FFF2-40B4-BE49-F238E27FC236}">
                <a16:creationId xmlns:a16="http://schemas.microsoft.com/office/drawing/2014/main" id="{EE85390D-5CA9-8ACA-8CEC-23328451545B}"/>
              </a:ext>
              <a:ext uri="{C183D7F6-B498-43B3-948B-1728B52AA6E4}">
                <adec:decorative xmlns:adec="http://schemas.microsoft.com/office/drawing/2017/decorative" val="1"/>
              </a:ext>
            </a:extLst>
          </p:cNvPr>
          <p:cNvSpPr/>
          <p:nvPr/>
        </p:nvSpPr>
        <p:spPr bwMode="auto">
          <a:xfrm>
            <a:off x="374680" y="951053"/>
            <a:ext cx="11582400" cy="2683646"/>
          </a:xfrm>
          <a:prstGeom prst="rect">
            <a:avLst/>
          </a:prstGeom>
          <a:no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09139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BB7B6-B8B9-1E97-3767-BCDFAB958B4E}"/>
              </a:ext>
            </a:extLst>
          </p:cNvPr>
          <p:cNvSpPr txBox="1">
            <a:spLocks/>
          </p:cNvSpPr>
          <p:nvPr/>
        </p:nvSpPr>
        <p:spPr>
          <a:xfrm>
            <a:off x="329406" y="210748"/>
            <a:ext cx="11533187" cy="4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Redundancy Options (2 of 2)</a:t>
            </a:r>
          </a:p>
        </p:txBody>
      </p:sp>
      <p:sp>
        <p:nvSpPr>
          <p:cNvPr id="56" name="Text Placeholder 2">
            <a:extLst>
              <a:ext uri="{FF2B5EF4-FFF2-40B4-BE49-F238E27FC236}">
                <a16:creationId xmlns:a16="http://schemas.microsoft.com/office/drawing/2014/main" id="{C3042A6F-05BA-538B-BC38-07EBCFC0E4DF}"/>
              </a:ext>
              <a:ext uri="{C183D7F6-B498-43B3-948B-1728B52AA6E4}">
                <adec:decorative xmlns:adec="http://schemas.microsoft.com/office/drawing/2017/decorative" val="1"/>
              </a:ext>
            </a:extLst>
          </p:cNvPr>
          <p:cNvSpPr txBox="1">
            <a:spLocks/>
          </p:cNvSpPr>
          <p:nvPr/>
        </p:nvSpPr>
        <p:spPr>
          <a:xfrm>
            <a:off x="9814487" y="6524141"/>
            <a:ext cx="2011647" cy="24622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spc="0" dirty="0">
                <a:solidFill>
                  <a:schemeClr val="tx1"/>
                </a:solidFill>
                <a:latin typeface="+mn-lt"/>
                <a:cs typeface="Segoe UI Semilight"/>
              </a:rPr>
              <a:t>Continued next slide</a:t>
            </a:r>
          </a:p>
        </p:txBody>
      </p:sp>
      <p:sp>
        <p:nvSpPr>
          <p:cNvPr id="57" name="arrow_15">
            <a:extLst>
              <a:ext uri="{FF2B5EF4-FFF2-40B4-BE49-F238E27FC236}">
                <a16:creationId xmlns:a16="http://schemas.microsoft.com/office/drawing/2014/main" id="{7F4EE510-ED8C-DD1F-E9D6-DD267FCEF68B}"/>
              </a:ext>
              <a:ext uri="{C183D7F6-B498-43B3-948B-1728B52AA6E4}">
                <adec:decorative xmlns:adec="http://schemas.microsoft.com/office/drawing/2017/decorative" val="1"/>
              </a:ext>
            </a:extLst>
          </p:cNvPr>
          <p:cNvSpPr>
            <a:spLocks noChangeAspect="1" noEditPoints="1"/>
          </p:cNvSpPr>
          <p:nvPr/>
        </p:nvSpPr>
        <p:spPr bwMode="auto">
          <a:xfrm>
            <a:off x="11642718" y="6545457"/>
            <a:ext cx="225932" cy="22490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rgbClr val="FFFF00"/>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3" name="Rectangle 2">
            <a:extLst>
              <a:ext uri="{FF2B5EF4-FFF2-40B4-BE49-F238E27FC236}">
                <a16:creationId xmlns:a16="http://schemas.microsoft.com/office/drawing/2014/main" id="{A7AE66B5-7F3D-5CE7-896A-406C355ED98E}"/>
              </a:ext>
            </a:extLst>
          </p:cNvPr>
          <p:cNvSpPr/>
          <p:nvPr/>
        </p:nvSpPr>
        <p:spPr bwMode="auto">
          <a:xfrm>
            <a:off x="665280" y="3884625"/>
            <a:ext cx="4668893" cy="25524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ts val="600"/>
              </a:spcAft>
              <a:defRPr/>
            </a:pPr>
            <a:r>
              <a:rPr lang="en-US" sz="2000" b="1" dirty="0">
                <a:solidFill>
                  <a:schemeClr val="accent1">
                    <a:lumMod val="50000"/>
                  </a:schemeClr>
                </a:solidFill>
                <a:ea typeface="Segoe UI" pitchFamily="34" charset="0"/>
                <a:cs typeface="Segoe UI Semibold" panose="020B0702040204020203" pitchFamily="34" charset="0"/>
              </a:rPr>
              <a:t>GZRS</a:t>
            </a:r>
            <a:endParaRPr lang="en-US" sz="2000" b="1" dirty="0">
              <a:gradFill>
                <a:gsLst>
                  <a:gs pos="0">
                    <a:srgbClr val="FFFFFF"/>
                  </a:gs>
                  <a:gs pos="100000">
                    <a:srgbClr val="FFFFFF"/>
                  </a:gs>
                </a:gsLst>
                <a:lin ang="5400000" scaled="0"/>
              </a:gradFill>
              <a:ea typeface="Segoe UI" pitchFamily="34" charset="0"/>
              <a:cs typeface="Segoe UI" pitchFamily="34" charset="0"/>
            </a:endParaRPr>
          </a:p>
          <a:p>
            <a:pPr marL="291436" indent="-291436" defTabSz="932293" fontAlgn="base">
              <a:spcBef>
                <a:spcPct val="0"/>
              </a:spcBef>
              <a:spcAft>
                <a:spcPts val="612"/>
              </a:spcAft>
              <a:buFont typeface="Arial" panose="020B0604020202020204" pitchFamily="34" charset="0"/>
              <a:buChar char="•"/>
              <a:defRPr/>
            </a:pPr>
            <a:r>
              <a:rPr lang="en-US" sz="2000" dirty="0">
                <a:solidFill>
                  <a:srgbClr val="2F2F2F"/>
                </a:solidFill>
                <a:ea typeface="Segoe UI" panose="020B0502040204020203" pitchFamily="34" charset="0"/>
                <a:cs typeface="Segoe UI" panose="020B0502040204020203" pitchFamily="34" charset="0"/>
              </a:rPr>
              <a:t>Six replicas, 3+1 zones, two regions</a:t>
            </a:r>
          </a:p>
          <a:p>
            <a:pPr marL="291436" indent="-291436" defTabSz="932293" fontAlgn="base">
              <a:spcBef>
                <a:spcPct val="0"/>
              </a:spcBef>
              <a:spcAft>
                <a:spcPts val="612"/>
              </a:spcAft>
              <a:buFont typeface="Arial" panose="020B0604020202020204" pitchFamily="34" charset="0"/>
              <a:buChar char="•"/>
              <a:defRPr/>
            </a:pPr>
            <a:r>
              <a:rPr lang="en-US" sz="2000" dirty="0">
                <a:solidFill>
                  <a:srgbClr val="2F2F2F"/>
                </a:solidFill>
                <a:ea typeface="Segoe UI" panose="020B0502040204020203" pitchFamily="34" charset="0"/>
                <a:cs typeface="Segoe UI" panose="020B0502040204020203" pitchFamily="34" charset="0"/>
              </a:rPr>
              <a:t>Protects against disk, node, rack, zone, and region failures</a:t>
            </a:r>
          </a:p>
          <a:p>
            <a:pPr marL="291436" indent="-291436" defTabSz="932293" fontAlgn="base">
              <a:spcBef>
                <a:spcPct val="0"/>
              </a:spcBef>
              <a:spcAft>
                <a:spcPts val="612"/>
              </a:spcAft>
              <a:buFont typeface="Arial" panose="020B0604020202020204" pitchFamily="34" charset="0"/>
              <a:buChar char="•"/>
              <a:defRPr/>
            </a:pPr>
            <a:r>
              <a:rPr lang="en-US" sz="2000" dirty="0">
                <a:solidFill>
                  <a:srgbClr val="2F2F2F"/>
                </a:solidFill>
                <a:ea typeface="Segoe UI" panose="020B0502040204020203" pitchFamily="34" charset="0"/>
                <a:cs typeface="Segoe UI" panose="020B0502040204020203" pitchFamily="34" charset="0"/>
              </a:rPr>
              <a:t>Synchronous writes to all three zones and a</a:t>
            </a:r>
            <a:r>
              <a:rPr lang="en-US" sz="2000" dirty="0">
                <a:solidFill>
                  <a:srgbClr val="2F2F2F"/>
                </a:solidFill>
                <a:cs typeface="Segoe UI" panose="020B0502040204020203" pitchFamily="34" charset="0"/>
              </a:rPr>
              <a:t>synchronous copy to secondary</a:t>
            </a:r>
            <a:endParaRPr lang="en-US" sz="2000" dirty="0">
              <a:solidFill>
                <a:srgbClr val="2F2F2F"/>
              </a:solidFill>
              <a:ea typeface="Segoe UI" panose="020B0502040204020203" pitchFamily="34" charset="0"/>
              <a:cs typeface="Segoe UI" panose="020B0502040204020203" pitchFamily="34" charset="0"/>
            </a:endParaRPr>
          </a:p>
          <a:p>
            <a:pPr defTabSz="932293" fontAlgn="base">
              <a:spcBef>
                <a:spcPct val="0"/>
              </a:spcBef>
              <a:spcAft>
                <a:spcPct val="0"/>
              </a:spcAft>
              <a:defRPr/>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5A5693B5-4267-3FDD-23AA-F266A8B315D7}"/>
              </a:ext>
            </a:extLst>
          </p:cNvPr>
          <p:cNvSpPr/>
          <p:nvPr/>
        </p:nvSpPr>
        <p:spPr bwMode="auto">
          <a:xfrm>
            <a:off x="6532609" y="3930022"/>
            <a:ext cx="3986447" cy="25524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ts val="600"/>
              </a:spcAft>
              <a:defRPr/>
            </a:pPr>
            <a:r>
              <a:rPr lang="en-US" sz="2000" b="1" dirty="0">
                <a:solidFill>
                  <a:schemeClr val="accent1">
                    <a:lumMod val="50000"/>
                  </a:schemeClr>
                </a:solidFill>
                <a:latin typeface="Segoe UI Semibold" panose="020B0702040204020203" pitchFamily="34" charset="0"/>
                <a:ea typeface="Segoe UI" pitchFamily="34" charset="0"/>
                <a:cs typeface="Segoe UI Semibold" panose="020B0702040204020203" pitchFamily="34" charset="0"/>
              </a:rPr>
              <a:t>RA-GZRS</a:t>
            </a:r>
            <a:endParaRPr lang="en-US" b="1"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marL="291436" indent="-291436" defTabSz="932293" fontAlgn="base">
              <a:spcBef>
                <a:spcPct val="0"/>
              </a:spcBef>
              <a:spcAft>
                <a:spcPts val="612"/>
              </a:spcAft>
              <a:buFont typeface="Arial" panose="020B0604020202020204" pitchFamily="34" charset="0"/>
              <a:buChar char="•"/>
              <a:defRPr/>
            </a:pPr>
            <a:r>
              <a:rPr lang="en-US" sz="2000" dirty="0">
                <a:solidFill>
                  <a:srgbClr val="2F2F2F"/>
                </a:solidFill>
                <a:ea typeface="Segoe UI" panose="020B0502040204020203" pitchFamily="34" charset="0"/>
                <a:cs typeface="Segoe UI" panose="020B0502040204020203" pitchFamily="34" charset="0"/>
              </a:rPr>
              <a:t>GZRS + read access to secondary</a:t>
            </a:r>
          </a:p>
          <a:p>
            <a:pPr marL="291436" indent="-291436" defTabSz="932293" fontAlgn="base">
              <a:spcBef>
                <a:spcPct val="0"/>
              </a:spcBef>
              <a:spcAft>
                <a:spcPts val="612"/>
              </a:spcAft>
              <a:buFont typeface="Arial" panose="020B0604020202020204" pitchFamily="34" charset="0"/>
              <a:buChar char="•"/>
              <a:defRPr/>
            </a:pPr>
            <a:r>
              <a:rPr lang="en-US" sz="2000" dirty="0">
                <a:solidFill>
                  <a:srgbClr val="2F2F2F"/>
                </a:solidFill>
                <a:ea typeface="Segoe UI" panose="020B0502040204020203" pitchFamily="34" charset="0"/>
                <a:cs typeface="Segoe UI" panose="020B0502040204020203" pitchFamily="34" charset="0"/>
              </a:rPr>
              <a:t>Separate secondary endpoint</a:t>
            </a:r>
          </a:p>
          <a:p>
            <a:pPr marL="291436" indent="-291436" defTabSz="932293" fontAlgn="base">
              <a:spcBef>
                <a:spcPct val="0"/>
              </a:spcBef>
              <a:spcAft>
                <a:spcPts val="612"/>
              </a:spcAft>
              <a:buFont typeface="Arial" panose="020B0604020202020204" pitchFamily="34" charset="0"/>
              <a:buChar char="•"/>
              <a:defRPr/>
            </a:pPr>
            <a:r>
              <a:rPr lang="en-US" sz="2000" dirty="0">
                <a:solidFill>
                  <a:srgbClr val="2F2F2F"/>
                </a:solidFill>
                <a:ea typeface="Segoe UI" panose="020B0502040204020203" pitchFamily="34" charset="0"/>
                <a:cs typeface="Segoe UI" panose="020B0502040204020203" pitchFamily="34" charset="0"/>
              </a:rPr>
              <a:t>RPO delay to secondary can be queried</a:t>
            </a:r>
            <a:endParaRPr lang="en-US" sz="2000" dirty="0">
              <a:solidFill>
                <a:srgbClr val="2F2F2F"/>
              </a:solidFill>
            </a:endParaRPr>
          </a:p>
        </p:txBody>
      </p:sp>
      <p:sp>
        <p:nvSpPr>
          <p:cNvPr id="8" name="Rectangle 7">
            <a:extLst>
              <a:ext uri="{FF2B5EF4-FFF2-40B4-BE49-F238E27FC236}">
                <a16:creationId xmlns:a16="http://schemas.microsoft.com/office/drawing/2014/main" id="{11CB802C-3AFB-C100-F7C6-67C42B2D2A02}"/>
              </a:ext>
              <a:ext uri="{C183D7F6-B498-43B3-948B-1728B52AA6E4}">
                <adec:decorative xmlns:adec="http://schemas.microsoft.com/office/drawing/2017/decorative" val="1"/>
              </a:ext>
            </a:extLst>
          </p:cNvPr>
          <p:cNvSpPr/>
          <p:nvPr/>
        </p:nvSpPr>
        <p:spPr bwMode="auto">
          <a:xfrm>
            <a:off x="4687159" y="1343108"/>
            <a:ext cx="2850704" cy="3817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ct val="0"/>
              </a:spcAft>
              <a:defRPr/>
            </a:pPr>
            <a:r>
              <a:rPr lang="en-US" dirty="0">
                <a:solidFill>
                  <a:srgbClr val="1A1A1A"/>
                </a:solidFill>
                <a:latin typeface="Segoe UI Semibold" panose="020B0702040204020203" pitchFamily="34" charset="0"/>
                <a:ea typeface="Segoe UI" pitchFamily="34" charset="0"/>
                <a:cs typeface="Segoe UI Semibold" panose="020B0702040204020203" pitchFamily="34" charset="0"/>
              </a:rPr>
              <a:t>Multiple regions</a:t>
            </a:r>
          </a:p>
        </p:txBody>
      </p:sp>
      <p:sp>
        <p:nvSpPr>
          <p:cNvPr id="59" name="TextBox 58">
            <a:extLst>
              <a:ext uri="{FF2B5EF4-FFF2-40B4-BE49-F238E27FC236}">
                <a16:creationId xmlns:a16="http://schemas.microsoft.com/office/drawing/2014/main" id="{117EC452-D319-60F9-8264-7BD412D0E919}"/>
              </a:ext>
              <a:ext uri="{C183D7F6-B498-43B3-948B-1728B52AA6E4}">
                <adec:decorative xmlns:adec="http://schemas.microsoft.com/office/drawing/2017/decorative" val="1"/>
              </a:ext>
            </a:extLst>
          </p:cNvPr>
          <p:cNvSpPr txBox="1"/>
          <p:nvPr/>
        </p:nvSpPr>
        <p:spPr>
          <a:xfrm>
            <a:off x="8387273" y="1731392"/>
            <a:ext cx="1091616" cy="683222"/>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400" dirty="0"/>
              <a:t>Typically, &gt;300mi</a:t>
            </a:r>
          </a:p>
        </p:txBody>
      </p:sp>
      <p:sp>
        <p:nvSpPr>
          <p:cNvPr id="60" name="TextBox 59">
            <a:extLst>
              <a:ext uri="{FF2B5EF4-FFF2-40B4-BE49-F238E27FC236}">
                <a16:creationId xmlns:a16="http://schemas.microsoft.com/office/drawing/2014/main" id="{0E942F8D-7E14-6CD4-ED39-76069950B99A}"/>
              </a:ext>
              <a:ext uri="{C183D7F6-B498-43B3-948B-1728B52AA6E4}">
                <adec:decorative xmlns:adec="http://schemas.microsoft.com/office/drawing/2017/decorative" val="1"/>
              </a:ext>
            </a:extLst>
          </p:cNvPr>
          <p:cNvSpPr txBox="1"/>
          <p:nvPr/>
        </p:nvSpPr>
        <p:spPr>
          <a:xfrm>
            <a:off x="8936307" y="3160087"/>
            <a:ext cx="890982" cy="683222"/>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400" dirty="0"/>
              <a:t>Async   Read</a:t>
            </a:r>
          </a:p>
        </p:txBody>
      </p:sp>
      <p:sp>
        <p:nvSpPr>
          <p:cNvPr id="61" name="TextBox 60">
            <a:extLst>
              <a:ext uri="{FF2B5EF4-FFF2-40B4-BE49-F238E27FC236}">
                <a16:creationId xmlns:a16="http://schemas.microsoft.com/office/drawing/2014/main" id="{95D82E73-20D6-C623-21DE-BCA46EA6F35B}"/>
              </a:ext>
              <a:ext uri="{C183D7F6-B498-43B3-948B-1728B52AA6E4}">
                <adec:decorative xmlns:adec="http://schemas.microsoft.com/office/drawing/2017/decorative" val="1"/>
              </a:ext>
            </a:extLst>
          </p:cNvPr>
          <p:cNvSpPr txBox="1"/>
          <p:nvPr/>
        </p:nvSpPr>
        <p:spPr>
          <a:xfrm>
            <a:off x="10188628" y="2734435"/>
            <a:ext cx="1080655" cy="461600"/>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1400" dirty="0"/>
              <a:t>Secondary</a:t>
            </a:r>
          </a:p>
        </p:txBody>
      </p:sp>
      <p:grpSp>
        <p:nvGrpSpPr>
          <p:cNvPr id="62" name="Group 61">
            <a:extLst>
              <a:ext uri="{FF2B5EF4-FFF2-40B4-BE49-F238E27FC236}">
                <a16:creationId xmlns:a16="http://schemas.microsoft.com/office/drawing/2014/main" id="{FB07E7B8-0589-4504-1628-27A3080A7278}"/>
              </a:ext>
              <a:ext uri="{C183D7F6-B498-43B3-948B-1728B52AA6E4}">
                <adec:decorative xmlns:adec="http://schemas.microsoft.com/office/drawing/2017/decorative" val="1"/>
              </a:ext>
            </a:extLst>
          </p:cNvPr>
          <p:cNvGrpSpPr/>
          <p:nvPr/>
        </p:nvGrpSpPr>
        <p:grpSpPr>
          <a:xfrm>
            <a:off x="7408467" y="1731392"/>
            <a:ext cx="2885762" cy="1719939"/>
            <a:chOff x="7408467" y="1731392"/>
            <a:chExt cx="2885762" cy="1719939"/>
          </a:xfrm>
        </p:grpSpPr>
        <p:cxnSp>
          <p:nvCxnSpPr>
            <p:cNvPr id="63" name="Straight Arrow Connector 62">
              <a:extLst>
                <a:ext uri="{FF2B5EF4-FFF2-40B4-BE49-F238E27FC236}">
                  <a16:creationId xmlns:a16="http://schemas.microsoft.com/office/drawing/2014/main" id="{DE5DB68A-28AE-27D4-FECC-9A98D725521B}"/>
                </a:ext>
              </a:extLst>
            </p:cNvPr>
            <p:cNvCxnSpPr>
              <a:cxnSpLocks/>
            </p:cNvCxnSpPr>
            <p:nvPr/>
          </p:nvCxnSpPr>
          <p:spPr>
            <a:xfrm>
              <a:off x="8124302" y="1731392"/>
              <a:ext cx="0" cy="474532"/>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Database_EFC7" title="Icon of a cylinder">
              <a:extLst>
                <a:ext uri="{FF2B5EF4-FFF2-40B4-BE49-F238E27FC236}">
                  <a16:creationId xmlns:a16="http://schemas.microsoft.com/office/drawing/2014/main" id="{7AE2850B-54FC-270A-ABFD-1E7FF2983169}"/>
                </a:ext>
              </a:extLst>
            </p:cNvPr>
            <p:cNvSpPr>
              <a:spLocks noChangeAspect="1" noEditPoints="1"/>
            </p:cNvSpPr>
            <p:nvPr/>
          </p:nvSpPr>
          <p:spPr bwMode="auto">
            <a:xfrm>
              <a:off x="7408467" y="2900167"/>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ctr" anchorCtr="0" compatLnSpc="1">
              <a:prstTxWarp prst="textNoShape">
                <a:avLst/>
              </a:prstTxWarp>
            </a:bodyPr>
            <a:lstStyle/>
            <a:p>
              <a:pPr defTabSz="932597">
                <a:lnSpc>
                  <a:spcPct val="150000"/>
                </a:lnSpc>
                <a:defRPr/>
              </a:pPr>
              <a:r>
                <a:rPr lang="en-US" sz="1400" b="1" dirty="0">
                  <a:solidFill>
                    <a:srgbClr val="2F2F2F"/>
                  </a:solidFill>
                  <a:latin typeface="Segoe UI"/>
                </a:rPr>
                <a:t>Z2</a:t>
              </a:r>
            </a:p>
          </p:txBody>
        </p:sp>
        <p:cxnSp>
          <p:nvCxnSpPr>
            <p:cNvPr id="65" name="Straight Arrow Connector 64">
              <a:extLst>
                <a:ext uri="{FF2B5EF4-FFF2-40B4-BE49-F238E27FC236}">
                  <a16:creationId xmlns:a16="http://schemas.microsoft.com/office/drawing/2014/main" id="{75DAB493-083F-5D6E-FF0F-34C90586525F}"/>
                </a:ext>
              </a:extLst>
            </p:cNvPr>
            <p:cNvCxnSpPr>
              <a:cxnSpLocks/>
            </p:cNvCxnSpPr>
            <p:nvPr/>
          </p:nvCxnSpPr>
          <p:spPr>
            <a:xfrm flipH="1">
              <a:off x="7564239" y="1877593"/>
              <a:ext cx="452472" cy="896108"/>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0D225ECE-C43B-F32D-885A-8FCCC67184AD}"/>
                </a:ext>
              </a:extLst>
            </p:cNvPr>
            <p:cNvCxnSpPr>
              <a:cxnSpLocks/>
            </p:cNvCxnSpPr>
            <p:nvPr/>
          </p:nvCxnSpPr>
          <p:spPr>
            <a:xfrm>
              <a:off x="8233115" y="1877593"/>
              <a:ext cx="413137" cy="910047"/>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7" name="Database_EFC7" title="Icon of a cylinder">
              <a:extLst>
                <a:ext uri="{FF2B5EF4-FFF2-40B4-BE49-F238E27FC236}">
                  <a16:creationId xmlns:a16="http://schemas.microsoft.com/office/drawing/2014/main" id="{3D5A7B0C-B88F-4E3A-7845-A603329DC4D1}"/>
                </a:ext>
              </a:extLst>
            </p:cNvPr>
            <p:cNvSpPr>
              <a:spLocks noChangeAspect="1" noEditPoints="1"/>
            </p:cNvSpPr>
            <p:nvPr/>
          </p:nvSpPr>
          <p:spPr bwMode="auto">
            <a:xfrm>
              <a:off x="9595781" y="2540559"/>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bg1">
                  <a:lumMod val="50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2F2F2F"/>
                </a:solidFill>
                <a:latin typeface="Segoe UI"/>
              </a:endParaRPr>
            </a:p>
          </p:txBody>
        </p:sp>
        <p:sp>
          <p:nvSpPr>
            <p:cNvPr id="68" name="Database_EFC7" title="Icon of a cylinder">
              <a:extLst>
                <a:ext uri="{FF2B5EF4-FFF2-40B4-BE49-F238E27FC236}">
                  <a16:creationId xmlns:a16="http://schemas.microsoft.com/office/drawing/2014/main" id="{3CAF0071-85C0-78D2-88AC-2FCA5544CB97}"/>
                </a:ext>
              </a:extLst>
            </p:cNvPr>
            <p:cNvSpPr>
              <a:spLocks noChangeAspect="1" noEditPoints="1"/>
            </p:cNvSpPr>
            <p:nvPr/>
          </p:nvSpPr>
          <p:spPr bwMode="auto">
            <a:xfrm>
              <a:off x="9751215" y="2695993"/>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bg1">
                  <a:lumMod val="50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2F2F2F"/>
                </a:solidFill>
                <a:latin typeface="Segoe UI"/>
              </a:endParaRPr>
            </a:p>
          </p:txBody>
        </p:sp>
        <p:sp>
          <p:nvSpPr>
            <p:cNvPr id="69" name="Database_EFC7" title="Icon of a cylinder">
              <a:extLst>
                <a:ext uri="{FF2B5EF4-FFF2-40B4-BE49-F238E27FC236}">
                  <a16:creationId xmlns:a16="http://schemas.microsoft.com/office/drawing/2014/main" id="{14C54420-293A-4486-36A5-7FD80EE134C8}"/>
                </a:ext>
              </a:extLst>
            </p:cNvPr>
            <p:cNvSpPr>
              <a:spLocks noChangeAspect="1" noEditPoints="1"/>
            </p:cNvSpPr>
            <p:nvPr/>
          </p:nvSpPr>
          <p:spPr bwMode="auto">
            <a:xfrm>
              <a:off x="9906649" y="2851427"/>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bg1">
                  <a:lumMod val="50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2F2F2F"/>
                </a:solidFill>
                <a:latin typeface="Segoe UI"/>
              </a:endParaRPr>
            </a:p>
          </p:txBody>
        </p:sp>
        <p:cxnSp>
          <p:nvCxnSpPr>
            <p:cNvPr id="70" name="Straight Arrow Connector 69">
              <a:extLst>
                <a:ext uri="{FF2B5EF4-FFF2-40B4-BE49-F238E27FC236}">
                  <a16:creationId xmlns:a16="http://schemas.microsoft.com/office/drawing/2014/main" id="{E6F9F4F4-94DD-2ABF-9E59-F02226B30FE4}"/>
                </a:ext>
              </a:extLst>
            </p:cNvPr>
            <p:cNvCxnSpPr>
              <a:cxnSpLocks/>
            </p:cNvCxnSpPr>
            <p:nvPr/>
          </p:nvCxnSpPr>
          <p:spPr>
            <a:xfrm>
              <a:off x="9041907" y="3204360"/>
              <a:ext cx="666634" cy="0"/>
            </a:xfrm>
            <a:prstGeom prst="straightConnector1">
              <a:avLst/>
            </a:prstGeom>
            <a:ln w="28575">
              <a:solidFill>
                <a:schemeClr val="accent2">
                  <a:lumMod val="90000"/>
                  <a:lumOff val="1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1" name="Database_EFC7" title="Icon of a cylinder">
              <a:extLst>
                <a:ext uri="{FF2B5EF4-FFF2-40B4-BE49-F238E27FC236}">
                  <a16:creationId xmlns:a16="http://schemas.microsoft.com/office/drawing/2014/main" id="{CD27B62B-E47A-6026-3A32-78FB63A195B5}"/>
                </a:ext>
              </a:extLst>
            </p:cNvPr>
            <p:cNvSpPr>
              <a:spLocks noChangeAspect="1" noEditPoints="1"/>
            </p:cNvSpPr>
            <p:nvPr/>
          </p:nvSpPr>
          <p:spPr bwMode="auto">
            <a:xfrm>
              <a:off x="8488049" y="2911066"/>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ctr" anchorCtr="0" compatLnSpc="1">
              <a:prstTxWarp prst="textNoShape">
                <a:avLst/>
              </a:prstTxWarp>
            </a:bodyPr>
            <a:lstStyle/>
            <a:p>
              <a:pPr defTabSz="932597">
                <a:lnSpc>
                  <a:spcPct val="150000"/>
                </a:lnSpc>
                <a:defRPr/>
              </a:pPr>
              <a:r>
                <a:rPr lang="en-US" sz="1400" b="1" dirty="0">
                  <a:solidFill>
                    <a:srgbClr val="2F2F2F"/>
                  </a:solidFill>
                  <a:latin typeface="Segoe UI"/>
                </a:rPr>
                <a:t>Z3</a:t>
              </a:r>
            </a:p>
          </p:txBody>
        </p:sp>
        <p:sp>
          <p:nvSpPr>
            <p:cNvPr id="72" name="Database_EFC7" title="Icon of a cylinder">
              <a:extLst>
                <a:ext uri="{FF2B5EF4-FFF2-40B4-BE49-F238E27FC236}">
                  <a16:creationId xmlns:a16="http://schemas.microsoft.com/office/drawing/2014/main" id="{82E4A98D-2D33-8B8E-3F1F-527E1DA7CD38}"/>
                </a:ext>
              </a:extLst>
            </p:cNvPr>
            <p:cNvSpPr>
              <a:spLocks noChangeAspect="1" noEditPoints="1"/>
            </p:cNvSpPr>
            <p:nvPr/>
          </p:nvSpPr>
          <p:spPr bwMode="auto">
            <a:xfrm>
              <a:off x="7934801" y="2299678"/>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ctr" anchorCtr="0" compatLnSpc="1">
              <a:prstTxWarp prst="textNoShape">
                <a:avLst/>
              </a:prstTxWarp>
            </a:bodyPr>
            <a:lstStyle/>
            <a:p>
              <a:pPr defTabSz="932597">
                <a:lnSpc>
                  <a:spcPct val="150000"/>
                </a:lnSpc>
                <a:defRPr/>
              </a:pPr>
              <a:r>
                <a:rPr lang="en-US" sz="1400" b="1" dirty="0">
                  <a:solidFill>
                    <a:srgbClr val="2F2F2F"/>
                  </a:solidFill>
                  <a:latin typeface="Segoe UI"/>
                </a:rPr>
                <a:t>Z1</a:t>
              </a:r>
            </a:p>
          </p:txBody>
        </p:sp>
      </p:grpSp>
      <p:sp>
        <p:nvSpPr>
          <p:cNvPr id="73" name="TextBox 72">
            <a:extLst>
              <a:ext uri="{FF2B5EF4-FFF2-40B4-BE49-F238E27FC236}">
                <a16:creationId xmlns:a16="http://schemas.microsoft.com/office/drawing/2014/main" id="{6463FD2F-80DA-A75C-AA2C-2956262173FA}"/>
              </a:ext>
              <a:ext uri="{C183D7F6-B498-43B3-948B-1728B52AA6E4}">
                <adec:decorative xmlns:adec="http://schemas.microsoft.com/office/drawing/2017/decorative" val="1"/>
              </a:ext>
            </a:extLst>
          </p:cNvPr>
          <p:cNvSpPr txBox="1"/>
          <p:nvPr/>
        </p:nvSpPr>
        <p:spPr>
          <a:xfrm>
            <a:off x="3126428" y="2115034"/>
            <a:ext cx="1725869" cy="489322"/>
          </a:xfrm>
          <a:prstGeom prst="rect">
            <a:avLst/>
          </a:prstGeom>
          <a:noFill/>
          <a:ln>
            <a:noFill/>
          </a:ln>
        </p:spPr>
        <p:txBody>
          <a:bodyPr wrap="none" lIns="182854" tIns="146283" rIns="182854" bIns="146283" rtlCol="0">
            <a:spAutoFit/>
          </a:bodyPr>
          <a:lstStyle/>
          <a:p>
            <a:pPr defTabSz="932563">
              <a:lnSpc>
                <a:spcPct val="90000"/>
              </a:lnSpc>
              <a:spcAft>
                <a:spcPts val="600"/>
              </a:spcAft>
              <a:defRPr/>
            </a:pPr>
            <a:r>
              <a:rPr lang="en-US" sz="1400" dirty="0"/>
              <a:t>Typically</a:t>
            </a:r>
            <a:r>
              <a:rPr lang="en-US" sz="1400" dirty="0">
                <a:gradFill>
                  <a:gsLst>
                    <a:gs pos="2917">
                      <a:srgbClr val="505050"/>
                    </a:gs>
                    <a:gs pos="30000">
                      <a:srgbClr val="505050"/>
                    </a:gs>
                  </a:gsLst>
                  <a:lin ang="5400000" scaled="0"/>
                </a:gradFill>
              </a:rPr>
              <a:t>, &gt;300mi</a:t>
            </a:r>
          </a:p>
        </p:txBody>
      </p:sp>
      <p:sp>
        <p:nvSpPr>
          <p:cNvPr id="74" name="TextBox 73">
            <a:extLst>
              <a:ext uri="{FF2B5EF4-FFF2-40B4-BE49-F238E27FC236}">
                <a16:creationId xmlns:a16="http://schemas.microsoft.com/office/drawing/2014/main" id="{02911A64-D862-D815-0E1A-E1FB41614F6F}"/>
              </a:ext>
              <a:ext uri="{C183D7F6-B498-43B3-948B-1728B52AA6E4}">
                <adec:decorative xmlns:adec="http://schemas.microsoft.com/office/drawing/2017/decorative" val="1"/>
              </a:ext>
            </a:extLst>
          </p:cNvPr>
          <p:cNvSpPr txBox="1"/>
          <p:nvPr/>
        </p:nvSpPr>
        <p:spPr>
          <a:xfrm>
            <a:off x="3528024" y="3160087"/>
            <a:ext cx="765165" cy="461600"/>
          </a:xfrm>
          <a:prstGeom prst="rect">
            <a:avLst/>
          </a:prstGeom>
          <a:noFill/>
          <a:ln>
            <a:noFill/>
          </a:ln>
        </p:spPr>
        <p:txBody>
          <a:bodyPr wrap="none" lIns="182854" tIns="146283" rIns="182854" bIns="146283" rtlCol="0">
            <a:spAutoFit/>
          </a:bodyPr>
          <a:lstStyle/>
          <a:p>
            <a:pPr defTabSz="932563">
              <a:lnSpc>
                <a:spcPct val="90000"/>
              </a:lnSpc>
              <a:spcAft>
                <a:spcPts val="600"/>
              </a:spcAft>
              <a:defRPr/>
            </a:pPr>
            <a:r>
              <a:rPr lang="en-US" sz="1400" dirty="0">
                <a:gradFill>
                  <a:gsLst>
                    <a:gs pos="2917">
                      <a:srgbClr val="505050"/>
                    </a:gs>
                    <a:gs pos="30000">
                      <a:srgbClr val="505050"/>
                    </a:gs>
                  </a:gsLst>
                  <a:lin ang="5400000" scaled="0"/>
                </a:gradFill>
              </a:rPr>
              <a:t>Async</a:t>
            </a:r>
          </a:p>
        </p:txBody>
      </p:sp>
      <p:sp>
        <p:nvSpPr>
          <p:cNvPr id="75" name="TextBox 74">
            <a:extLst>
              <a:ext uri="{FF2B5EF4-FFF2-40B4-BE49-F238E27FC236}">
                <a16:creationId xmlns:a16="http://schemas.microsoft.com/office/drawing/2014/main" id="{3474122F-0D70-8C61-6596-DF4FE7151DE1}"/>
              </a:ext>
              <a:ext uri="{C183D7F6-B498-43B3-948B-1728B52AA6E4}">
                <adec:decorative xmlns:adec="http://schemas.microsoft.com/office/drawing/2017/decorative" val="1"/>
              </a:ext>
            </a:extLst>
          </p:cNvPr>
          <p:cNvSpPr txBox="1"/>
          <p:nvPr/>
        </p:nvSpPr>
        <p:spPr>
          <a:xfrm>
            <a:off x="4768375" y="2688659"/>
            <a:ext cx="1080655" cy="461600"/>
          </a:xfrm>
          <a:prstGeom prst="rect">
            <a:avLst/>
          </a:prstGeom>
          <a:noFill/>
          <a:ln>
            <a:noFill/>
          </a:ln>
        </p:spPr>
        <p:txBody>
          <a:bodyPr wrap="none" lIns="182854" tIns="146283" rIns="182854" bIns="146283" rtlCol="0">
            <a:spAutoFit/>
          </a:bodyPr>
          <a:lstStyle/>
          <a:p>
            <a:pPr defTabSz="932563">
              <a:lnSpc>
                <a:spcPct val="90000"/>
              </a:lnSpc>
              <a:spcAft>
                <a:spcPts val="600"/>
              </a:spcAft>
              <a:defRPr/>
            </a:pPr>
            <a:r>
              <a:rPr lang="en-US" sz="1400" dirty="0">
                <a:gradFill>
                  <a:gsLst>
                    <a:gs pos="2917">
                      <a:srgbClr val="505050"/>
                    </a:gs>
                    <a:gs pos="30000">
                      <a:srgbClr val="505050"/>
                    </a:gs>
                  </a:gsLst>
                  <a:lin ang="5400000" scaled="0"/>
                </a:gradFill>
              </a:rPr>
              <a:t>Secondary</a:t>
            </a:r>
          </a:p>
        </p:txBody>
      </p:sp>
      <p:grpSp>
        <p:nvGrpSpPr>
          <p:cNvPr id="76" name="Group 75">
            <a:extLst>
              <a:ext uri="{FF2B5EF4-FFF2-40B4-BE49-F238E27FC236}">
                <a16:creationId xmlns:a16="http://schemas.microsoft.com/office/drawing/2014/main" id="{E20C8666-737E-7FFE-0807-B582609AD4A9}"/>
              </a:ext>
              <a:ext uri="{C183D7F6-B498-43B3-948B-1728B52AA6E4}">
                <adec:decorative xmlns:adec="http://schemas.microsoft.com/office/drawing/2017/decorative" val="1"/>
              </a:ext>
            </a:extLst>
          </p:cNvPr>
          <p:cNvGrpSpPr/>
          <p:nvPr/>
        </p:nvGrpSpPr>
        <p:grpSpPr>
          <a:xfrm>
            <a:off x="1950441" y="1731392"/>
            <a:ext cx="2903832" cy="1690687"/>
            <a:chOff x="1950441" y="1731392"/>
            <a:chExt cx="2903832" cy="1690687"/>
          </a:xfrm>
        </p:grpSpPr>
        <p:cxnSp>
          <p:nvCxnSpPr>
            <p:cNvPr id="77" name="Straight Arrow Connector 76">
              <a:extLst>
                <a:ext uri="{FF2B5EF4-FFF2-40B4-BE49-F238E27FC236}">
                  <a16:creationId xmlns:a16="http://schemas.microsoft.com/office/drawing/2014/main" id="{D2945E19-2828-DC4B-6045-5BCAB67F1B84}"/>
                </a:ext>
              </a:extLst>
            </p:cNvPr>
            <p:cNvCxnSpPr>
              <a:cxnSpLocks/>
            </p:cNvCxnSpPr>
            <p:nvPr/>
          </p:nvCxnSpPr>
          <p:spPr>
            <a:xfrm>
              <a:off x="2684346" y="1731392"/>
              <a:ext cx="0" cy="474532"/>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B9500FF-70A3-0DFF-4E00-94B61125408B}"/>
                </a:ext>
              </a:extLst>
            </p:cNvPr>
            <p:cNvCxnSpPr>
              <a:cxnSpLocks/>
            </p:cNvCxnSpPr>
            <p:nvPr/>
          </p:nvCxnSpPr>
          <p:spPr>
            <a:xfrm flipH="1">
              <a:off x="2124283" y="1877593"/>
              <a:ext cx="452472" cy="896108"/>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7EEAD2A-2BD7-7C84-B353-51ECE8244F51}"/>
                </a:ext>
              </a:extLst>
            </p:cNvPr>
            <p:cNvCxnSpPr>
              <a:cxnSpLocks/>
            </p:cNvCxnSpPr>
            <p:nvPr/>
          </p:nvCxnSpPr>
          <p:spPr>
            <a:xfrm>
              <a:off x="2793159" y="1877593"/>
              <a:ext cx="413137" cy="910047"/>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0" name="Database_EFC7" title="Icon of a cylinder">
              <a:extLst>
                <a:ext uri="{FF2B5EF4-FFF2-40B4-BE49-F238E27FC236}">
                  <a16:creationId xmlns:a16="http://schemas.microsoft.com/office/drawing/2014/main" id="{588AC2FB-0CA6-C739-ECEA-87170CE4FF88}"/>
                </a:ext>
              </a:extLst>
            </p:cNvPr>
            <p:cNvSpPr>
              <a:spLocks noChangeAspect="1" noEditPoints="1"/>
            </p:cNvSpPr>
            <p:nvPr/>
          </p:nvSpPr>
          <p:spPr bwMode="auto">
            <a:xfrm>
              <a:off x="4155825" y="2540559"/>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bg1">
                  <a:lumMod val="50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400" dirty="0">
                <a:solidFill>
                  <a:srgbClr val="2F2F2F"/>
                </a:solidFill>
              </a:endParaRPr>
            </a:p>
          </p:txBody>
        </p:sp>
        <p:sp>
          <p:nvSpPr>
            <p:cNvPr id="81" name="Database_EFC7" title="Icon of a cylinder">
              <a:extLst>
                <a:ext uri="{FF2B5EF4-FFF2-40B4-BE49-F238E27FC236}">
                  <a16:creationId xmlns:a16="http://schemas.microsoft.com/office/drawing/2014/main" id="{693F2168-9B4F-7A5B-E029-3A8BCA4EF9E4}"/>
                </a:ext>
              </a:extLst>
            </p:cNvPr>
            <p:cNvSpPr>
              <a:spLocks noChangeAspect="1" noEditPoints="1"/>
            </p:cNvSpPr>
            <p:nvPr/>
          </p:nvSpPr>
          <p:spPr bwMode="auto">
            <a:xfrm>
              <a:off x="4311259" y="2695993"/>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bg1">
                  <a:lumMod val="50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400" dirty="0">
                <a:solidFill>
                  <a:srgbClr val="2F2F2F"/>
                </a:solidFill>
              </a:endParaRPr>
            </a:p>
          </p:txBody>
        </p:sp>
        <p:sp>
          <p:nvSpPr>
            <p:cNvPr id="82" name="Database_EFC7" title="Icon of a cylinder">
              <a:extLst>
                <a:ext uri="{FF2B5EF4-FFF2-40B4-BE49-F238E27FC236}">
                  <a16:creationId xmlns:a16="http://schemas.microsoft.com/office/drawing/2014/main" id="{9EB12076-7A9D-A4C7-B60F-685E9751B9C7}"/>
                </a:ext>
              </a:extLst>
            </p:cNvPr>
            <p:cNvSpPr>
              <a:spLocks noChangeAspect="1" noEditPoints="1"/>
            </p:cNvSpPr>
            <p:nvPr/>
          </p:nvSpPr>
          <p:spPr bwMode="auto">
            <a:xfrm>
              <a:off x="4466693" y="2851427"/>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bg1">
                  <a:lumMod val="50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400" dirty="0">
                <a:solidFill>
                  <a:srgbClr val="2F2F2F"/>
                </a:solidFill>
              </a:endParaRPr>
            </a:p>
          </p:txBody>
        </p:sp>
        <p:cxnSp>
          <p:nvCxnSpPr>
            <p:cNvPr id="83" name="Straight Arrow Connector 82">
              <a:extLst>
                <a:ext uri="{FF2B5EF4-FFF2-40B4-BE49-F238E27FC236}">
                  <a16:creationId xmlns:a16="http://schemas.microsoft.com/office/drawing/2014/main" id="{04A57F96-68C5-1098-47E4-9BD9611AD0F1}"/>
                </a:ext>
              </a:extLst>
            </p:cNvPr>
            <p:cNvCxnSpPr>
              <a:cxnSpLocks/>
            </p:cNvCxnSpPr>
            <p:nvPr/>
          </p:nvCxnSpPr>
          <p:spPr>
            <a:xfrm>
              <a:off x="3588513" y="3199784"/>
              <a:ext cx="680072" cy="4576"/>
            </a:xfrm>
            <a:prstGeom prst="straightConnector1">
              <a:avLst/>
            </a:prstGeom>
            <a:ln w="28575">
              <a:solidFill>
                <a:schemeClr val="accent2">
                  <a:lumMod val="90000"/>
                  <a:lumOff val="1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4" name="Database_EFC7" title="Icon of a cylinder">
              <a:extLst>
                <a:ext uri="{FF2B5EF4-FFF2-40B4-BE49-F238E27FC236}">
                  <a16:creationId xmlns:a16="http://schemas.microsoft.com/office/drawing/2014/main" id="{D1071CD5-3678-A7D5-1EF5-E4CD2C8639BD}"/>
                </a:ext>
              </a:extLst>
            </p:cNvPr>
            <p:cNvSpPr>
              <a:spLocks noChangeAspect="1" noEditPoints="1"/>
            </p:cNvSpPr>
            <p:nvPr/>
          </p:nvSpPr>
          <p:spPr bwMode="auto">
            <a:xfrm>
              <a:off x="1950441" y="2870915"/>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ctr" anchorCtr="0" compatLnSpc="1">
              <a:prstTxWarp prst="textNoShape">
                <a:avLst/>
              </a:prstTxWarp>
            </a:bodyPr>
            <a:lstStyle/>
            <a:p>
              <a:pPr defTabSz="932597">
                <a:lnSpc>
                  <a:spcPct val="150000"/>
                </a:lnSpc>
                <a:defRPr/>
              </a:pPr>
              <a:r>
                <a:rPr lang="en-US" sz="1400" b="1" dirty="0">
                  <a:solidFill>
                    <a:srgbClr val="2F2F2F"/>
                  </a:solidFill>
                  <a:latin typeface="Segoe UI"/>
                </a:rPr>
                <a:t>Z2</a:t>
              </a:r>
            </a:p>
          </p:txBody>
        </p:sp>
        <p:sp>
          <p:nvSpPr>
            <p:cNvPr id="85" name="Database_EFC7" title="Icon of a cylinder">
              <a:extLst>
                <a:ext uri="{FF2B5EF4-FFF2-40B4-BE49-F238E27FC236}">
                  <a16:creationId xmlns:a16="http://schemas.microsoft.com/office/drawing/2014/main" id="{7E39EB2E-68D8-E3A3-54DE-29AA769617AA}"/>
                </a:ext>
              </a:extLst>
            </p:cNvPr>
            <p:cNvSpPr>
              <a:spLocks noChangeAspect="1" noEditPoints="1"/>
            </p:cNvSpPr>
            <p:nvPr/>
          </p:nvSpPr>
          <p:spPr bwMode="auto">
            <a:xfrm>
              <a:off x="3030023" y="2881814"/>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ctr" anchorCtr="0" compatLnSpc="1">
              <a:prstTxWarp prst="textNoShape">
                <a:avLst/>
              </a:prstTxWarp>
            </a:bodyPr>
            <a:lstStyle/>
            <a:p>
              <a:pPr defTabSz="932597">
                <a:lnSpc>
                  <a:spcPct val="150000"/>
                </a:lnSpc>
                <a:defRPr/>
              </a:pPr>
              <a:r>
                <a:rPr lang="en-US" sz="1400" b="1" dirty="0">
                  <a:solidFill>
                    <a:srgbClr val="2F2F2F"/>
                  </a:solidFill>
                  <a:latin typeface="Segoe UI"/>
                </a:rPr>
                <a:t>Z3</a:t>
              </a:r>
            </a:p>
          </p:txBody>
        </p:sp>
        <p:sp>
          <p:nvSpPr>
            <p:cNvPr id="86" name="Database_EFC7" title="Icon of a cylinder">
              <a:extLst>
                <a:ext uri="{FF2B5EF4-FFF2-40B4-BE49-F238E27FC236}">
                  <a16:creationId xmlns:a16="http://schemas.microsoft.com/office/drawing/2014/main" id="{49D345F6-0807-974C-DF3B-C24E79B0FEDD}"/>
                </a:ext>
              </a:extLst>
            </p:cNvPr>
            <p:cNvSpPr>
              <a:spLocks noChangeAspect="1" noEditPoints="1"/>
            </p:cNvSpPr>
            <p:nvPr/>
          </p:nvSpPr>
          <p:spPr bwMode="auto">
            <a:xfrm>
              <a:off x="2476775" y="2270426"/>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ctr" anchorCtr="0" compatLnSpc="1">
              <a:prstTxWarp prst="textNoShape">
                <a:avLst/>
              </a:prstTxWarp>
            </a:bodyPr>
            <a:lstStyle/>
            <a:p>
              <a:pPr defTabSz="932597">
                <a:lnSpc>
                  <a:spcPct val="150000"/>
                </a:lnSpc>
                <a:defRPr/>
              </a:pPr>
              <a:r>
                <a:rPr lang="en-US" sz="1400" b="1" dirty="0">
                  <a:solidFill>
                    <a:srgbClr val="2F2F2F"/>
                  </a:solidFill>
                  <a:latin typeface="Segoe UI"/>
                </a:rPr>
                <a:t>Z1</a:t>
              </a:r>
            </a:p>
          </p:txBody>
        </p:sp>
      </p:grpSp>
      <p:sp>
        <p:nvSpPr>
          <p:cNvPr id="87" name="Rectangle 86">
            <a:extLst>
              <a:ext uri="{FF2B5EF4-FFF2-40B4-BE49-F238E27FC236}">
                <a16:creationId xmlns:a16="http://schemas.microsoft.com/office/drawing/2014/main" id="{0BB93AA6-97D0-BFD2-8E96-4D1B165E7DAC}"/>
              </a:ext>
              <a:ext uri="{C183D7F6-B498-43B3-948B-1728B52AA6E4}">
                <adec:decorative xmlns:adec="http://schemas.microsoft.com/office/drawing/2017/decorative" val="1"/>
              </a:ext>
            </a:extLst>
          </p:cNvPr>
          <p:cNvSpPr/>
          <p:nvPr/>
        </p:nvSpPr>
        <p:spPr bwMode="auto">
          <a:xfrm>
            <a:off x="427038" y="1191698"/>
            <a:ext cx="11582400" cy="2683646"/>
          </a:xfrm>
          <a:prstGeom prst="rect">
            <a:avLst/>
          </a:prstGeom>
          <a:no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Arrow Connector 87">
            <a:extLst>
              <a:ext uri="{FF2B5EF4-FFF2-40B4-BE49-F238E27FC236}">
                <a16:creationId xmlns:a16="http://schemas.microsoft.com/office/drawing/2014/main" id="{BC1BEE8F-89F2-AB41-B999-A9E571486BAA}"/>
              </a:ext>
              <a:ext uri="{C183D7F6-B498-43B3-948B-1728B52AA6E4}">
                <adec:decorative xmlns:adec="http://schemas.microsoft.com/office/drawing/2017/decorative" val="1"/>
              </a:ext>
            </a:extLst>
          </p:cNvPr>
          <p:cNvCxnSpPr>
            <a:cxnSpLocks/>
          </p:cNvCxnSpPr>
          <p:nvPr/>
        </p:nvCxnSpPr>
        <p:spPr>
          <a:xfrm flipV="1">
            <a:off x="9728283" y="1894414"/>
            <a:ext cx="0" cy="5202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4504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6">
            <a:extLst>
              <a:ext uri="{FF2B5EF4-FFF2-40B4-BE49-F238E27FC236}">
                <a16:creationId xmlns:a16="http://schemas.microsoft.com/office/drawing/2014/main" id="{BBAEBA92-C8A8-AC5E-6382-74A10F0A5A73}"/>
              </a:ext>
            </a:extLst>
          </p:cNvPr>
          <p:cNvSpPr txBox="1">
            <a:spLocks/>
          </p:cNvSpPr>
          <p:nvPr/>
        </p:nvSpPr>
        <p:spPr>
          <a:xfrm>
            <a:off x="401063" y="247450"/>
            <a:ext cx="6036145" cy="4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Azure Storage Explorer</a:t>
            </a:r>
          </a:p>
        </p:txBody>
      </p:sp>
      <p:sp>
        <p:nvSpPr>
          <p:cNvPr id="14" name="Rectangle 13">
            <a:extLst>
              <a:ext uri="{FF2B5EF4-FFF2-40B4-BE49-F238E27FC236}">
                <a16:creationId xmlns:a16="http://schemas.microsoft.com/office/drawing/2014/main" id="{F088FDD4-FF1E-D44A-2B07-F6006E87FF80}"/>
              </a:ext>
            </a:extLst>
          </p:cNvPr>
          <p:cNvSpPr/>
          <p:nvPr/>
        </p:nvSpPr>
        <p:spPr>
          <a:xfrm>
            <a:off x="427034" y="1192213"/>
            <a:ext cx="5084766" cy="91814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Access multiple accounts and subscriptions</a:t>
            </a:r>
          </a:p>
        </p:txBody>
      </p:sp>
      <p:sp>
        <p:nvSpPr>
          <p:cNvPr id="15" name="Rectangle 14">
            <a:extLst>
              <a:ext uri="{FF2B5EF4-FFF2-40B4-BE49-F238E27FC236}">
                <a16:creationId xmlns:a16="http://schemas.microsoft.com/office/drawing/2014/main" id="{B9738158-1B4C-AA75-B7D0-C2BAB7BE977A}"/>
              </a:ext>
            </a:extLst>
          </p:cNvPr>
          <p:cNvSpPr/>
          <p:nvPr/>
        </p:nvSpPr>
        <p:spPr>
          <a:xfrm>
            <a:off x="427034" y="2457800"/>
            <a:ext cx="5084766" cy="68861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Create, delete, view, edit storage resources</a:t>
            </a:r>
          </a:p>
        </p:txBody>
      </p:sp>
      <p:sp>
        <p:nvSpPr>
          <p:cNvPr id="16" name="Rectangle 15">
            <a:extLst>
              <a:ext uri="{FF2B5EF4-FFF2-40B4-BE49-F238E27FC236}">
                <a16:creationId xmlns:a16="http://schemas.microsoft.com/office/drawing/2014/main" id="{DD14DEAA-18FA-BC74-30E0-921F7A80A50A}"/>
              </a:ext>
            </a:extLst>
          </p:cNvPr>
          <p:cNvSpPr/>
          <p:nvPr/>
        </p:nvSpPr>
        <p:spPr>
          <a:xfrm>
            <a:off x="427034" y="3432675"/>
            <a:ext cx="5084766" cy="91814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dirty="0">
                <a:solidFill>
                  <a:schemeClr val="tx1"/>
                </a:solidFill>
              </a:rPr>
              <a:t>View and edit Blob, Queue, Table, File, Cosmos DB storage and Data Lake Storage</a:t>
            </a:r>
          </a:p>
        </p:txBody>
      </p:sp>
      <p:sp>
        <p:nvSpPr>
          <p:cNvPr id="17" name="Rectangle 16">
            <a:extLst>
              <a:ext uri="{FF2B5EF4-FFF2-40B4-BE49-F238E27FC236}">
                <a16:creationId xmlns:a16="http://schemas.microsoft.com/office/drawing/2014/main" id="{C30661AB-40CB-64DF-4297-0DEF84452A7D}"/>
              </a:ext>
            </a:extLst>
          </p:cNvPr>
          <p:cNvSpPr/>
          <p:nvPr/>
        </p:nvSpPr>
        <p:spPr>
          <a:xfrm>
            <a:off x="427034" y="4698262"/>
            <a:ext cx="5084766" cy="68861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Obtain shared access signature (SAS) keys</a:t>
            </a:r>
          </a:p>
        </p:txBody>
      </p:sp>
      <p:sp>
        <p:nvSpPr>
          <p:cNvPr id="18" name="Rectangle 17">
            <a:extLst>
              <a:ext uri="{FF2B5EF4-FFF2-40B4-BE49-F238E27FC236}">
                <a16:creationId xmlns:a16="http://schemas.microsoft.com/office/drawing/2014/main" id="{56AFA09A-CEAB-97EC-B931-694302C01A55}"/>
              </a:ext>
            </a:extLst>
          </p:cNvPr>
          <p:cNvSpPr/>
          <p:nvPr/>
        </p:nvSpPr>
        <p:spPr>
          <a:xfrm>
            <a:off x="427034" y="5673137"/>
            <a:ext cx="5084766" cy="68861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buSzPct val="50000"/>
            </a:pPr>
            <a:r>
              <a:rPr lang="en-US" sz="2000" dirty="0">
                <a:solidFill>
                  <a:schemeClr val="tx1"/>
                </a:solidFill>
              </a:rPr>
              <a:t>Available for Windows, Mac, and Linux</a:t>
            </a:r>
          </a:p>
        </p:txBody>
      </p:sp>
      <p:sp>
        <p:nvSpPr>
          <p:cNvPr id="19" name="Rectangle 18">
            <a:extLst>
              <a:ext uri="{FF2B5EF4-FFF2-40B4-BE49-F238E27FC236}">
                <a16:creationId xmlns:a16="http://schemas.microsoft.com/office/drawing/2014/main" id="{434AD205-9EE4-A028-41F0-348AABC26B18}"/>
              </a:ext>
              <a:ext uri="{C183D7F6-B498-43B3-948B-1728B52AA6E4}">
                <adec:decorative xmlns:adec="http://schemas.microsoft.com/office/drawing/2017/decorative" val="1"/>
              </a:ext>
            </a:extLst>
          </p:cNvPr>
          <p:cNvSpPr/>
          <p:nvPr/>
        </p:nvSpPr>
        <p:spPr bwMode="auto">
          <a:xfrm>
            <a:off x="5803899" y="1192213"/>
            <a:ext cx="6205539" cy="524968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descr="Screenshot of the Storage Explorer. The navigation pane (left) is expanded and a folder in the blob container is selected. The folder (right pane) contains several documents">
            <a:extLst>
              <a:ext uri="{FF2B5EF4-FFF2-40B4-BE49-F238E27FC236}">
                <a16:creationId xmlns:a16="http://schemas.microsoft.com/office/drawing/2014/main" id="{0E6A2CB4-F418-66F8-9D9C-CC11287D319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803899" y="2259416"/>
            <a:ext cx="6070370" cy="3218644"/>
          </a:xfrm>
          <a:prstGeom prst="rect">
            <a:avLst/>
          </a:prstGeom>
          <a:noFill/>
          <a:ln>
            <a:solidFill>
              <a:schemeClr val="bg1">
                <a:lumMod val="65000"/>
              </a:schemeClr>
            </a:solidFill>
          </a:ln>
        </p:spPr>
      </p:pic>
    </p:spTree>
    <p:extLst>
      <p:ext uri="{BB962C8B-B14F-4D97-AF65-F5344CB8AC3E}">
        <p14:creationId xmlns:p14="http://schemas.microsoft.com/office/powerpoint/2010/main" val="26412950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455" y="1113450"/>
            <a:ext cx="4690317" cy="978729"/>
          </a:xfrm>
        </p:spPr>
        <p:txBody>
          <a:bodyPr/>
          <a:lstStyle/>
          <a:p>
            <a:r>
              <a:rPr lang="en-US" sz="3200" b="1" dirty="0"/>
              <a:t>2.D. Azure Identity, Access, and Security</a:t>
            </a:r>
          </a:p>
        </p:txBody>
      </p:sp>
      <p:sp>
        <p:nvSpPr>
          <p:cNvPr id="3" name="Text Placeholder 2"/>
          <p:cNvSpPr>
            <a:spLocks noGrp="1"/>
          </p:cNvSpPr>
          <p:nvPr>
            <p:ph type="body" sz="quarter" idx="12"/>
          </p:nvPr>
        </p:nvSpPr>
        <p:spPr>
          <a:xfrm>
            <a:off x="597321" y="2268489"/>
            <a:ext cx="4507242" cy="2492990"/>
          </a:xfrm>
        </p:spPr>
        <p:txBody>
          <a:bodyPr/>
          <a:lstStyle/>
          <a:p>
            <a:pPr marL="342900" indent="-342900">
              <a:buFont typeface="Arial" panose="020B0604020202020204" pitchFamily="34" charset="0"/>
              <a:buChar char="•"/>
            </a:pPr>
            <a:r>
              <a:rPr lang="en-US" dirty="0"/>
              <a:t>Azure AD &amp; Azure AD DS</a:t>
            </a:r>
          </a:p>
          <a:p>
            <a:pPr marL="342900" indent="-342900">
              <a:buFont typeface="Arial" panose="020B0604020202020204" pitchFamily="34" charset="0"/>
              <a:buChar char="•"/>
            </a:pPr>
            <a:r>
              <a:rPr lang="en-US" dirty="0"/>
              <a:t>Authentication Methods including SSO, MFA &amp; </a:t>
            </a:r>
            <a:r>
              <a:rPr lang="en-US" dirty="0" err="1"/>
              <a:t>Passwordless</a:t>
            </a:r>
            <a:endParaRPr lang="en-US" dirty="0"/>
          </a:p>
          <a:p>
            <a:pPr marL="342900" indent="-342900">
              <a:buFont typeface="Arial" panose="020B0604020202020204" pitchFamily="34" charset="0"/>
              <a:buChar char="•"/>
            </a:pPr>
            <a:r>
              <a:rPr lang="en-US" dirty="0"/>
              <a:t>Conditional Access</a:t>
            </a:r>
          </a:p>
          <a:p>
            <a:pPr marL="342900" indent="-342900">
              <a:buFont typeface="Arial" panose="020B0604020202020204" pitchFamily="34" charset="0"/>
              <a:buChar char="•"/>
            </a:pPr>
            <a:r>
              <a:rPr lang="en-US" dirty="0"/>
              <a:t>Azure Role-Based Access Control (RBAC)</a:t>
            </a:r>
          </a:p>
          <a:p>
            <a:pPr marL="342900" indent="-342900">
              <a:buFont typeface="Arial" panose="020B0604020202020204" pitchFamily="34" charset="0"/>
              <a:buChar char="•"/>
            </a:pPr>
            <a:r>
              <a:rPr lang="en-US" dirty="0"/>
              <a:t>Concept of Zero Trust</a:t>
            </a:r>
          </a:p>
          <a:p>
            <a:pPr marL="342900" indent="-342900">
              <a:buFont typeface="Arial" panose="020B0604020202020204" pitchFamily="34" charset="0"/>
              <a:buChar char="•"/>
            </a:pPr>
            <a:r>
              <a:rPr lang="en-US" dirty="0"/>
              <a:t>Defense in Depth Model</a:t>
            </a:r>
          </a:p>
          <a:p>
            <a:pPr marL="342900" indent="-342900">
              <a:buFont typeface="Arial" panose="020B0604020202020204" pitchFamily="34" charset="0"/>
              <a:buChar char="•"/>
            </a:pPr>
            <a:r>
              <a:rPr lang="en-US" dirty="0"/>
              <a:t>Microsoft Defender for Cloud</a:t>
            </a:r>
          </a:p>
          <a:p>
            <a:endParaRPr lang="en-US" dirty="0"/>
          </a:p>
        </p:txBody>
      </p:sp>
    </p:spTree>
    <p:extLst>
      <p:ext uri="{BB962C8B-B14F-4D97-AF65-F5344CB8AC3E}">
        <p14:creationId xmlns:p14="http://schemas.microsoft.com/office/powerpoint/2010/main" val="74299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3063FE77-8683-4C69-5AD3-C9D6E15EA953}"/>
              </a:ext>
            </a:extLst>
          </p:cNvPr>
          <p:cNvSpPr txBox="1">
            <a:spLocks/>
          </p:cNvSpPr>
          <p:nvPr/>
        </p:nvSpPr>
        <p:spPr>
          <a:xfrm>
            <a:off x="419100" y="209156"/>
            <a:ext cx="6796073" cy="680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Azure Active Directory (AAD)</a:t>
            </a:r>
          </a:p>
        </p:txBody>
      </p:sp>
      <p:sp>
        <p:nvSpPr>
          <p:cNvPr id="3" name="Text Placeholder 5">
            <a:extLst>
              <a:ext uri="{FF2B5EF4-FFF2-40B4-BE49-F238E27FC236}">
                <a16:creationId xmlns:a16="http://schemas.microsoft.com/office/drawing/2014/main" id="{405BDDF3-7110-0695-45AE-9DF893064B00}"/>
              </a:ext>
            </a:extLst>
          </p:cNvPr>
          <p:cNvSpPr txBox="1">
            <a:spLocks/>
          </p:cNvSpPr>
          <p:nvPr/>
        </p:nvSpPr>
        <p:spPr>
          <a:xfrm>
            <a:off x="419100" y="1425724"/>
            <a:ext cx="11340811" cy="390876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400" dirty="0">
                <a:solidFill>
                  <a:schemeClr val="tx1"/>
                </a:solidFill>
                <a:latin typeface="Segoe UI" panose="020B0502040204020203" pitchFamily="34" charset="0"/>
                <a:cs typeface="Segoe UI" panose="020B0502040204020203" pitchFamily="34" charset="0"/>
              </a:rPr>
              <a:t>Azure Active Directory (AAD) is Microsoft Azure’s cloud-based identity and access management service. </a:t>
            </a:r>
          </a:p>
          <a:p>
            <a:pPr marL="0" indent="0">
              <a:buNone/>
            </a:pPr>
            <a:endParaRPr lang="en-US" sz="2400" dirty="0">
              <a:solidFill>
                <a:schemeClr val="tx1"/>
              </a:solidFill>
              <a:latin typeface="Segoe UI" panose="020B0502040204020203" pitchFamily="34" charset="0"/>
              <a:cs typeface="Segoe UI" panose="020B0502040204020203" pitchFamily="34" charset="0"/>
            </a:endParaRPr>
          </a:p>
          <a:p>
            <a:pPr lvl="1" indent="-457200">
              <a:buFont typeface="Arial" panose="020B0604020202020204" pitchFamily="34" charset="0"/>
              <a:buChar char="•"/>
            </a:pPr>
            <a:r>
              <a:rPr lang="en-US" sz="2400" dirty="0">
                <a:latin typeface="Segoe UI" panose="020B0502040204020203" pitchFamily="34" charset="0"/>
                <a:cs typeface="Segoe UI" panose="020B0502040204020203" pitchFamily="34" charset="0"/>
              </a:rPr>
              <a:t>Authentication (employees sign-in to access resources).</a:t>
            </a:r>
          </a:p>
          <a:p>
            <a:pPr lvl="1" indent="-457200">
              <a:buFont typeface="Arial" panose="020B0604020202020204" pitchFamily="34" charset="0"/>
              <a:buChar char="•"/>
            </a:pPr>
            <a:r>
              <a:rPr lang="en-US" sz="2400" dirty="0">
                <a:latin typeface="Segoe UI" panose="020B0502040204020203" pitchFamily="34" charset="0"/>
                <a:cs typeface="Segoe UI" panose="020B0502040204020203" pitchFamily="34" charset="0"/>
              </a:rPr>
              <a:t>Single sign-on (SSO).</a:t>
            </a:r>
          </a:p>
          <a:p>
            <a:pPr lvl="1" indent="-457200">
              <a:buFont typeface="Arial" panose="020B0604020202020204" pitchFamily="34" charset="0"/>
              <a:buChar char="•"/>
            </a:pPr>
            <a:r>
              <a:rPr lang="en-US" sz="2400" dirty="0">
                <a:latin typeface="Segoe UI" panose="020B0502040204020203" pitchFamily="34" charset="0"/>
                <a:cs typeface="Segoe UI" panose="020B0502040204020203" pitchFamily="34" charset="0"/>
              </a:rPr>
              <a:t>Application management.</a:t>
            </a:r>
          </a:p>
          <a:p>
            <a:pPr lvl="1" indent="-457200">
              <a:buFont typeface="Arial" panose="020B0604020202020204" pitchFamily="34" charset="0"/>
              <a:buChar char="•"/>
            </a:pPr>
            <a:r>
              <a:rPr lang="en-US" sz="2400" dirty="0">
                <a:latin typeface="Segoe UI" panose="020B0502040204020203" pitchFamily="34" charset="0"/>
                <a:cs typeface="Segoe UI" panose="020B0502040204020203" pitchFamily="34" charset="0"/>
              </a:rPr>
              <a:t>Business to Business (B2B).</a:t>
            </a:r>
          </a:p>
          <a:p>
            <a:pPr lvl="1" indent="-457200">
              <a:buFont typeface="Arial" panose="020B0604020202020204" pitchFamily="34" charset="0"/>
              <a:buChar char="•"/>
            </a:pPr>
            <a:r>
              <a:rPr lang="en-US" sz="2400" dirty="0">
                <a:latin typeface="Segoe UI" panose="020B0502040204020203" pitchFamily="34" charset="0"/>
                <a:cs typeface="Segoe UI" panose="020B0502040204020203" pitchFamily="34" charset="0"/>
              </a:rPr>
              <a:t>Business to Customer (B2C) identity services.</a:t>
            </a:r>
          </a:p>
          <a:p>
            <a:pPr lvl="1" indent="-457200">
              <a:buFont typeface="Arial" panose="020B0604020202020204" pitchFamily="34" charset="0"/>
              <a:buChar char="•"/>
            </a:pPr>
            <a:r>
              <a:rPr lang="en-US" sz="2400" dirty="0">
                <a:latin typeface="Segoe UI" panose="020B0502040204020203" pitchFamily="34" charset="0"/>
                <a:cs typeface="Segoe UI" panose="020B0502040204020203" pitchFamily="34" charset="0"/>
              </a:rPr>
              <a:t>Device management.</a:t>
            </a:r>
          </a:p>
        </p:txBody>
      </p:sp>
      <p:pic>
        <p:nvPicPr>
          <p:cNvPr id="4" name="Graphic 3">
            <a:extLst>
              <a:ext uri="{FF2B5EF4-FFF2-40B4-BE49-F238E27FC236}">
                <a16:creationId xmlns:a16="http://schemas.microsoft.com/office/drawing/2014/main" id="{CB27EEF3-E9AC-5581-BA9E-32D82D7BD222}"/>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78800" y="2210287"/>
            <a:ext cx="3124199" cy="3124199"/>
          </a:xfrm>
          <a:prstGeom prst="rect">
            <a:avLst/>
          </a:prstGeom>
        </p:spPr>
      </p:pic>
    </p:spTree>
    <p:extLst>
      <p:ext uri="{BB962C8B-B14F-4D97-AF65-F5344CB8AC3E}">
        <p14:creationId xmlns:p14="http://schemas.microsoft.com/office/powerpoint/2010/main" val="37018432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10FB9984-5130-CB4F-E0B9-0975ABEB9D1E}"/>
              </a:ext>
            </a:extLst>
          </p:cNvPr>
          <p:cNvSpPr txBox="1">
            <a:spLocks/>
          </p:cNvSpPr>
          <p:nvPr/>
        </p:nvSpPr>
        <p:spPr>
          <a:xfrm>
            <a:off x="257269" y="230245"/>
            <a:ext cx="10142174" cy="680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Compare Authentication and Authorization</a:t>
            </a:r>
          </a:p>
        </p:txBody>
      </p:sp>
      <p:sp>
        <p:nvSpPr>
          <p:cNvPr id="3" name="Text Placeholder 5">
            <a:extLst>
              <a:ext uri="{FF2B5EF4-FFF2-40B4-BE49-F238E27FC236}">
                <a16:creationId xmlns:a16="http://schemas.microsoft.com/office/drawing/2014/main" id="{8D1CFD52-CAC4-5B59-0736-0AAFC5A7C112}"/>
              </a:ext>
            </a:extLst>
          </p:cNvPr>
          <p:cNvSpPr txBox="1">
            <a:spLocks/>
          </p:cNvSpPr>
          <p:nvPr/>
        </p:nvSpPr>
        <p:spPr>
          <a:xfrm>
            <a:off x="418643" y="1431891"/>
            <a:ext cx="5509260" cy="273305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latin typeface="+mn-lt"/>
              </a:rPr>
              <a:t>Authentication</a:t>
            </a:r>
            <a:r>
              <a:rPr lang="en-US" sz="2400" dirty="0">
                <a:latin typeface="+mj-lt"/>
              </a:rPr>
              <a:t> </a:t>
            </a:r>
            <a:br>
              <a:rPr lang="en-US" sz="2400" dirty="0">
                <a:latin typeface="+mj-lt"/>
              </a:rPr>
            </a:br>
            <a:br>
              <a:rPr lang="en-US" sz="2400" dirty="0">
                <a:latin typeface="+mj-lt"/>
              </a:rPr>
            </a:br>
            <a:r>
              <a:rPr lang="en-US" sz="2400" dirty="0">
                <a:latin typeface="+mn-lt"/>
              </a:rPr>
              <a:t>Identifies the person or service seeking access to a resource. </a:t>
            </a:r>
          </a:p>
          <a:p>
            <a:r>
              <a:rPr lang="en-US" sz="2400" dirty="0">
                <a:latin typeface="+mn-lt"/>
              </a:rPr>
              <a:t>Requests legitimate access credentials.</a:t>
            </a:r>
          </a:p>
          <a:p>
            <a:r>
              <a:rPr lang="en-US" sz="2400" dirty="0">
                <a:latin typeface="+mn-lt"/>
              </a:rPr>
              <a:t>Basis for creating secure identity and access control principles.</a:t>
            </a:r>
          </a:p>
        </p:txBody>
      </p:sp>
      <p:grpSp>
        <p:nvGrpSpPr>
          <p:cNvPr id="4" name="Group 3" descr="Flow graphic of a person showing their ID, they match, so the person is authenticated. ">
            <a:extLst>
              <a:ext uri="{FF2B5EF4-FFF2-40B4-BE49-F238E27FC236}">
                <a16:creationId xmlns:a16="http://schemas.microsoft.com/office/drawing/2014/main" id="{7DCA30A0-3401-F370-9680-BC224C24360A}"/>
              </a:ext>
            </a:extLst>
          </p:cNvPr>
          <p:cNvGrpSpPr/>
          <p:nvPr/>
        </p:nvGrpSpPr>
        <p:grpSpPr>
          <a:xfrm>
            <a:off x="660636" y="4366650"/>
            <a:ext cx="5025275" cy="914400"/>
            <a:chOff x="354814" y="4943861"/>
            <a:chExt cx="5025275" cy="914400"/>
          </a:xfrm>
        </p:grpSpPr>
        <p:pic>
          <p:nvPicPr>
            <p:cNvPr id="5" name="Graphic 4" descr="School girl">
              <a:extLst>
                <a:ext uri="{FF2B5EF4-FFF2-40B4-BE49-F238E27FC236}">
                  <a16:creationId xmlns:a16="http://schemas.microsoft.com/office/drawing/2014/main" id="{EF567EEA-AE89-50E4-5178-351851DC47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4814" y="4943861"/>
              <a:ext cx="914400" cy="914400"/>
            </a:xfrm>
            <a:prstGeom prst="rect">
              <a:avLst/>
            </a:prstGeom>
          </p:spPr>
        </p:pic>
        <p:pic>
          <p:nvPicPr>
            <p:cNvPr id="6" name="Graphic 5" descr="Add">
              <a:extLst>
                <a:ext uri="{FF2B5EF4-FFF2-40B4-BE49-F238E27FC236}">
                  <a16:creationId xmlns:a16="http://schemas.microsoft.com/office/drawing/2014/main" id="{7EA21207-B60E-F4B2-DC53-77D8A9610B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9214" y="5121531"/>
              <a:ext cx="559061" cy="559061"/>
            </a:xfrm>
            <a:prstGeom prst="rect">
              <a:avLst/>
            </a:prstGeom>
          </p:spPr>
        </p:pic>
        <p:pic>
          <p:nvPicPr>
            <p:cNvPr id="7" name="Picture 6" descr="Small card with picture and lines on it representing a government issued and verified id-card.">
              <a:extLst>
                <a:ext uri="{FF2B5EF4-FFF2-40B4-BE49-F238E27FC236}">
                  <a16:creationId xmlns:a16="http://schemas.microsoft.com/office/drawing/2014/main" id="{30948621-3610-5464-F428-CEE6FFDA56C2}"/>
                </a:ext>
              </a:extLst>
            </p:cNvPr>
            <p:cNvPicPr>
              <a:picLocks noChangeAspect="1"/>
            </p:cNvPicPr>
            <p:nvPr/>
          </p:nvPicPr>
          <p:blipFill>
            <a:blip r:embed="rId6"/>
            <a:stretch>
              <a:fillRect/>
            </a:stretch>
          </p:blipFill>
          <p:spPr>
            <a:xfrm>
              <a:off x="1942966" y="4962911"/>
              <a:ext cx="1371600" cy="876300"/>
            </a:xfrm>
            <a:prstGeom prst="rect">
              <a:avLst/>
            </a:prstGeom>
          </p:spPr>
        </p:pic>
        <p:pic>
          <p:nvPicPr>
            <p:cNvPr id="8" name="Graphic 7" descr="Arrow Right">
              <a:extLst>
                <a:ext uri="{FF2B5EF4-FFF2-40B4-BE49-F238E27FC236}">
                  <a16:creationId xmlns:a16="http://schemas.microsoft.com/office/drawing/2014/main" id="{CC42DF9C-439B-7827-81D9-3B4D58F5AE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90273" y="4943861"/>
              <a:ext cx="914400" cy="914400"/>
            </a:xfrm>
            <a:prstGeom prst="rect">
              <a:avLst/>
            </a:prstGeom>
          </p:spPr>
        </p:pic>
        <p:pic>
          <p:nvPicPr>
            <p:cNvPr id="9" name="Graphic 8" descr="Shield Tick">
              <a:extLst>
                <a:ext uri="{FF2B5EF4-FFF2-40B4-BE49-F238E27FC236}">
                  <a16:creationId xmlns:a16="http://schemas.microsoft.com/office/drawing/2014/main" id="{02ADD5FD-5270-DA86-7AAC-372A09AE60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65689" y="4943861"/>
              <a:ext cx="914400" cy="914400"/>
            </a:xfrm>
            <a:prstGeom prst="rect">
              <a:avLst/>
            </a:prstGeom>
          </p:spPr>
        </p:pic>
      </p:grpSp>
      <p:cxnSp>
        <p:nvCxnSpPr>
          <p:cNvPr id="10" name="Straight Connector 9">
            <a:extLst>
              <a:ext uri="{FF2B5EF4-FFF2-40B4-BE49-F238E27FC236}">
                <a16:creationId xmlns:a16="http://schemas.microsoft.com/office/drawing/2014/main" id="{30CFDD5E-3557-3394-DAED-B942D435FD63}"/>
              </a:ext>
              <a:ext uri="{C183D7F6-B498-43B3-948B-1728B52AA6E4}">
                <adec:decorative xmlns:adec="http://schemas.microsoft.com/office/drawing/2017/decorative" val="1"/>
              </a:ext>
            </a:extLst>
          </p:cNvPr>
          <p:cNvCxnSpPr/>
          <p:nvPr/>
        </p:nvCxnSpPr>
        <p:spPr>
          <a:xfrm>
            <a:off x="6089277" y="1364777"/>
            <a:ext cx="0" cy="4501549"/>
          </a:xfrm>
          <a:prstGeom prst="line">
            <a:avLst/>
          </a:prstGeom>
          <a:ln w="19050">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5">
            <a:extLst>
              <a:ext uri="{FF2B5EF4-FFF2-40B4-BE49-F238E27FC236}">
                <a16:creationId xmlns:a16="http://schemas.microsoft.com/office/drawing/2014/main" id="{3C0EC31A-E6A3-A820-92EF-9F65099341ED}"/>
              </a:ext>
            </a:extLst>
          </p:cNvPr>
          <p:cNvSpPr txBox="1">
            <a:spLocks/>
          </p:cNvSpPr>
          <p:nvPr/>
        </p:nvSpPr>
        <p:spPr>
          <a:xfrm>
            <a:off x="6492644" y="1442306"/>
            <a:ext cx="5547834" cy="228985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latin typeface="+mn-lt"/>
              </a:rPr>
              <a:t>Authorization</a:t>
            </a:r>
            <a:r>
              <a:rPr lang="en-US" sz="2400" dirty="0">
                <a:latin typeface="+mj-lt"/>
              </a:rPr>
              <a:t> </a:t>
            </a:r>
            <a:br>
              <a:rPr lang="en-US" sz="2400" dirty="0">
                <a:latin typeface="+mj-lt"/>
              </a:rPr>
            </a:br>
            <a:br>
              <a:rPr lang="en-US" sz="2400" dirty="0">
                <a:latin typeface="+mj-lt"/>
              </a:rPr>
            </a:br>
            <a:r>
              <a:rPr lang="en-US" sz="2400" dirty="0">
                <a:latin typeface="+mn-lt"/>
              </a:rPr>
              <a:t>Determines an authenticated person’s or service’s </a:t>
            </a:r>
            <a:r>
              <a:rPr lang="en-US" sz="2400" b="1" dirty="0">
                <a:latin typeface="+mn-lt"/>
              </a:rPr>
              <a:t>level of access</a:t>
            </a:r>
            <a:r>
              <a:rPr lang="en-US" sz="2400" dirty="0">
                <a:latin typeface="+mn-lt"/>
              </a:rPr>
              <a:t>.</a:t>
            </a:r>
          </a:p>
          <a:p>
            <a:r>
              <a:rPr lang="en-US" sz="2400" dirty="0">
                <a:latin typeface="+mn-lt"/>
              </a:rPr>
              <a:t>Defines which data they can access, and what they can do with it.</a:t>
            </a:r>
          </a:p>
        </p:txBody>
      </p:sp>
      <p:grpSp>
        <p:nvGrpSpPr>
          <p:cNvPr id="12" name="Group 11" descr="Authenticated user checked against a list of user who can enter a server, their name is missing to Authorization is denied.">
            <a:extLst>
              <a:ext uri="{FF2B5EF4-FFF2-40B4-BE49-F238E27FC236}">
                <a16:creationId xmlns:a16="http://schemas.microsoft.com/office/drawing/2014/main" id="{FC6270B2-C68E-0BAB-9F44-DDEC480E8993}"/>
              </a:ext>
            </a:extLst>
          </p:cNvPr>
          <p:cNvGrpSpPr/>
          <p:nvPr/>
        </p:nvGrpSpPr>
        <p:grpSpPr>
          <a:xfrm>
            <a:off x="6582640" y="4366650"/>
            <a:ext cx="5004227" cy="914400"/>
            <a:chOff x="6578628" y="4915100"/>
            <a:chExt cx="5004227" cy="914400"/>
          </a:xfrm>
        </p:grpSpPr>
        <p:pic>
          <p:nvPicPr>
            <p:cNvPr id="13" name="Picture 12" descr="Small card with picture and lines on it representing a government issued and verified id-card.">
              <a:extLst>
                <a:ext uri="{FF2B5EF4-FFF2-40B4-BE49-F238E27FC236}">
                  <a16:creationId xmlns:a16="http://schemas.microsoft.com/office/drawing/2014/main" id="{F1473E87-B776-71B4-42B4-E217FE7D9B02}"/>
                </a:ext>
              </a:extLst>
            </p:cNvPr>
            <p:cNvPicPr>
              <a:picLocks noChangeAspect="1"/>
            </p:cNvPicPr>
            <p:nvPr/>
          </p:nvPicPr>
          <p:blipFill>
            <a:blip r:embed="rId6"/>
            <a:stretch>
              <a:fillRect/>
            </a:stretch>
          </p:blipFill>
          <p:spPr>
            <a:xfrm>
              <a:off x="6578628" y="4934150"/>
              <a:ext cx="1371600" cy="876300"/>
            </a:xfrm>
            <a:prstGeom prst="rect">
              <a:avLst/>
            </a:prstGeom>
          </p:spPr>
        </p:pic>
        <p:pic>
          <p:nvPicPr>
            <p:cNvPr id="14" name="Graphic 13" descr="Add">
              <a:extLst>
                <a:ext uri="{FF2B5EF4-FFF2-40B4-BE49-F238E27FC236}">
                  <a16:creationId xmlns:a16="http://schemas.microsoft.com/office/drawing/2014/main" id="{F22DCE95-B7E7-328F-54DA-BC75B4C74F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7100" y="5092770"/>
              <a:ext cx="559061" cy="559061"/>
            </a:xfrm>
            <a:prstGeom prst="rect">
              <a:avLst/>
            </a:prstGeom>
          </p:spPr>
        </p:pic>
        <p:pic>
          <p:nvPicPr>
            <p:cNvPr id="15" name="Graphic 14" descr="List">
              <a:extLst>
                <a:ext uri="{FF2B5EF4-FFF2-40B4-BE49-F238E27FC236}">
                  <a16:creationId xmlns:a16="http://schemas.microsoft.com/office/drawing/2014/main" id="{890D3A9C-7CA7-2DC2-DBC8-6E3D9710A19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37089" y="4915100"/>
              <a:ext cx="914400" cy="914400"/>
            </a:xfrm>
            <a:prstGeom prst="rect">
              <a:avLst/>
            </a:prstGeom>
          </p:spPr>
        </p:pic>
        <p:pic>
          <p:nvPicPr>
            <p:cNvPr id="16" name="Graphic 15" descr="Cross out or red-x mark.">
              <a:extLst>
                <a:ext uri="{FF2B5EF4-FFF2-40B4-BE49-F238E27FC236}">
                  <a16:creationId xmlns:a16="http://schemas.microsoft.com/office/drawing/2014/main" id="{6400488E-E0C9-2091-1D76-855161D2D07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47565" y="5277805"/>
              <a:ext cx="188991" cy="188991"/>
            </a:xfrm>
            <a:prstGeom prst="rect">
              <a:avLst/>
            </a:prstGeom>
          </p:spPr>
        </p:pic>
        <p:pic>
          <p:nvPicPr>
            <p:cNvPr id="17" name="Graphic 16" descr="Arrow Right">
              <a:extLst>
                <a:ext uri="{FF2B5EF4-FFF2-40B4-BE49-F238E27FC236}">
                  <a16:creationId xmlns:a16="http://schemas.microsoft.com/office/drawing/2014/main" id="{63780A5A-81D8-A95F-D6EF-C451CCC892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81032" y="4915100"/>
              <a:ext cx="914400" cy="914400"/>
            </a:xfrm>
            <a:prstGeom prst="rect">
              <a:avLst/>
            </a:prstGeom>
          </p:spPr>
        </p:pic>
        <p:pic>
          <p:nvPicPr>
            <p:cNvPr id="18" name="Graphic 17" descr="Door Closed">
              <a:extLst>
                <a:ext uri="{FF2B5EF4-FFF2-40B4-BE49-F238E27FC236}">
                  <a16:creationId xmlns:a16="http://schemas.microsoft.com/office/drawing/2014/main" id="{CC2588F7-7E6C-5812-91C0-358AB04627F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662920" y="4915100"/>
              <a:ext cx="914400" cy="914400"/>
            </a:xfrm>
            <a:prstGeom prst="rect">
              <a:avLst/>
            </a:prstGeom>
          </p:spPr>
        </p:pic>
        <p:pic>
          <p:nvPicPr>
            <p:cNvPr id="19" name="Graphic 18" descr="Cross out or red-x mark.">
              <a:extLst>
                <a:ext uri="{FF2B5EF4-FFF2-40B4-BE49-F238E27FC236}">
                  <a16:creationId xmlns:a16="http://schemas.microsoft.com/office/drawing/2014/main" id="{C11E4916-3C52-8030-36B8-22E963F2E60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668455" y="4915100"/>
              <a:ext cx="914400" cy="914400"/>
            </a:xfrm>
            <a:prstGeom prst="rect">
              <a:avLst/>
            </a:prstGeom>
          </p:spPr>
        </p:pic>
      </p:grpSp>
      <p:sp>
        <p:nvSpPr>
          <p:cNvPr id="20" name="Rectangle 19">
            <a:extLst>
              <a:ext uri="{FF2B5EF4-FFF2-40B4-BE49-F238E27FC236}">
                <a16:creationId xmlns:a16="http://schemas.microsoft.com/office/drawing/2014/main" id="{0B467D40-4815-F7E7-A400-25D7A0FD3FAA}"/>
              </a:ext>
            </a:extLst>
          </p:cNvPr>
          <p:cNvSpPr/>
          <p:nvPr/>
        </p:nvSpPr>
        <p:spPr>
          <a:xfrm>
            <a:off x="2079689" y="5567507"/>
            <a:ext cx="1667508" cy="369332"/>
          </a:xfrm>
          <a:prstGeom prst="rect">
            <a:avLst/>
          </a:prstGeom>
        </p:spPr>
        <p:txBody>
          <a:bodyPr wrap="none">
            <a:spAutoFit/>
          </a:bodyPr>
          <a:lstStyle/>
          <a:p>
            <a:r>
              <a:rPr lang="en-US" sz="1800" b="1" dirty="0"/>
              <a:t>Who are you?</a:t>
            </a:r>
            <a:endParaRPr lang="en-US" dirty="0"/>
          </a:p>
        </p:txBody>
      </p:sp>
      <p:sp>
        <p:nvSpPr>
          <p:cNvPr id="21" name="Rectangle 20">
            <a:extLst>
              <a:ext uri="{FF2B5EF4-FFF2-40B4-BE49-F238E27FC236}">
                <a16:creationId xmlns:a16="http://schemas.microsoft.com/office/drawing/2014/main" id="{18578677-B1EC-B520-391A-B9C57AFB7EEA}"/>
              </a:ext>
            </a:extLst>
          </p:cNvPr>
          <p:cNvSpPr/>
          <p:nvPr/>
        </p:nvSpPr>
        <p:spPr>
          <a:xfrm>
            <a:off x="7494316" y="5496994"/>
            <a:ext cx="3292504" cy="369332"/>
          </a:xfrm>
          <a:prstGeom prst="rect">
            <a:avLst/>
          </a:prstGeom>
        </p:spPr>
        <p:txBody>
          <a:bodyPr wrap="none">
            <a:spAutoFit/>
          </a:bodyPr>
          <a:lstStyle/>
          <a:p>
            <a:r>
              <a:rPr lang="en-US" sz="1800" b="1" dirty="0"/>
              <a:t>What you are allowed to do?</a:t>
            </a:r>
          </a:p>
        </p:txBody>
      </p:sp>
    </p:spTree>
    <p:extLst>
      <p:ext uri="{BB962C8B-B14F-4D97-AF65-F5344CB8AC3E}">
        <p14:creationId xmlns:p14="http://schemas.microsoft.com/office/powerpoint/2010/main" val="13872848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3C196349-BAE8-68E0-CD14-F27996C5CA79}"/>
              </a:ext>
            </a:extLst>
          </p:cNvPr>
          <p:cNvSpPr txBox="1">
            <a:spLocks/>
          </p:cNvSpPr>
          <p:nvPr/>
        </p:nvSpPr>
        <p:spPr>
          <a:xfrm>
            <a:off x="419100" y="221041"/>
            <a:ext cx="7941586" cy="680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Azure Multi-Factor Authentication</a:t>
            </a:r>
          </a:p>
        </p:txBody>
      </p:sp>
      <p:sp>
        <p:nvSpPr>
          <p:cNvPr id="3" name="Text Placeholder 5">
            <a:extLst>
              <a:ext uri="{FF2B5EF4-FFF2-40B4-BE49-F238E27FC236}">
                <a16:creationId xmlns:a16="http://schemas.microsoft.com/office/drawing/2014/main" id="{B5330974-9D1F-3901-2DAE-B58BB18250D8}"/>
              </a:ext>
            </a:extLst>
          </p:cNvPr>
          <p:cNvSpPr txBox="1">
            <a:spLocks/>
          </p:cNvSpPr>
          <p:nvPr/>
        </p:nvSpPr>
        <p:spPr>
          <a:xfrm>
            <a:off x="419100" y="1182387"/>
            <a:ext cx="11340811" cy="142090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E" sz="2400" dirty="0">
                <a:solidFill>
                  <a:schemeClr val="tx1"/>
                </a:solidFill>
              </a:rPr>
              <a:t>Provides additional security for your identities by requiring two or more elements for full authentication. </a:t>
            </a:r>
          </a:p>
          <a:p>
            <a:pPr lvl="1" indent="-457200">
              <a:buFont typeface="Arial" panose="020B0604020202020204" pitchFamily="34" charset="0"/>
              <a:buChar char="•"/>
            </a:pPr>
            <a:r>
              <a:rPr lang="en-IE" sz="2400" dirty="0">
                <a:cs typeface="Segoe UI Semilight" pitchFamily="34" charset="0"/>
              </a:rPr>
              <a:t>Something you know   </a:t>
            </a:r>
            <a:r>
              <a:rPr lang="en-IE" dirty="0">
                <a:cs typeface="Segoe UI Semilight" pitchFamily="34" charset="0"/>
                <a:sym typeface="Wingdings" panose="05000000000000000000" pitchFamily="2" charset="2"/>
              </a:rPr>
              <a:t></a:t>
            </a:r>
            <a:r>
              <a:rPr lang="en-IE" sz="2400" dirty="0">
                <a:cs typeface="Segoe UI Semilight" pitchFamily="34" charset="0"/>
                <a:sym typeface="Wingdings" panose="05000000000000000000" pitchFamily="2" charset="2"/>
              </a:rPr>
              <a:t>   </a:t>
            </a:r>
            <a:r>
              <a:rPr lang="en-IE" sz="2400" dirty="0">
                <a:cs typeface="Segoe UI Semilight" pitchFamily="34" charset="0"/>
              </a:rPr>
              <a:t>Something you possess   </a:t>
            </a:r>
            <a:r>
              <a:rPr lang="en-IE" dirty="0">
                <a:cs typeface="Segoe UI Semilight" pitchFamily="34" charset="0"/>
                <a:sym typeface="Wingdings" panose="05000000000000000000" pitchFamily="2" charset="2"/>
              </a:rPr>
              <a:t>   </a:t>
            </a:r>
            <a:r>
              <a:rPr lang="en-IE" sz="2400" dirty="0">
                <a:cs typeface="Segoe UI Semilight" pitchFamily="34" charset="0"/>
              </a:rPr>
              <a:t>Something you are</a:t>
            </a:r>
          </a:p>
        </p:txBody>
      </p:sp>
      <p:pic>
        <p:nvPicPr>
          <p:cNvPr id="4" name="Picture 3" descr="Image of a username and password entry screen, mobile phone, usb key, smart card, image representing various types of biometric authentication, and certificate all in a line, representing how they can all be tied together to provide MFA">
            <a:extLst>
              <a:ext uri="{FF2B5EF4-FFF2-40B4-BE49-F238E27FC236}">
                <a16:creationId xmlns:a16="http://schemas.microsoft.com/office/drawing/2014/main" id="{BA3A9F7E-3F79-A06D-8B2E-D0CD2D184DC3}"/>
              </a:ext>
            </a:extLst>
          </p:cNvPr>
          <p:cNvPicPr>
            <a:picLocks noChangeAspect="1"/>
          </p:cNvPicPr>
          <p:nvPr/>
        </p:nvPicPr>
        <p:blipFill>
          <a:blip r:embed="rId2"/>
          <a:srcRect/>
          <a:stretch/>
        </p:blipFill>
        <p:spPr>
          <a:xfrm>
            <a:off x="1524783" y="3241029"/>
            <a:ext cx="9738333" cy="2434584"/>
          </a:xfrm>
          <a:prstGeom prst="rect">
            <a:avLst/>
          </a:prstGeom>
        </p:spPr>
      </p:pic>
    </p:spTree>
    <p:extLst>
      <p:ext uri="{BB962C8B-B14F-4D97-AF65-F5344CB8AC3E}">
        <p14:creationId xmlns:p14="http://schemas.microsoft.com/office/powerpoint/2010/main" val="1343804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016ED-5C99-8195-C5C2-D6813BEBB5BC}"/>
              </a:ext>
            </a:extLst>
          </p:cNvPr>
          <p:cNvSpPr txBox="1">
            <a:spLocks/>
          </p:cNvSpPr>
          <p:nvPr/>
        </p:nvSpPr>
        <p:spPr>
          <a:xfrm>
            <a:off x="328208" y="193713"/>
            <a:ext cx="4062922" cy="680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t>Passwordless</a:t>
            </a:r>
            <a:endParaRPr lang="en-US" b="1" dirty="0"/>
          </a:p>
        </p:txBody>
      </p:sp>
      <p:pic>
        <p:nvPicPr>
          <p:cNvPr id="3" name="Picture 2">
            <a:extLst>
              <a:ext uri="{FF2B5EF4-FFF2-40B4-BE49-F238E27FC236}">
                <a16:creationId xmlns:a16="http://schemas.microsoft.com/office/drawing/2014/main" id="{0E649BFC-37B4-F07D-7471-86280C8DE4A5}"/>
              </a:ext>
            </a:extLst>
          </p:cNvPr>
          <p:cNvPicPr>
            <a:picLocks noChangeAspect="1"/>
          </p:cNvPicPr>
          <p:nvPr/>
        </p:nvPicPr>
        <p:blipFill>
          <a:blip r:embed="rId2"/>
          <a:stretch>
            <a:fillRect/>
          </a:stretch>
        </p:blipFill>
        <p:spPr>
          <a:xfrm>
            <a:off x="2611582" y="952885"/>
            <a:ext cx="6025342" cy="5511819"/>
          </a:xfrm>
          <a:prstGeom prst="rect">
            <a:avLst/>
          </a:prstGeom>
        </p:spPr>
      </p:pic>
    </p:spTree>
    <p:extLst>
      <p:ext uri="{BB962C8B-B14F-4D97-AF65-F5344CB8AC3E}">
        <p14:creationId xmlns:p14="http://schemas.microsoft.com/office/powerpoint/2010/main" val="34355800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97C7A-8992-31B4-EA7C-EA3B8E1F96D4}"/>
              </a:ext>
            </a:extLst>
          </p:cNvPr>
          <p:cNvSpPr txBox="1">
            <a:spLocks/>
          </p:cNvSpPr>
          <p:nvPr/>
        </p:nvSpPr>
        <p:spPr>
          <a:xfrm>
            <a:off x="418643" y="440494"/>
            <a:ext cx="4484953" cy="680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Conditional Access</a:t>
            </a:r>
          </a:p>
        </p:txBody>
      </p:sp>
      <p:sp>
        <p:nvSpPr>
          <p:cNvPr id="3" name="Text Placeholder 2">
            <a:extLst>
              <a:ext uri="{FF2B5EF4-FFF2-40B4-BE49-F238E27FC236}">
                <a16:creationId xmlns:a16="http://schemas.microsoft.com/office/drawing/2014/main" id="{227A3C60-61C7-C8C1-CDB4-98FD02405CB9}"/>
              </a:ext>
            </a:extLst>
          </p:cNvPr>
          <p:cNvSpPr txBox="1">
            <a:spLocks/>
          </p:cNvSpPr>
          <p:nvPr/>
        </p:nvSpPr>
        <p:spPr>
          <a:xfrm>
            <a:off x="419100" y="1149175"/>
            <a:ext cx="11340811" cy="4221669"/>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tx1"/>
                </a:solidFill>
              </a:rPr>
              <a:t>Conditional Access</a:t>
            </a:r>
            <a:r>
              <a:rPr lang="en-US" sz="2800" b="1" dirty="0">
                <a:solidFill>
                  <a:schemeClr val="tx1"/>
                </a:solidFill>
              </a:rPr>
              <a:t> </a:t>
            </a:r>
            <a:r>
              <a:rPr lang="en-US" sz="2800" dirty="0">
                <a:solidFill>
                  <a:schemeClr val="tx1"/>
                </a:solidFill>
              </a:rPr>
              <a:t>is used by Azure Active Directory to bring signals together, to make decisions, and enforce organizational policies.</a:t>
            </a:r>
          </a:p>
          <a:p>
            <a:endParaRPr lang="en-US" sz="2800" dirty="0">
              <a:solidFill>
                <a:schemeClr val="tx1"/>
              </a:solidFill>
            </a:endParaRPr>
          </a:p>
          <a:p>
            <a:pPr marL="342900" indent="-342900">
              <a:buFont typeface="Arial" panose="020B0604020202020204" pitchFamily="34" charset="0"/>
              <a:buChar char="•"/>
            </a:pPr>
            <a:r>
              <a:rPr lang="en-US" sz="2800" dirty="0">
                <a:solidFill>
                  <a:schemeClr val="tx1"/>
                </a:solidFill>
              </a:rPr>
              <a:t>User or Group Membership</a:t>
            </a:r>
          </a:p>
          <a:p>
            <a:pPr marL="342900" indent="-342900">
              <a:buFont typeface="Arial" panose="020B0604020202020204" pitchFamily="34" charset="0"/>
              <a:buChar char="•"/>
            </a:pPr>
            <a:r>
              <a:rPr lang="en-US" sz="2800" dirty="0">
                <a:solidFill>
                  <a:schemeClr val="tx1"/>
                </a:solidFill>
              </a:rPr>
              <a:t>IP Location</a:t>
            </a:r>
          </a:p>
          <a:p>
            <a:pPr marL="342900" indent="-342900">
              <a:buFont typeface="Arial" panose="020B0604020202020204" pitchFamily="34" charset="0"/>
              <a:buChar char="•"/>
            </a:pPr>
            <a:r>
              <a:rPr lang="en-US" sz="2800" dirty="0">
                <a:solidFill>
                  <a:schemeClr val="tx1"/>
                </a:solidFill>
              </a:rPr>
              <a:t>Device</a:t>
            </a:r>
          </a:p>
          <a:p>
            <a:pPr marL="342900" indent="-342900">
              <a:buFont typeface="Arial" panose="020B0604020202020204" pitchFamily="34" charset="0"/>
              <a:buChar char="•"/>
            </a:pPr>
            <a:r>
              <a:rPr lang="en-US" sz="2800" dirty="0">
                <a:solidFill>
                  <a:schemeClr val="tx1"/>
                </a:solidFill>
              </a:rPr>
              <a:t>Application</a:t>
            </a:r>
          </a:p>
          <a:p>
            <a:pPr marL="342900" indent="-342900">
              <a:buFont typeface="Arial" panose="020B0604020202020204" pitchFamily="34" charset="0"/>
              <a:buChar char="•"/>
            </a:pPr>
            <a:r>
              <a:rPr lang="en-US" sz="2800" dirty="0">
                <a:solidFill>
                  <a:schemeClr val="tx1"/>
                </a:solidFill>
              </a:rPr>
              <a:t>Risk Detection</a:t>
            </a:r>
          </a:p>
          <a:p>
            <a:pPr marL="342900" indent="-342900">
              <a:buFont typeface="Arial" panose="020B0604020202020204" pitchFamily="34" charset="0"/>
              <a:buChar char="•"/>
            </a:pPr>
            <a:endParaRPr lang="en-US" dirty="0"/>
          </a:p>
        </p:txBody>
      </p:sp>
      <p:pic>
        <p:nvPicPr>
          <p:cNvPr id="4" name="Picture 2" descr="Conceptual Conditional Access process flow">
            <a:extLst>
              <a:ext uri="{FF2B5EF4-FFF2-40B4-BE49-F238E27FC236}">
                <a16:creationId xmlns:a16="http://schemas.microsoft.com/office/drawing/2014/main" id="{7F2086E6-66EE-B6D7-76C8-EA20BB674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4563" y="2581056"/>
            <a:ext cx="6655348" cy="2820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993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9438" y="1510599"/>
            <a:ext cx="4745737" cy="701731"/>
          </a:xfrm>
        </p:spPr>
        <p:txBody>
          <a:bodyPr/>
          <a:lstStyle/>
          <a:p>
            <a:r>
              <a:rPr lang="en-US" dirty="0">
                <a:solidFill>
                  <a:schemeClr val="tx1"/>
                </a:solidFill>
                <a:latin typeface="Segoe UI Semibold (Headings)"/>
              </a:rPr>
              <a:t>1. Cloud Concepts</a:t>
            </a:r>
            <a:endParaRPr lang="en-US" dirty="0"/>
          </a:p>
        </p:txBody>
      </p:sp>
      <p:sp>
        <p:nvSpPr>
          <p:cNvPr id="2" name="Rectangle 1"/>
          <p:cNvSpPr/>
          <p:nvPr/>
        </p:nvSpPr>
        <p:spPr>
          <a:xfrm>
            <a:off x="740280" y="2596105"/>
            <a:ext cx="3589316" cy="954107"/>
          </a:xfrm>
          <a:prstGeom prst="rect">
            <a:avLst/>
          </a:prstGeom>
        </p:spPr>
        <p:txBody>
          <a:bodyPr wrap="none">
            <a:spAutoFit/>
          </a:bodyPr>
          <a:lstStyle/>
          <a:p>
            <a:pPr marL="342900" indent="-342900">
              <a:buFont typeface="+mj-lt"/>
              <a:buAutoNum type="alphaUcPeriod"/>
            </a:pPr>
            <a:r>
              <a:rPr lang="en-US" dirty="0"/>
              <a:t>Cloud Computing</a:t>
            </a:r>
          </a:p>
          <a:p>
            <a:pPr marL="342900" indent="-342900">
              <a:buFont typeface="+mj-lt"/>
              <a:buAutoNum type="alphaUcPeriod"/>
            </a:pPr>
            <a:r>
              <a:rPr lang="en-US" sz="2000" dirty="0"/>
              <a:t>Benefits</a:t>
            </a:r>
            <a:r>
              <a:rPr lang="en-US" dirty="0"/>
              <a:t> of using Cloud Services</a:t>
            </a:r>
          </a:p>
          <a:p>
            <a:pPr marL="342900" indent="-342900">
              <a:buFont typeface="+mj-lt"/>
              <a:buAutoNum type="alphaUcPeriod"/>
            </a:pPr>
            <a:r>
              <a:rPr lang="en-US" dirty="0"/>
              <a:t>Cloud Service Types</a:t>
            </a:r>
          </a:p>
        </p:txBody>
      </p:sp>
    </p:spTree>
    <p:extLst>
      <p:ext uri="{BB962C8B-B14F-4D97-AF65-F5344CB8AC3E}">
        <p14:creationId xmlns:p14="http://schemas.microsoft.com/office/powerpoint/2010/main" val="923848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73EB19A3-A9BB-21F6-B631-11F2199738C6}"/>
              </a:ext>
            </a:extLst>
          </p:cNvPr>
          <p:cNvSpPr txBox="1">
            <a:spLocks/>
          </p:cNvSpPr>
          <p:nvPr/>
        </p:nvSpPr>
        <p:spPr>
          <a:xfrm>
            <a:off x="320434" y="239785"/>
            <a:ext cx="9044630" cy="680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Azure Role-Based Access Control (RBAC)</a:t>
            </a:r>
          </a:p>
        </p:txBody>
      </p:sp>
      <p:grpSp>
        <p:nvGrpSpPr>
          <p:cNvPr id="3" name="Group 2" descr="Users, apps, and user groups are shown using Azure Active Directory to access an Azure subscription with resource groups. ">
            <a:extLst>
              <a:ext uri="{FF2B5EF4-FFF2-40B4-BE49-F238E27FC236}">
                <a16:creationId xmlns:a16="http://schemas.microsoft.com/office/drawing/2014/main" id="{7598AE9E-5D55-D452-FC4E-5B461A55CDDB}"/>
              </a:ext>
            </a:extLst>
          </p:cNvPr>
          <p:cNvGrpSpPr/>
          <p:nvPr/>
        </p:nvGrpSpPr>
        <p:grpSpPr>
          <a:xfrm>
            <a:off x="456040" y="1449975"/>
            <a:ext cx="5174793" cy="3572969"/>
            <a:chOff x="6145148" y="1188720"/>
            <a:chExt cx="5705453" cy="4261150"/>
          </a:xfrm>
        </p:grpSpPr>
        <p:pic>
          <p:nvPicPr>
            <p:cNvPr id="4" name="Picture 3">
              <a:extLst>
                <a:ext uri="{FF2B5EF4-FFF2-40B4-BE49-F238E27FC236}">
                  <a16:creationId xmlns:a16="http://schemas.microsoft.com/office/drawing/2014/main" id="{CE9B50C6-68BE-CCF0-2D08-0E19C78B2D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35901" y="3638169"/>
              <a:ext cx="542676" cy="542676"/>
            </a:xfrm>
            <a:prstGeom prst="rect">
              <a:avLst/>
            </a:prstGeom>
          </p:spPr>
        </p:pic>
        <p:pic>
          <p:nvPicPr>
            <p:cNvPr id="5" name="Picture 4">
              <a:extLst>
                <a:ext uri="{FF2B5EF4-FFF2-40B4-BE49-F238E27FC236}">
                  <a16:creationId xmlns:a16="http://schemas.microsoft.com/office/drawing/2014/main" id="{6A505A77-9B64-7DF9-2A51-9E08385ADE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5148" y="3638169"/>
              <a:ext cx="542676" cy="542676"/>
            </a:xfrm>
            <a:prstGeom prst="rect">
              <a:avLst/>
            </a:prstGeom>
          </p:spPr>
        </p:pic>
        <p:sp>
          <p:nvSpPr>
            <p:cNvPr id="6" name="Freeform 30">
              <a:extLst>
                <a:ext uri="{FF2B5EF4-FFF2-40B4-BE49-F238E27FC236}">
                  <a16:creationId xmlns:a16="http://schemas.microsoft.com/office/drawing/2014/main" id="{8A7937B0-C095-20BC-DC7D-76A69E252336}"/>
                </a:ext>
              </a:extLst>
            </p:cNvPr>
            <p:cNvSpPr/>
            <p:nvPr/>
          </p:nvSpPr>
          <p:spPr>
            <a:xfrm>
              <a:off x="7206998" y="1739900"/>
              <a:ext cx="3022600" cy="1892300"/>
            </a:xfrm>
            <a:custGeom>
              <a:avLst/>
              <a:gdLst>
                <a:gd name="connsiteX0" fmla="*/ 0 w 3022600"/>
                <a:gd name="connsiteY0" fmla="*/ 1892300 h 1892300"/>
                <a:gd name="connsiteX1" fmla="*/ 0 w 3022600"/>
                <a:gd name="connsiteY1" fmla="*/ 0 h 1892300"/>
                <a:gd name="connsiteX2" fmla="*/ 3022600 w 3022600"/>
                <a:gd name="connsiteY2" fmla="*/ 0 h 1892300"/>
                <a:gd name="connsiteX3" fmla="*/ 3022600 w 3022600"/>
                <a:gd name="connsiteY3" fmla="*/ 1562100 h 1892300"/>
              </a:gdLst>
              <a:ahLst/>
              <a:cxnLst>
                <a:cxn ang="0">
                  <a:pos x="connsiteX0" y="connsiteY0"/>
                </a:cxn>
                <a:cxn ang="0">
                  <a:pos x="connsiteX1" y="connsiteY1"/>
                </a:cxn>
                <a:cxn ang="0">
                  <a:pos x="connsiteX2" y="connsiteY2"/>
                </a:cxn>
                <a:cxn ang="0">
                  <a:pos x="connsiteX3" y="connsiteY3"/>
                </a:cxn>
              </a:cxnLst>
              <a:rect l="l" t="t" r="r" b="b"/>
              <a:pathLst>
                <a:path w="3022600" h="1892300">
                  <a:moveTo>
                    <a:pt x="0" y="1892300"/>
                  </a:moveTo>
                  <a:lnTo>
                    <a:pt x="0" y="0"/>
                  </a:lnTo>
                  <a:lnTo>
                    <a:pt x="3022600" y="0"/>
                  </a:lnTo>
                  <a:lnTo>
                    <a:pt x="3022600" y="1562100"/>
                  </a:lnTo>
                </a:path>
              </a:pathLst>
            </a:custGeom>
            <a:noFill/>
            <a:ln w="3175">
              <a:solidFill>
                <a:schemeClr val="bg1">
                  <a:lumMod val="75000"/>
                </a:schemeClr>
              </a:solid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 name="Freeform 31">
              <a:extLst>
                <a:ext uri="{FF2B5EF4-FFF2-40B4-BE49-F238E27FC236}">
                  <a16:creationId xmlns:a16="http://schemas.microsoft.com/office/drawing/2014/main" id="{4523311E-7C35-AA18-7FF9-63D1EE7DB1E5}"/>
                </a:ext>
              </a:extLst>
            </p:cNvPr>
            <p:cNvSpPr/>
            <p:nvPr/>
          </p:nvSpPr>
          <p:spPr>
            <a:xfrm>
              <a:off x="6414998" y="3224213"/>
              <a:ext cx="1583022" cy="419100"/>
            </a:xfrm>
            <a:custGeom>
              <a:avLst/>
              <a:gdLst>
                <a:gd name="connsiteX0" fmla="*/ 0 w 1628775"/>
                <a:gd name="connsiteY0" fmla="*/ 404812 h 419100"/>
                <a:gd name="connsiteX1" fmla="*/ 0 w 1628775"/>
                <a:gd name="connsiteY1" fmla="*/ 0 h 419100"/>
                <a:gd name="connsiteX2" fmla="*/ 1628775 w 1628775"/>
                <a:gd name="connsiteY2" fmla="*/ 0 h 419100"/>
                <a:gd name="connsiteX3" fmla="*/ 1628775 w 1628775"/>
                <a:gd name="connsiteY3" fmla="*/ 419100 h 419100"/>
              </a:gdLst>
              <a:ahLst/>
              <a:cxnLst>
                <a:cxn ang="0">
                  <a:pos x="connsiteX0" y="connsiteY0"/>
                </a:cxn>
                <a:cxn ang="0">
                  <a:pos x="connsiteX1" y="connsiteY1"/>
                </a:cxn>
                <a:cxn ang="0">
                  <a:pos x="connsiteX2" y="connsiteY2"/>
                </a:cxn>
                <a:cxn ang="0">
                  <a:pos x="connsiteX3" y="connsiteY3"/>
                </a:cxn>
              </a:cxnLst>
              <a:rect l="l" t="t" r="r" b="b"/>
              <a:pathLst>
                <a:path w="1628775" h="419100">
                  <a:moveTo>
                    <a:pt x="0" y="404812"/>
                  </a:moveTo>
                  <a:lnTo>
                    <a:pt x="0" y="0"/>
                  </a:lnTo>
                  <a:lnTo>
                    <a:pt x="1628775" y="0"/>
                  </a:lnTo>
                  <a:lnTo>
                    <a:pt x="1628775" y="419100"/>
                  </a:lnTo>
                </a:path>
              </a:pathLst>
            </a:custGeom>
            <a:noFill/>
            <a:ln w="3175">
              <a:solidFill>
                <a:schemeClr val="bg1">
                  <a:lumMod val="75000"/>
                </a:schemeClr>
              </a:solid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 name="Freeform 32">
              <a:extLst>
                <a:ext uri="{FF2B5EF4-FFF2-40B4-BE49-F238E27FC236}">
                  <a16:creationId xmlns:a16="http://schemas.microsoft.com/office/drawing/2014/main" id="{2824D63E-26D7-6746-7FB3-BEED8733F5D1}"/>
                </a:ext>
              </a:extLst>
            </p:cNvPr>
            <p:cNvSpPr/>
            <p:nvPr/>
          </p:nvSpPr>
          <p:spPr>
            <a:xfrm>
              <a:off x="10496460" y="3454400"/>
              <a:ext cx="376238" cy="1558777"/>
            </a:xfrm>
            <a:custGeom>
              <a:avLst/>
              <a:gdLst>
                <a:gd name="connsiteX0" fmla="*/ 0 w 466725"/>
                <a:gd name="connsiteY0" fmla="*/ 0 h 1481137"/>
                <a:gd name="connsiteX1" fmla="*/ 309563 w 466725"/>
                <a:gd name="connsiteY1" fmla="*/ 0 h 1481137"/>
                <a:gd name="connsiteX2" fmla="*/ 309563 w 466725"/>
                <a:gd name="connsiteY2" fmla="*/ 1481137 h 1481137"/>
                <a:gd name="connsiteX3" fmla="*/ 466725 w 466725"/>
                <a:gd name="connsiteY3" fmla="*/ 1481137 h 1481137"/>
              </a:gdLst>
              <a:ahLst/>
              <a:cxnLst>
                <a:cxn ang="0">
                  <a:pos x="connsiteX0" y="connsiteY0"/>
                </a:cxn>
                <a:cxn ang="0">
                  <a:pos x="connsiteX1" y="connsiteY1"/>
                </a:cxn>
                <a:cxn ang="0">
                  <a:pos x="connsiteX2" y="connsiteY2"/>
                </a:cxn>
                <a:cxn ang="0">
                  <a:pos x="connsiteX3" y="connsiteY3"/>
                </a:cxn>
              </a:cxnLst>
              <a:rect l="l" t="t" r="r" b="b"/>
              <a:pathLst>
                <a:path w="466725" h="1481137">
                  <a:moveTo>
                    <a:pt x="0" y="0"/>
                  </a:moveTo>
                  <a:lnTo>
                    <a:pt x="309563" y="0"/>
                  </a:lnTo>
                  <a:lnTo>
                    <a:pt x="309563" y="1481137"/>
                  </a:lnTo>
                  <a:lnTo>
                    <a:pt x="466725" y="1481137"/>
                  </a:lnTo>
                </a:path>
              </a:pathLst>
            </a:custGeom>
            <a:noFill/>
            <a:ln w="3175">
              <a:solidFill>
                <a:schemeClr val="bg1">
                  <a:lumMod val="75000"/>
                </a:schemeClr>
              </a:solid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B72201D8-0591-5783-1CD2-67359CCFC2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0445" y="1188720"/>
              <a:ext cx="935706" cy="935706"/>
            </a:xfrm>
            <a:prstGeom prst="rect">
              <a:avLst/>
            </a:prstGeom>
            <a:solidFill>
              <a:schemeClr val="bg1"/>
            </a:solidFill>
          </p:spPr>
        </p:pic>
        <p:sp>
          <p:nvSpPr>
            <p:cNvPr id="10" name="Rectangle 9">
              <a:extLst>
                <a:ext uri="{FF2B5EF4-FFF2-40B4-BE49-F238E27FC236}">
                  <a16:creationId xmlns:a16="http://schemas.microsoft.com/office/drawing/2014/main" id="{F8A791C2-310A-5611-B745-C54758ACE6F5}"/>
                </a:ext>
              </a:extLst>
            </p:cNvPr>
            <p:cNvSpPr/>
            <p:nvPr/>
          </p:nvSpPr>
          <p:spPr>
            <a:xfrm>
              <a:off x="8088770" y="2132856"/>
              <a:ext cx="1259063"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2C6"/>
                  </a:solidFill>
                  <a:effectLst/>
                  <a:uLnTx/>
                  <a:uFillTx/>
                  <a:latin typeface="Segoe UI"/>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2C6"/>
                  </a:solidFill>
                  <a:effectLst/>
                  <a:uLnTx/>
                  <a:uFillTx/>
                  <a:latin typeface="Segoe UI"/>
                  <a:ea typeface="+mn-ea"/>
                  <a:cs typeface="+mn-cs"/>
                </a:rPr>
                <a:t>Active Directory</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FE6EC213-86B4-9E50-024D-70BAC62BEDCA}"/>
                </a:ext>
              </a:extLst>
            </p:cNvPr>
            <p:cNvSpPr/>
            <p:nvPr/>
          </p:nvSpPr>
          <p:spPr>
            <a:xfrm>
              <a:off x="10789798" y="4473116"/>
              <a:ext cx="1060803" cy="184666"/>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2C6"/>
                  </a:solidFill>
                  <a:effectLst/>
                  <a:uLnTx/>
                  <a:uFillTx/>
                  <a:latin typeface="Segoe UI"/>
                  <a:ea typeface="+mn-ea"/>
                  <a:cs typeface="+mn-cs"/>
                </a:rPr>
                <a:t>Resource group</a:t>
              </a: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20894AA3-B6BF-61DB-8FE6-00EC8EB866B8}"/>
                </a:ext>
              </a:extLst>
            </p:cNvPr>
            <p:cNvSpPr/>
            <p:nvPr/>
          </p:nvSpPr>
          <p:spPr>
            <a:xfrm>
              <a:off x="10786821" y="5265204"/>
              <a:ext cx="1060803" cy="184666"/>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2C6"/>
                  </a:solidFill>
                  <a:effectLst/>
                  <a:uLnTx/>
                  <a:uFillTx/>
                  <a:latin typeface="Segoe UI"/>
                  <a:ea typeface="+mn-ea"/>
                  <a:cs typeface="+mn-cs"/>
                </a:rPr>
                <a:t>Resource group</a:t>
              </a: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3" name="Straight Connector 12">
              <a:extLst>
                <a:ext uri="{FF2B5EF4-FFF2-40B4-BE49-F238E27FC236}">
                  <a16:creationId xmlns:a16="http://schemas.microsoft.com/office/drawing/2014/main" id="{20C8B78A-FD17-64C8-707F-99ADAFBE0BF3}"/>
                </a:ext>
              </a:extLst>
            </p:cNvPr>
            <p:cNvCxnSpPr/>
            <p:nvPr/>
          </p:nvCxnSpPr>
          <p:spPr>
            <a:xfrm>
              <a:off x="10744892" y="4287091"/>
              <a:ext cx="305078" cy="0"/>
            </a:xfrm>
            <a:prstGeom prst="line">
              <a:avLst/>
            </a:prstGeom>
            <a:noFill/>
            <a:ln w="3175">
              <a:solidFill>
                <a:schemeClr val="bg1">
                  <a:lumMod val="75000"/>
                </a:schemeClr>
              </a:solidFill>
            </a:ln>
          </p:spPr>
        </p:cxnSp>
        <p:cxnSp>
          <p:nvCxnSpPr>
            <p:cNvPr id="14" name="Straight Connector 13">
              <a:extLst>
                <a:ext uri="{FF2B5EF4-FFF2-40B4-BE49-F238E27FC236}">
                  <a16:creationId xmlns:a16="http://schemas.microsoft.com/office/drawing/2014/main" id="{733E8DE6-B142-9C66-1D4C-7F93A74E8CD9}"/>
                </a:ext>
              </a:extLst>
            </p:cNvPr>
            <p:cNvCxnSpPr/>
            <p:nvPr/>
          </p:nvCxnSpPr>
          <p:spPr>
            <a:xfrm>
              <a:off x="10744892" y="5013177"/>
              <a:ext cx="305078" cy="0"/>
            </a:xfrm>
            <a:prstGeom prst="line">
              <a:avLst/>
            </a:prstGeom>
            <a:noFill/>
            <a:ln w="3175">
              <a:solidFill>
                <a:schemeClr val="bg1">
                  <a:lumMod val="75000"/>
                </a:schemeClr>
              </a:solidFill>
            </a:ln>
          </p:spPr>
        </p:cxnSp>
        <p:pic>
          <p:nvPicPr>
            <p:cNvPr id="15" name="Picture 14">
              <a:extLst>
                <a:ext uri="{FF2B5EF4-FFF2-40B4-BE49-F238E27FC236}">
                  <a16:creationId xmlns:a16="http://schemas.microsoft.com/office/drawing/2014/main" id="{02BD5534-1D87-9D09-BAAA-47583801F2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9970" y="4016862"/>
              <a:ext cx="540458" cy="540458"/>
            </a:xfrm>
            <a:prstGeom prst="rect">
              <a:avLst/>
            </a:prstGeom>
          </p:spPr>
        </p:pic>
        <p:pic>
          <p:nvPicPr>
            <p:cNvPr id="16" name="Picture 15">
              <a:extLst>
                <a:ext uri="{FF2B5EF4-FFF2-40B4-BE49-F238E27FC236}">
                  <a16:creationId xmlns:a16="http://schemas.microsoft.com/office/drawing/2014/main" id="{939F46F4-99F8-BFB6-302F-11B4B42535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9970" y="4725144"/>
              <a:ext cx="540458" cy="540458"/>
            </a:xfrm>
            <a:prstGeom prst="rect">
              <a:avLst/>
            </a:prstGeom>
          </p:spPr>
        </p:pic>
        <p:pic>
          <p:nvPicPr>
            <p:cNvPr id="17" name="Picture 16">
              <a:extLst>
                <a:ext uri="{FF2B5EF4-FFF2-40B4-BE49-F238E27FC236}">
                  <a16:creationId xmlns:a16="http://schemas.microsoft.com/office/drawing/2014/main" id="{2C466138-E546-359D-E249-692E8EE09ACD}"/>
                </a:ext>
              </a:extLst>
            </p:cNvPr>
            <p:cNvPicPr>
              <a:picLocks noChangeAspect="1"/>
            </p:cNvPicPr>
            <p:nvPr/>
          </p:nvPicPr>
          <p:blipFill>
            <a:blip r:embed="rId6"/>
            <a:stretch>
              <a:fillRect/>
            </a:stretch>
          </p:blipFill>
          <p:spPr>
            <a:xfrm>
              <a:off x="7691267" y="3675774"/>
              <a:ext cx="621846" cy="469433"/>
            </a:xfrm>
            <a:prstGeom prst="rect">
              <a:avLst/>
            </a:prstGeom>
          </p:spPr>
        </p:pic>
        <p:sp>
          <p:nvSpPr>
            <p:cNvPr id="18" name="Rectangle 17">
              <a:extLst>
                <a:ext uri="{FF2B5EF4-FFF2-40B4-BE49-F238E27FC236}">
                  <a16:creationId xmlns:a16="http://schemas.microsoft.com/office/drawing/2014/main" id="{0251F53D-4452-51F1-F750-92B29CD381A1}"/>
                </a:ext>
              </a:extLst>
            </p:cNvPr>
            <p:cNvSpPr/>
            <p:nvPr/>
          </p:nvSpPr>
          <p:spPr>
            <a:xfrm>
              <a:off x="6172138" y="4159746"/>
              <a:ext cx="489236"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2C6"/>
                  </a:solidFill>
                  <a:effectLst/>
                  <a:uLnTx/>
                  <a:uFillTx/>
                  <a:latin typeface="Segoe UI"/>
                  <a:ea typeface="+mn-ea"/>
                  <a:cs typeface="+mn-cs"/>
                </a:rPr>
                <a:t>User</a:t>
              </a: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D02A0D14-BD23-09A1-2A90-8BC288AFD11B}"/>
                </a:ext>
              </a:extLst>
            </p:cNvPr>
            <p:cNvSpPr/>
            <p:nvPr/>
          </p:nvSpPr>
          <p:spPr>
            <a:xfrm>
              <a:off x="6924311" y="4159746"/>
              <a:ext cx="529312"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2C6"/>
                  </a:solidFill>
                  <a:effectLst/>
                  <a:uLnTx/>
                  <a:uFillTx/>
                  <a:latin typeface="Segoe UI"/>
                  <a:ea typeface="+mn-ea"/>
                  <a:cs typeface="+mn-cs"/>
                </a:rPr>
                <a:t>Apps</a:t>
              </a: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C5816835-977F-A289-6579-8365EE8E6FE6}"/>
                </a:ext>
              </a:extLst>
            </p:cNvPr>
            <p:cNvSpPr/>
            <p:nvPr/>
          </p:nvSpPr>
          <p:spPr>
            <a:xfrm>
              <a:off x="7501824" y="4159746"/>
              <a:ext cx="1004954"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2C6"/>
                  </a:solidFill>
                  <a:effectLst/>
                  <a:uLnTx/>
                  <a:uFillTx/>
                  <a:latin typeface="Segoe UI"/>
                  <a:ea typeface="+mn-ea"/>
                  <a:cs typeface="+mn-cs"/>
                </a:rPr>
                <a:t>User groups</a:t>
              </a: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6F08CC2B-3DC7-946B-C7D2-0E7E83184073}"/>
                </a:ext>
              </a:extLst>
            </p:cNvPr>
            <p:cNvSpPr/>
            <p:nvPr/>
          </p:nvSpPr>
          <p:spPr>
            <a:xfrm>
              <a:off x="9469108" y="3643313"/>
              <a:ext cx="1008609"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2C6"/>
                  </a:solidFill>
                  <a:effectLst/>
                  <a:uLnTx/>
                  <a:uFillTx/>
                  <a:latin typeface="Segoe UI"/>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2C6"/>
                  </a:solidFill>
                  <a:effectLst/>
                  <a:uLnTx/>
                  <a:uFillTx/>
                  <a:latin typeface="Segoe UI"/>
                  <a:ea typeface="+mn-ea"/>
                  <a:cs typeface="+mn-cs"/>
                </a:rPr>
                <a:t>subscription</a:t>
              </a: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pic>
          <p:nvPicPr>
            <p:cNvPr id="22" name="Picture 21">
              <a:extLst>
                <a:ext uri="{FF2B5EF4-FFF2-40B4-BE49-F238E27FC236}">
                  <a16:creationId xmlns:a16="http://schemas.microsoft.com/office/drawing/2014/main" id="{BA727045-73FF-6B52-47CF-115E297FB539}"/>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65155" y="3213636"/>
              <a:ext cx="1361218" cy="476496"/>
            </a:xfrm>
            <a:prstGeom prst="rect">
              <a:avLst/>
            </a:prstGeom>
          </p:spPr>
        </p:pic>
      </p:grpSp>
      <p:sp>
        <p:nvSpPr>
          <p:cNvPr id="23" name="Text Placeholder 5">
            <a:extLst>
              <a:ext uri="{FF2B5EF4-FFF2-40B4-BE49-F238E27FC236}">
                <a16:creationId xmlns:a16="http://schemas.microsoft.com/office/drawing/2014/main" id="{6E3D6261-87E9-DFA0-297D-39C7425F450E}"/>
              </a:ext>
            </a:extLst>
          </p:cNvPr>
          <p:cNvSpPr txBox="1">
            <a:spLocks/>
          </p:cNvSpPr>
          <p:nvPr/>
        </p:nvSpPr>
        <p:spPr>
          <a:xfrm>
            <a:off x="6050107" y="1669141"/>
            <a:ext cx="5959326" cy="3200876"/>
          </a:xfrm>
          <a:prstGeom prst="rect">
            <a:avLst/>
          </a:prstGeom>
        </p:spPr>
        <p:txBody>
          <a:bodyPr vert="horz" wrap="square" lIns="0" tIns="91440" rIns="146304" bIns="91440" rtlCol="0" anchor="t">
            <a:sp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800" dirty="0">
                <a:solidFill>
                  <a:schemeClr val="tx1"/>
                </a:solidFill>
              </a:rPr>
              <a:t>Fine-grained access management.</a:t>
            </a:r>
            <a:endParaRPr lang="en-US" sz="2800" dirty="0">
              <a:solidFill>
                <a:schemeClr val="tx1"/>
              </a:solidFill>
              <a:cs typeface="Segoe UI"/>
            </a:endParaRPr>
          </a:p>
          <a:p>
            <a:pPr marL="285750" indent="-285750">
              <a:buFont typeface="Arial" panose="020B0604020202020204" pitchFamily="34" charset="0"/>
              <a:buChar char="•"/>
            </a:pPr>
            <a:r>
              <a:rPr lang="en-US" sz="2800" dirty="0">
                <a:solidFill>
                  <a:schemeClr val="tx1"/>
                </a:solidFill>
              </a:rPr>
              <a:t>Segregate duties within the team and grant only the amount of access to users that they need to perform their jobs.</a:t>
            </a:r>
            <a:endParaRPr lang="en-US" sz="2800" dirty="0">
              <a:solidFill>
                <a:schemeClr val="tx1"/>
              </a:solidFill>
              <a:cs typeface="Segoe UI"/>
            </a:endParaRPr>
          </a:p>
          <a:p>
            <a:pPr marL="285750" indent="-285750">
              <a:buFont typeface="Arial" panose="020B0604020202020204" pitchFamily="34" charset="0"/>
              <a:buChar char="•"/>
            </a:pPr>
            <a:r>
              <a:rPr lang="en-US" sz="2800" dirty="0">
                <a:solidFill>
                  <a:schemeClr val="tx1"/>
                </a:solidFill>
              </a:rPr>
              <a:t>Enables access to the Azure portal and controlling access to resources.</a:t>
            </a:r>
            <a:endParaRPr lang="en-US" sz="2800" dirty="0">
              <a:solidFill>
                <a:schemeClr val="tx1"/>
              </a:solidFill>
              <a:cs typeface="Segoe UI"/>
            </a:endParaRPr>
          </a:p>
        </p:txBody>
      </p:sp>
    </p:spTree>
    <p:extLst>
      <p:ext uri="{BB962C8B-B14F-4D97-AF65-F5344CB8AC3E}">
        <p14:creationId xmlns:p14="http://schemas.microsoft.com/office/powerpoint/2010/main" val="2712557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48739E2F-7525-DEED-80D6-D7BF68479329}"/>
              </a:ext>
            </a:extLst>
          </p:cNvPr>
          <p:cNvSpPr txBox="1">
            <a:spLocks/>
          </p:cNvSpPr>
          <p:nvPr/>
        </p:nvSpPr>
        <p:spPr>
          <a:xfrm>
            <a:off x="333867" y="259623"/>
            <a:ext cx="5762133" cy="680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Defense in Depth Model</a:t>
            </a:r>
          </a:p>
        </p:txBody>
      </p:sp>
      <p:sp>
        <p:nvSpPr>
          <p:cNvPr id="3" name="Text Placeholder 5">
            <a:extLst>
              <a:ext uri="{FF2B5EF4-FFF2-40B4-BE49-F238E27FC236}">
                <a16:creationId xmlns:a16="http://schemas.microsoft.com/office/drawing/2014/main" id="{35E293F7-CDEB-A608-F642-89E0E64730E5}"/>
              </a:ext>
            </a:extLst>
          </p:cNvPr>
          <p:cNvSpPr txBox="1">
            <a:spLocks/>
          </p:cNvSpPr>
          <p:nvPr/>
        </p:nvSpPr>
        <p:spPr>
          <a:xfrm>
            <a:off x="333867" y="1639289"/>
            <a:ext cx="6125194" cy="286279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solidFill>
                  <a:schemeClr val="tx1"/>
                </a:solidFill>
              </a:rPr>
              <a:t>A layered approach to securing computer systems.</a:t>
            </a:r>
          </a:p>
          <a:p>
            <a:pPr marL="342900" indent="-342900">
              <a:lnSpc>
                <a:spcPct val="114000"/>
              </a:lnSpc>
              <a:buFont typeface="Arial" panose="020B0604020202020204" pitchFamily="34" charset="0"/>
              <a:buChar char="•"/>
            </a:pPr>
            <a:r>
              <a:rPr lang="en-US" sz="2400" dirty="0">
                <a:solidFill>
                  <a:schemeClr val="tx1"/>
                </a:solidFill>
              </a:rPr>
              <a:t>Provides multiple levels of protection. </a:t>
            </a:r>
          </a:p>
          <a:p>
            <a:pPr marL="342900" indent="-342900">
              <a:lnSpc>
                <a:spcPct val="114000"/>
              </a:lnSpc>
              <a:buFont typeface="Arial" panose="020B0604020202020204" pitchFamily="34" charset="0"/>
              <a:buChar char="•"/>
            </a:pPr>
            <a:r>
              <a:rPr lang="en-US" sz="2400" dirty="0">
                <a:solidFill>
                  <a:schemeClr val="tx1"/>
                </a:solidFill>
              </a:rPr>
              <a:t>Attacks against one layer are isolated from subsequent layers. </a:t>
            </a:r>
          </a:p>
        </p:txBody>
      </p:sp>
      <p:grpSp>
        <p:nvGrpSpPr>
          <p:cNvPr id="4" name="Group 3" descr="Defense in depth graphic: data, application, compute, network, perimeter, identity &amp; access, and physical security. ">
            <a:extLst>
              <a:ext uri="{FF2B5EF4-FFF2-40B4-BE49-F238E27FC236}">
                <a16:creationId xmlns:a16="http://schemas.microsoft.com/office/drawing/2014/main" id="{2CEFF4A0-96AA-5792-7E6E-39BAEB78F6F2}"/>
              </a:ext>
            </a:extLst>
          </p:cNvPr>
          <p:cNvGrpSpPr/>
          <p:nvPr/>
        </p:nvGrpSpPr>
        <p:grpSpPr>
          <a:xfrm>
            <a:off x="6994653" y="1451010"/>
            <a:ext cx="4595859" cy="3955980"/>
            <a:chOff x="6366893" y="1369646"/>
            <a:chExt cx="2568045" cy="2816227"/>
          </a:xfrm>
        </p:grpSpPr>
        <p:sp>
          <p:nvSpPr>
            <p:cNvPr id="5" name="Rectangle 4">
              <a:extLst>
                <a:ext uri="{FF2B5EF4-FFF2-40B4-BE49-F238E27FC236}">
                  <a16:creationId xmlns:a16="http://schemas.microsoft.com/office/drawing/2014/main" id="{2AFC17B4-36D2-3F17-6F39-961E992D1C0A}"/>
                </a:ext>
              </a:extLst>
            </p:cNvPr>
            <p:cNvSpPr/>
            <p:nvPr/>
          </p:nvSpPr>
          <p:spPr>
            <a:xfrm>
              <a:off x="6366893" y="1369646"/>
              <a:ext cx="2568045" cy="2816226"/>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Physical Security</a:t>
              </a:r>
            </a:p>
          </p:txBody>
        </p:sp>
        <p:sp>
          <p:nvSpPr>
            <p:cNvPr id="6" name="Rectangle 5">
              <a:extLst>
                <a:ext uri="{FF2B5EF4-FFF2-40B4-BE49-F238E27FC236}">
                  <a16:creationId xmlns:a16="http://schemas.microsoft.com/office/drawing/2014/main" id="{3645C41F-0D55-9575-8CB5-274AE33BDD85}"/>
                </a:ext>
              </a:extLst>
            </p:cNvPr>
            <p:cNvSpPr/>
            <p:nvPr/>
          </p:nvSpPr>
          <p:spPr>
            <a:xfrm>
              <a:off x="6451560" y="1747216"/>
              <a:ext cx="2398711" cy="2438656"/>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Identity &amp; Access</a:t>
              </a:r>
            </a:p>
          </p:txBody>
        </p:sp>
        <p:sp>
          <p:nvSpPr>
            <p:cNvPr id="7" name="Rectangle 6">
              <a:extLst>
                <a:ext uri="{FF2B5EF4-FFF2-40B4-BE49-F238E27FC236}">
                  <a16:creationId xmlns:a16="http://schemas.microsoft.com/office/drawing/2014/main" id="{9D29D71A-D144-DA84-659F-A213BC182C2B}"/>
                </a:ext>
              </a:extLst>
            </p:cNvPr>
            <p:cNvSpPr/>
            <p:nvPr/>
          </p:nvSpPr>
          <p:spPr>
            <a:xfrm>
              <a:off x="6530405" y="2116393"/>
              <a:ext cx="2235199" cy="2069479"/>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Perimeter</a:t>
              </a:r>
            </a:p>
          </p:txBody>
        </p:sp>
        <p:sp>
          <p:nvSpPr>
            <p:cNvPr id="8" name="Rectangle 7">
              <a:extLst>
                <a:ext uri="{FF2B5EF4-FFF2-40B4-BE49-F238E27FC236}">
                  <a16:creationId xmlns:a16="http://schemas.microsoft.com/office/drawing/2014/main" id="{5E48E112-38AA-4A13-30F0-1B62A345207E}"/>
                </a:ext>
              </a:extLst>
            </p:cNvPr>
            <p:cNvSpPr/>
            <p:nvPr/>
          </p:nvSpPr>
          <p:spPr>
            <a:xfrm>
              <a:off x="6642586" y="2510743"/>
              <a:ext cx="2021420" cy="1675129"/>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Network</a:t>
              </a:r>
            </a:p>
          </p:txBody>
        </p:sp>
        <p:sp>
          <p:nvSpPr>
            <p:cNvPr id="9" name="Rectangle 8">
              <a:extLst>
                <a:ext uri="{FF2B5EF4-FFF2-40B4-BE49-F238E27FC236}">
                  <a16:creationId xmlns:a16="http://schemas.microsoft.com/office/drawing/2014/main" id="{8D3A0DB1-7376-A1CB-39D8-F0C0BE015B1C}"/>
                </a:ext>
              </a:extLst>
            </p:cNvPr>
            <p:cNvSpPr/>
            <p:nvPr/>
          </p:nvSpPr>
          <p:spPr>
            <a:xfrm>
              <a:off x="6767470" y="2910783"/>
              <a:ext cx="1778002" cy="1275090"/>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Compute</a:t>
              </a:r>
            </a:p>
          </p:txBody>
        </p:sp>
        <p:sp>
          <p:nvSpPr>
            <p:cNvPr id="10" name="Rectangle 9">
              <a:extLst>
                <a:ext uri="{FF2B5EF4-FFF2-40B4-BE49-F238E27FC236}">
                  <a16:creationId xmlns:a16="http://schemas.microsoft.com/office/drawing/2014/main" id="{08DA4337-5CB9-0642-CBCD-8A65E1B16CFA}"/>
                </a:ext>
              </a:extLst>
            </p:cNvPr>
            <p:cNvSpPr/>
            <p:nvPr/>
          </p:nvSpPr>
          <p:spPr>
            <a:xfrm>
              <a:off x="6898703" y="3307833"/>
              <a:ext cx="1515535" cy="878040"/>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Application</a:t>
              </a:r>
            </a:p>
          </p:txBody>
        </p:sp>
        <p:sp>
          <p:nvSpPr>
            <p:cNvPr id="11" name="Rectangle 10">
              <a:extLst>
                <a:ext uri="{FF2B5EF4-FFF2-40B4-BE49-F238E27FC236}">
                  <a16:creationId xmlns:a16="http://schemas.microsoft.com/office/drawing/2014/main" id="{6DA6D075-C910-5D6B-3A1D-088F87F0CCE4}"/>
                </a:ext>
              </a:extLst>
            </p:cNvPr>
            <p:cNvSpPr/>
            <p:nvPr/>
          </p:nvSpPr>
          <p:spPr>
            <a:xfrm>
              <a:off x="7047929" y="3745184"/>
              <a:ext cx="1210734" cy="440688"/>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Data</a:t>
              </a:r>
            </a:p>
          </p:txBody>
        </p:sp>
      </p:grpSp>
    </p:spTree>
    <p:extLst>
      <p:ext uri="{BB962C8B-B14F-4D97-AF65-F5344CB8AC3E}">
        <p14:creationId xmlns:p14="http://schemas.microsoft.com/office/powerpoint/2010/main" val="34893101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00B90890-9929-759A-7251-D1D149656AE8}"/>
              </a:ext>
            </a:extLst>
          </p:cNvPr>
          <p:cNvSpPr txBox="1">
            <a:spLocks/>
          </p:cNvSpPr>
          <p:nvPr/>
        </p:nvSpPr>
        <p:spPr>
          <a:xfrm>
            <a:off x="408594" y="239527"/>
            <a:ext cx="3751423" cy="680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cs typeface="Segoe UI"/>
              </a:rPr>
              <a:t>Shared Security</a:t>
            </a:r>
            <a:endParaRPr lang="en-US" b="1" dirty="0"/>
          </a:p>
        </p:txBody>
      </p:sp>
      <p:sp>
        <p:nvSpPr>
          <p:cNvPr id="3" name="Text Placeholder 5">
            <a:extLst>
              <a:ext uri="{FF2B5EF4-FFF2-40B4-BE49-F238E27FC236}">
                <a16:creationId xmlns:a16="http://schemas.microsoft.com/office/drawing/2014/main" id="{21DB786A-BB74-AFB4-7893-06EF8DFF85A0}"/>
              </a:ext>
            </a:extLst>
          </p:cNvPr>
          <p:cNvSpPr txBox="1">
            <a:spLocks/>
          </p:cNvSpPr>
          <p:nvPr/>
        </p:nvSpPr>
        <p:spPr>
          <a:xfrm>
            <a:off x="578673" y="2299688"/>
            <a:ext cx="4333770" cy="254428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800" dirty="0">
                <a:solidFill>
                  <a:schemeClr val="tx1"/>
                </a:solidFill>
              </a:rPr>
              <a:t>Migrating from customer-controlled to cloud-based datacenters shifts the responsibility for security.</a:t>
            </a:r>
          </a:p>
          <a:p>
            <a:pPr marL="342900" indent="-342900">
              <a:buFont typeface="Arial" panose="020B0604020202020204" pitchFamily="34" charset="0"/>
              <a:buChar char="•"/>
            </a:pPr>
            <a:endParaRPr lang="en-US" sz="2800" dirty="0">
              <a:solidFill>
                <a:schemeClr val="tx1"/>
              </a:solidFill>
            </a:endParaRPr>
          </a:p>
          <a:p>
            <a:pPr marL="342900" indent="-342900">
              <a:buFont typeface="Arial" panose="020B0604020202020204" pitchFamily="34" charset="0"/>
              <a:buChar char="•"/>
            </a:pPr>
            <a:r>
              <a:rPr lang="en-US" sz="2800" dirty="0">
                <a:solidFill>
                  <a:schemeClr val="tx1"/>
                </a:solidFill>
              </a:rPr>
              <a:t>Security becomes a shared concern between cloud providers and customers.</a:t>
            </a:r>
            <a:endParaRPr lang="en-US" sz="2800" b="1" dirty="0">
              <a:solidFill>
                <a:schemeClr val="tx1"/>
              </a:solidFill>
            </a:endParaRPr>
          </a:p>
        </p:txBody>
      </p:sp>
      <p:graphicFrame>
        <p:nvGraphicFramePr>
          <p:cNvPr id="4" name="Table 3">
            <a:extLst>
              <a:ext uri="{FF2B5EF4-FFF2-40B4-BE49-F238E27FC236}">
                <a16:creationId xmlns:a16="http://schemas.microsoft.com/office/drawing/2014/main" id="{E80D53EF-666B-EFDE-97E7-C06729163FB2}"/>
              </a:ext>
            </a:extLst>
          </p:cNvPr>
          <p:cNvGraphicFramePr>
            <a:graphicFrameLocks noGrp="1"/>
          </p:cNvGraphicFramePr>
          <p:nvPr>
            <p:extLst>
              <p:ext uri="{D42A27DB-BD31-4B8C-83A1-F6EECF244321}">
                <p14:modId xmlns:p14="http://schemas.microsoft.com/office/powerpoint/2010/main" val="2032967844"/>
              </p:ext>
            </p:extLst>
          </p:nvPr>
        </p:nvGraphicFramePr>
        <p:xfrm>
          <a:off x="5072473" y="1120690"/>
          <a:ext cx="6777873" cy="4902282"/>
        </p:xfrm>
        <a:graphic>
          <a:graphicData uri="http://schemas.openxmlformats.org/drawingml/2006/table">
            <a:tbl>
              <a:tblPr firstRow="1" bandRow="1">
                <a:tableStyleId>{5C22544A-7EE6-4342-B048-85BDC9FD1C3A}</a:tableStyleId>
              </a:tblPr>
              <a:tblGrid>
                <a:gridCol w="2121031">
                  <a:extLst>
                    <a:ext uri="{9D8B030D-6E8A-4147-A177-3AD203B41FA5}">
                      <a16:colId xmlns:a16="http://schemas.microsoft.com/office/drawing/2014/main" val="2492553837"/>
                    </a:ext>
                  </a:extLst>
                </a:gridCol>
                <a:gridCol w="1244338">
                  <a:extLst>
                    <a:ext uri="{9D8B030D-6E8A-4147-A177-3AD203B41FA5}">
                      <a16:colId xmlns:a16="http://schemas.microsoft.com/office/drawing/2014/main" val="491487378"/>
                    </a:ext>
                  </a:extLst>
                </a:gridCol>
                <a:gridCol w="1055802">
                  <a:extLst>
                    <a:ext uri="{9D8B030D-6E8A-4147-A177-3AD203B41FA5}">
                      <a16:colId xmlns:a16="http://schemas.microsoft.com/office/drawing/2014/main" val="2169151038"/>
                    </a:ext>
                  </a:extLst>
                </a:gridCol>
                <a:gridCol w="1140643">
                  <a:extLst>
                    <a:ext uri="{9D8B030D-6E8A-4147-A177-3AD203B41FA5}">
                      <a16:colId xmlns:a16="http://schemas.microsoft.com/office/drawing/2014/main" val="2048577238"/>
                    </a:ext>
                  </a:extLst>
                </a:gridCol>
                <a:gridCol w="1216059">
                  <a:extLst>
                    <a:ext uri="{9D8B030D-6E8A-4147-A177-3AD203B41FA5}">
                      <a16:colId xmlns:a16="http://schemas.microsoft.com/office/drawing/2014/main" val="2063440402"/>
                    </a:ext>
                  </a:extLst>
                </a:gridCol>
              </a:tblGrid>
              <a:tr h="385247">
                <a:tc>
                  <a:txBody>
                    <a:bodyPr/>
                    <a:lstStyle/>
                    <a:p>
                      <a:pPr algn="ctr"/>
                      <a:r>
                        <a:rPr lang="de-DE" sz="1400" b="1" dirty="0">
                          <a:solidFill>
                            <a:schemeClr val="tx1"/>
                          </a:solidFill>
                          <a:latin typeface="+mj-lt"/>
                        </a:rPr>
                        <a:t>Responsibility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de-DE" sz="1400" b="1" dirty="0">
                          <a:solidFill>
                            <a:schemeClr val="tx1"/>
                          </a:solidFill>
                          <a:latin typeface="+mj-lt"/>
                        </a:rPr>
                        <a:t>On-Premises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de-DE" sz="1400" b="1" dirty="0">
                          <a:solidFill>
                            <a:schemeClr val="tx1"/>
                          </a:solidFill>
                          <a:latin typeface="+mj-lt"/>
                        </a:rPr>
                        <a:t>IaaS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de-DE" sz="1400" b="1" dirty="0">
                          <a:solidFill>
                            <a:schemeClr val="tx1"/>
                          </a:solidFill>
                          <a:latin typeface="+mj-lt"/>
                        </a:rPr>
                        <a:t>PaaS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de-DE" sz="1400" b="1" dirty="0">
                          <a:solidFill>
                            <a:schemeClr val="tx1"/>
                          </a:solidFill>
                          <a:latin typeface="+mj-lt"/>
                        </a:rPr>
                        <a:t>SaaS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90566429"/>
                  </a:ext>
                </a:extLst>
              </a:tr>
              <a:tr h="474962">
                <a:tc>
                  <a:txBody>
                    <a:bodyPr/>
                    <a:lstStyle/>
                    <a:p>
                      <a:r>
                        <a:rPr lang="de-DE" sz="1400" b="1" dirty="0">
                          <a:solidFill>
                            <a:schemeClr val="tx1"/>
                          </a:solidFill>
                          <a:latin typeface="+mj-lt"/>
                        </a:rPr>
                        <a:t>Data governance and Rights Management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1400" b="1" dirty="0">
                          <a:solidFill>
                            <a:schemeClr val="tx1"/>
                          </a:solidFill>
                          <a:latin typeface="+mj-lt"/>
                        </a:rPr>
                        <a:t>Customer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kumimoji="0" lang="de-DE" sz="1400" b="1" i="0" u="none" strike="noStrike" kern="1200" cap="none" spc="0" normalizeH="0" baseline="0" noProof="0" dirty="0">
                          <a:ln>
                            <a:noFill/>
                          </a:ln>
                          <a:solidFill>
                            <a:schemeClr val="tx1"/>
                          </a:solidFill>
                          <a:effectLst/>
                          <a:uLnTx/>
                          <a:uFillTx/>
                          <a:latin typeface="+mj-lt"/>
                          <a:ea typeface="+mn-ea"/>
                          <a:cs typeface="+mn-cs"/>
                        </a:rPr>
                        <a:t>Customer</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kumimoji="0" lang="de-DE" sz="1400" b="1" i="0" u="none" strike="noStrike" kern="1200" cap="none" spc="0" normalizeH="0" baseline="0" noProof="0">
                          <a:ln>
                            <a:noFill/>
                          </a:ln>
                          <a:solidFill>
                            <a:schemeClr val="tx1"/>
                          </a:solidFill>
                          <a:effectLst/>
                          <a:uLnTx/>
                          <a:uFillTx/>
                          <a:latin typeface="+mj-lt"/>
                          <a:ea typeface="+mn-ea"/>
                          <a:cs typeface="+mn-cs"/>
                        </a:rPr>
                        <a:t>Customer</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kumimoji="0" lang="de-DE" sz="1400" b="1" i="0" u="none" strike="noStrike" kern="1200" cap="none" spc="0" normalizeH="0" baseline="0" noProof="0" dirty="0">
                          <a:ln>
                            <a:noFill/>
                          </a:ln>
                          <a:solidFill>
                            <a:schemeClr val="tx1"/>
                          </a:solidFill>
                          <a:effectLst/>
                          <a:uLnTx/>
                          <a:uFillTx/>
                          <a:latin typeface="+mj-lt"/>
                          <a:ea typeface="+mn-ea"/>
                          <a:cs typeface="+mn-cs"/>
                        </a:rPr>
                        <a:t>Customer</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extLst>
                  <a:ext uri="{0D108BD9-81ED-4DB2-BD59-A6C34878D82A}">
                    <a16:rowId xmlns:a16="http://schemas.microsoft.com/office/drawing/2014/main" val="1863667499"/>
                  </a:ext>
                </a:extLst>
              </a:tr>
              <a:tr h="385247">
                <a:tc>
                  <a:txBody>
                    <a:bodyPr/>
                    <a:lstStyle/>
                    <a:p>
                      <a:r>
                        <a:rPr lang="de-DE" sz="1400" b="1" dirty="0">
                          <a:solidFill>
                            <a:schemeClr val="tx1"/>
                          </a:solidFill>
                          <a:latin typeface="+mj-lt"/>
                        </a:rPr>
                        <a:t>Client endpoints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de-DE" sz="1400" b="1" i="0" u="none" strike="noStrike" kern="1200" cap="none" spc="0" normalizeH="0" baseline="0" noProof="0">
                          <a:ln>
                            <a:noFill/>
                          </a:ln>
                          <a:solidFill>
                            <a:schemeClr val="tx1"/>
                          </a:solidFill>
                          <a:effectLst/>
                          <a:uLnTx/>
                          <a:uFillTx/>
                          <a:latin typeface="+mj-lt"/>
                          <a:ea typeface="+mn-ea"/>
                          <a:cs typeface="+mn-cs"/>
                        </a:rPr>
                        <a:t>Customer</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kumimoji="0" lang="de-DE" sz="1400" b="1" i="0" u="none" strike="noStrike" kern="1200" cap="none" spc="0" normalizeH="0" baseline="0" noProof="0" dirty="0">
                          <a:ln>
                            <a:noFill/>
                          </a:ln>
                          <a:solidFill>
                            <a:schemeClr val="tx1"/>
                          </a:solidFill>
                          <a:effectLst/>
                          <a:uLnTx/>
                          <a:uFillTx/>
                          <a:latin typeface="+mj-lt"/>
                          <a:ea typeface="+mn-ea"/>
                          <a:cs typeface="+mn-cs"/>
                        </a:rPr>
                        <a:t>Customer</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kumimoji="0" lang="de-DE" sz="1400" b="1" i="0" u="none" strike="noStrike" kern="1200" cap="none" spc="0" normalizeH="0" baseline="0" noProof="0">
                          <a:ln>
                            <a:noFill/>
                          </a:ln>
                          <a:solidFill>
                            <a:schemeClr val="tx1"/>
                          </a:solidFill>
                          <a:effectLst/>
                          <a:uLnTx/>
                          <a:uFillTx/>
                          <a:latin typeface="+mj-lt"/>
                          <a:ea typeface="+mn-ea"/>
                          <a:cs typeface="+mn-cs"/>
                        </a:rPr>
                        <a:t>Customer</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kumimoji="0" lang="de-DE" sz="1400" b="1" i="0" u="none" strike="noStrike" kern="1200" cap="none" spc="0" normalizeH="0" baseline="0" noProof="0">
                          <a:ln>
                            <a:noFill/>
                          </a:ln>
                          <a:solidFill>
                            <a:schemeClr val="tx1"/>
                          </a:solidFill>
                          <a:effectLst/>
                          <a:uLnTx/>
                          <a:uFillTx/>
                          <a:latin typeface="+mj-lt"/>
                          <a:ea typeface="+mn-ea"/>
                          <a:cs typeface="+mn-cs"/>
                        </a:rPr>
                        <a:t>Customer</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extLst>
                  <a:ext uri="{0D108BD9-81ED-4DB2-BD59-A6C34878D82A}">
                    <a16:rowId xmlns:a16="http://schemas.microsoft.com/office/drawing/2014/main" val="4050954191"/>
                  </a:ext>
                </a:extLst>
              </a:tr>
              <a:tr h="474962">
                <a:tc>
                  <a:txBody>
                    <a:bodyPr/>
                    <a:lstStyle/>
                    <a:p>
                      <a:r>
                        <a:rPr lang="de-DE" sz="1400" b="1" dirty="0">
                          <a:solidFill>
                            <a:schemeClr val="tx1"/>
                          </a:solidFill>
                          <a:latin typeface="+mj-lt"/>
                        </a:rPr>
                        <a:t>Account and access management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de-DE" sz="1400" b="1" i="0" u="none" strike="noStrike" kern="1200" cap="none" spc="0" normalizeH="0" baseline="0" noProof="0" dirty="0">
                          <a:ln>
                            <a:noFill/>
                          </a:ln>
                          <a:solidFill>
                            <a:schemeClr val="tx1"/>
                          </a:solidFill>
                          <a:effectLst/>
                          <a:uLnTx/>
                          <a:uFillTx/>
                          <a:latin typeface="+mj-lt"/>
                          <a:ea typeface="+mn-ea"/>
                          <a:cs typeface="+mn-cs"/>
                        </a:rPr>
                        <a:t>Customer</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kumimoji="0" lang="de-DE" sz="1400" b="1" i="0" u="none" strike="noStrike" kern="1200" cap="none" spc="0" normalizeH="0" baseline="0" noProof="0">
                          <a:ln>
                            <a:noFill/>
                          </a:ln>
                          <a:solidFill>
                            <a:schemeClr val="tx1"/>
                          </a:solidFill>
                          <a:effectLst/>
                          <a:uLnTx/>
                          <a:uFillTx/>
                          <a:latin typeface="+mj-lt"/>
                          <a:ea typeface="+mn-ea"/>
                          <a:cs typeface="+mn-cs"/>
                        </a:rPr>
                        <a:t>Customer</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kumimoji="0" lang="de-DE" sz="1400" b="1" i="0" u="none" strike="noStrike" kern="1200" cap="none" spc="0" normalizeH="0" baseline="0" noProof="0" dirty="0">
                          <a:ln>
                            <a:noFill/>
                          </a:ln>
                          <a:solidFill>
                            <a:schemeClr val="tx1"/>
                          </a:solidFill>
                          <a:effectLst/>
                          <a:uLnTx/>
                          <a:uFillTx/>
                          <a:latin typeface="+mj-lt"/>
                          <a:ea typeface="+mn-ea"/>
                          <a:cs typeface="+mn-cs"/>
                        </a:rPr>
                        <a:t>Customer</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kumimoji="0" lang="de-DE" sz="1400" b="1" i="0" u="none" strike="noStrike" kern="1200" cap="none" spc="0" normalizeH="0" baseline="0" noProof="0" dirty="0">
                          <a:ln>
                            <a:noFill/>
                          </a:ln>
                          <a:solidFill>
                            <a:schemeClr val="tx1"/>
                          </a:solidFill>
                          <a:effectLst/>
                          <a:uLnTx/>
                          <a:uFillTx/>
                          <a:latin typeface="+mj-lt"/>
                          <a:ea typeface="+mn-ea"/>
                          <a:cs typeface="+mn-cs"/>
                        </a:rPr>
                        <a:t>Customer</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extLst>
                  <a:ext uri="{0D108BD9-81ED-4DB2-BD59-A6C34878D82A}">
                    <a16:rowId xmlns:a16="http://schemas.microsoft.com/office/drawing/2014/main" val="1269630258"/>
                  </a:ext>
                </a:extLst>
              </a:tr>
              <a:tr h="474962">
                <a:tc>
                  <a:txBody>
                    <a:bodyPr/>
                    <a:lstStyle/>
                    <a:p>
                      <a:r>
                        <a:rPr lang="de-DE" sz="1400" b="1" dirty="0">
                          <a:solidFill>
                            <a:schemeClr val="tx1"/>
                          </a:solidFill>
                          <a:latin typeface="+mj-lt"/>
                        </a:rPr>
                        <a:t>Identity and directory infrastructure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de-DE" sz="1400" b="1" i="0" u="none" strike="noStrike" kern="1200" cap="none" spc="0" normalizeH="0" baseline="0" noProof="0" dirty="0">
                          <a:ln>
                            <a:noFill/>
                          </a:ln>
                          <a:solidFill>
                            <a:schemeClr val="tx1"/>
                          </a:solidFill>
                          <a:effectLst/>
                          <a:uLnTx/>
                          <a:uFillTx/>
                          <a:latin typeface="+mj-lt"/>
                          <a:ea typeface="+mn-ea"/>
                          <a:cs typeface="+mn-cs"/>
                        </a:rPr>
                        <a:t>Customer</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kumimoji="0" lang="de-DE" sz="1400" b="1" i="0" u="none" strike="noStrike" kern="1200" cap="none" spc="0" normalizeH="0" baseline="0" noProof="0">
                          <a:ln>
                            <a:noFill/>
                          </a:ln>
                          <a:solidFill>
                            <a:schemeClr val="tx1"/>
                          </a:solidFill>
                          <a:effectLst/>
                          <a:uLnTx/>
                          <a:uFillTx/>
                          <a:latin typeface="+mj-lt"/>
                          <a:ea typeface="+mn-ea"/>
                          <a:cs typeface="+mn-cs"/>
                        </a:rPr>
                        <a:t>Customer</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chemeClr val="tx1"/>
                          </a:solidFill>
                          <a:effectLst/>
                          <a:uLnTx/>
                          <a:uFillTx/>
                          <a:latin typeface="+mj-lt"/>
                          <a:ea typeface="+mn-ea"/>
                          <a:cs typeface="+mn-cs"/>
                        </a:rPr>
                        <a:t>Microsoft/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chemeClr val="tx1"/>
                          </a:solidFill>
                          <a:effectLst/>
                          <a:uLnTx/>
                          <a:uFillTx/>
                          <a:latin typeface="+mj-lt"/>
                          <a:ea typeface="+mn-ea"/>
                          <a:cs typeface="+mn-cs"/>
                        </a:rPr>
                        <a:t>Customer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chemeClr val="tx1"/>
                          </a:solidFill>
                          <a:effectLst/>
                          <a:uLnTx/>
                          <a:uFillTx/>
                          <a:latin typeface="+mj-lt"/>
                          <a:ea typeface="+mn-ea"/>
                          <a:cs typeface="+mn-cs"/>
                        </a:rPr>
                        <a:t>Microsoft/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chemeClr val="tx1"/>
                          </a:solidFill>
                          <a:effectLst/>
                          <a:uLnTx/>
                          <a:uFillTx/>
                          <a:latin typeface="+mj-lt"/>
                          <a:ea typeface="+mn-ea"/>
                          <a:cs typeface="+mn-cs"/>
                        </a:rPr>
                        <a:t>Customer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936489739"/>
                  </a:ext>
                </a:extLst>
              </a:tr>
              <a:tr h="474962">
                <a:tc>
                  <a:txBody>
                    <a:bodyPr/>
                    <a:lstStyle/>
                    <a:p>
                      <a:r>
                        <a:rPr lang="de-DE" sz="1400" b="1" dirty="0">
                          <a:solidFill>
                            <a:schemeClr val="tx1"/>
                          </a:solidFill>
                          <a:latin typeface="+mj-lt"/>
                        </a:rPr>
                        <a:t>Application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de-DE" sz="1400" b="1" i="0" u="none" strike="noStrike" kern="1200" cap="none" spc="0" normalizeH="0" baseline="0" noProof="0">
                          <a:ln>
                            <a:noFill/>
                          </a:ln>
                          <a:solidFill>
                            <a:schemeClr val="tx1"/>
                          </a:solidFill>
                          <a:effectLst/>
                          <a:uLnTx/>
                          <a:uFillTx/>
                          <a:latin typeface="+mj-lt"/>
                          <a:ea typeface="+mn-ea"/>
                          <a:cs typeface="+mn-cs"/>
                        </a:rPr>
                        <a:t>Customer</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kumimoji="0" lang="de-DE" sz="1400" b="1" i="0" u="none" strike="noStrike" kern="1200" cap="none" spc="0" normalizeH="0" baseline="0" noProof="0">
                          <a:ln>
                            <a:noFill/>
                          </a:ln>
                          <a:solidFill>
                            <a:schemeClr val="tx1"/>
                          </a:solidFill>
                          <a:effectLst/>
                          <a:uLnTx/>
                          <a:uFillTx/>
                          <a:latin typeface="+mj-lt"/>
                          <a:ea typeface="+mn-ea"/>
                          <a:cs typeface="+mn-cs"/>
                        </a:rPr>
                        <a:t>Customer</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chemeClr val="tx1"/>
                          </a:solidFill>
                          <a:effectLst/>
                          <a:uLnTx/>
                          <a:uFillTx/>
                          <a:latin typeface="+mj-lt"/>
                          <a:ea typeface="+mn-ea"/>
                          <a:cs typeface="+mn-cs"/>
                        </a:rPr>
                        <a:t>Microsoft/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chemeClr val="tx1"/>
                          </a:solidFill>
                          <a:effectLst/>
                          <a:uLnTx/>
                          <a:uFillTx/>
                          <a:latin typeface="+mj-lt"/>
                          <a:ea typeface="+mn-ea"/>
                          <a:cs typeface="+mn-cs"/>
                        </a:rPr>
                        <a:t>Customer</a:t>
                      </a:r>
                      <a:endParaRPr kumimoji="0" lang="de-DE" sz="1400" b="1" i="0" u="none" strike="noStrike" kern="1200" cap="none" spc="0" normalizeH="0" baseline="0" noProof="0" dirty="0">
                        <a:ln>
                          <a:noFill/>
                        </a:ln>
                        <a:solidFill>
                          <a:schemeClr val="tx1"/>
                        </a:solidFill>
                        <a:effectLst/>
                        <a:uLnTx/>
                        <a:uFillTx/>
                        <a:latin typeface="+mj-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kumimoji="0" lang="de-DE" sz="1400" b="1" i="0" u="none" strike="noStrike" kern="1200" cap="none" spc="0" normalizeH="0" baseline="0" noProof="0">
                          <a:ln>
                            <a:noFill/>
                          </a:ln>
                          <a:solidFill>
                            <a:schemeClr val="tx1"/>
                          </a:solidFill>
                          <a:effectLst/>
                          <a:uLnTx/>
                          <a:uFillTx/>
                          <a:latin typeface="+mj-lt"/>
                          <a:ea typeface="+mn-ea"/>
                          <a:cs typeface="+mn-cs"/>
                        </a:rPr>
                        <a:t>Microsoft</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859470329"/>
                  </a:ext>
                </a:extLst>
              </a:tr>
              <a:tr h="474962">
                <a:tc>
                  <a:txBody>
                    <a:bodyPr/>
                    <a:lstStyle/>
                    <a:p>
                      <a:r>
                        <a:rPr lang="de-DE" sz="1400" b="1" dirty="0">
                          <a:solidFill>
                            <a:schemeClr val="tx1"/>
                          </a:solidFill>
                          <a:latin typeface="+mj-lt"/>
                        </a:rPr>
                        <a:t>Network controls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de-DE" sz="1400" b="1" i="0" u="none" strike="noStrike" kern="1200" cap="none" spc="0" normalizeH="0" baseline="0" noProof="0">
                          <a:ln>
                            <a:noFill/>
                          </a:ln>
                          <a:solidFill>
                            <a:schemeClr val="tx1"/>
                          </a:solidFill>
                          <a:effectLst/>
                          <a:uLnTx/>
                          <a:uFillTx/>
                          <a:latin typeface="+mj-lt"/>
                          <a:ea typeface="+mn-ea"/>
                          <a:cs typeface="+mn-cs"/>
                        </a:rPr>
                        <a:t>Customer</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kumimoji="0" lang="de-DE" sz="1400" b="1" i="0" u="none" strike="noStrike" kern="1200" cap="none" spc="0" normalizeH="0" baseline="0" noProof="0" dirty="0">
                          <a:ln>
                            <a:noFill/>
                          </a:ln>
                          <a:solidFill>
                            <a:schemeClr val="tx1"/>
                          </a:solidFill>
                          <a:effectLst/>
                          <a:uLnTx/>
                          <a:uFillTx/>
                          <a:latin typeface="+mj-lt"/>
                          <a:ea typeface="+mn-ea"/>
                          <a:cs typeface="+mn-cs"/>
                        </a:rPr>
                        <a:t>Customer</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chemeClr val="tx1"/>
                          </a:solidFill>
                          <a:effectLst/>
                          <a:uLnTx/>
                          <a:uFillTx/>
                          <a:latin typeface="+mj-lt"/>
                          <a:ea typeface="+mn-ea"/>
                          <a:cs typeface="+mn-cs"/>
                        </a:rPr>
                        <a:t>Microsoft/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chemeClr val="tx1"/>
                          </a:solidFill>
                          <a:effectLst/>
                          <a:uLnTx/>
                          <a:uFillTx/>
                          <a:latin typeface="+mj-lt"/>
                          <a:ea typeface="+mn-ea"/>
                          <a:cs typeface="+mn-cs"/>
                        </a:rPr>
                        <a:t>Customer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kumimoji="0" lang="de-DE" sz="1400" b="1" i="0" u="none" strike="noStrike" kern="1200" cap="none" spc="0" normalizeH="0" baseline="0" noProof="0">
                          <a:ln>
                            <a:noFill/>
                          </a:ln>
                          <a:solidFill>
                            <a:schemeClr val="tx1"/>
                          </a:solidFill>
                          <a:effectLst/>
                          <a:uLnTx/>
                          <a:uFillTx/>
                          <a:latin typeface="+mj-lt"/>
                          <a:ea typeface="+mn-ea"/>
                          <a:cs typeface="+mn-cs"/>
                        </a:rPr>
                        <a:t>Microsoft</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724286487"/>
                  </a:ext>
                </a:extLst>
              </a:tr>
              <a:tr h="385247">
                <a:tc>
                  <a:txBody>
                    <a:bodyPr/>
                    <a:lstStyle/>
                    <a:p>
                      <a:r>
                        <a:rPr lang="de-DE" sz="1400" b="1" dirty="0">
                          <a:solidFill>
                            <a:schemeClr val="tx1"/>
                          </a:solidFill>
                          <a:latin typeface="+mj-lt"/>
                        </a:rPr>
                        <a:t>Operating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de-DE" sz="1400" b="1" i="0" u="none" strike="noStrike" kern="1200" cap="none" spc="0" normalizeH="0" baseline="0" noProof="0">
                          <a:ln>
                            <a:noFill/>
                          </a:ln>
                          <a:solidFill>
                            <a:schemeClr val="tx1"/>
                          </a:solidFill>
                          <a:effectLst/>
                          <a:uLnTx/>
                          <a:uFillTx/>
                          <a:latin typeface="+mj-lt"/>
                          <a:ea typeface="+mn-ea"/>
                          <a:cs typeface="+mn-cs"/>
                        </a:rPr>
                        <a:t>Customer</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kumimoji="0" lang="de-DE" sz="1400" b="1" i="0" u="none" strike="noStrike" kern="1200" cap="none" spc="0" normalizeH="0" baseline="0" noProof="0" dirty="0">
                          <a:ln>
                            <a:noFill/>
                          </a:ln>
                          <a:solidFill>
                            <a:schemeClr val="tx1"/>
                          </a:solidFill>
                          <a:effectLst/>
                          <a:uLnTx/>
                          <a:uFillTx/>
                          <a:latin typeface="+mj-lt"/>
                          <a:ea typeface="+mn-ea"/>
                          <a:cs typeface="+mn-cs"/>
                        </a:rPr>
                        <a:t>Customer</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lang="de-DE" sz="1400" b="1" dirty="0">
                          <a:solidFill>
                            <a:schemeClr val="tx1"/>
                          </a:solidFill>
                          <a:latin typeface="+mj-lt"/>
                        </a:rPr>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r>
                        <a:rPr kumimoji="0" lang="de-DE" sz="1400" b="1" i="0" u="none" strike="noStrike" kern="1200" cap="none" spc="0" normalizeH="0" baseline="0" noProof="0" dirty="0">
                          <a:ln>
                            <a:noFill/>
                          </a:ln>
                          <a:solidFill>
                            <a:schemeClr val="tx1"/>
                          </a:solidFill>
                          <a:effectLst/>
                          <a:uLnTx/>
                          <a:uFillTx/>
                          <a:latin typeface="+mj-lt"/>
                          <a:ea typeface="+mn-ea"/>
                          <a:cs typeface="+mn-cs"/>
                        </a:rPr>
                        <a:t>Microsoft</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553248286"/>
                  </a:ext>
                </a:extLst>
              </a:tr>
              <a:tr h="385247">
                <a:tc>
                  <a:txBody>
                    <a:bodyPr/>
                    <a:lstStyle/>
                    <a:p>
                      <a:r>
                        <a:rPr lang="de-DE" sz="1400" b="1" dirty="0">
                          <a:solidFill>
                            <a:schemeClr val="tx1"/>
                          </a:solidFill>
                          <a:latin typeface="+mj-lt"/>
                        </a:rPr>
                        <a:t>Physical hosts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de-DE" sz="1400" b="1" i="0" u="none" strike="noStrike" kern="1200" cap="none" spc="0" normalizeH="0" baseline="0" noProof="0">
                          <a:ln>
                            <a:noFill/>
                          </a:ln>
                          <a:solidFill>
                            <a:schemeClr val="tx1"/>
                          </a:solidFill>
                          <a:effectLst/>
                          <a:uLnTx/>
                          <a:uFillTx/>
                          <a:latin typeface="+mj-lt"/>
                          <a:ea typeface="+mn-ea"/>
                          <a:cs typeface="+mn-cs"/>
                        </a:rPr>
                        <a:t>Customer</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kumimoji="0" lang="de-DE" sz="1400" b="1" i="0" u="none" strike="noStrike" kern="1200" cap="none" spc="0" normalizeH="0" baseline="0" noProof="0" dirty="0">
                          <a:ln>
                            <a:noFill/>
                          </a:ln>
                          <a:solidFill>
                            <a:schemeClr val="tx1"/>
                          </a:solidFill>
                          <a:effectLst/>
                          <a:uLnTx/>
                          <a:uFillTx/>
                          <a:latin typeface="+mj-lt"/>
                          <a:ea typeface="+mn-ea"/>
                          <a:cs typeface="+mn-cs"/>
                        </a:rPr>
                        <a:t>Microsoft</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r>
                        <a:rPr kumimoji="0" lang="de-DE" sz="1400" b="1" i="0" u="none" strike="noStrike" kern="1200" cap="none" spc="0" normalizeH="0" baseline="0" noProof="0">
                          <a:ln>
                            <a:noFill/>
                          </a:ln>
                          <a:solidFill>
                            <a:schemeClr val="tx1"/>
                          </a:solidFill>
                          <a:effectLst/>
                          <a:uLnTx/>
                          <a:uFillTx/>
                          <a:latin typeface="+mj-lt"/>
                          <a:ea typeface="+mn-ea"/>
                          <a:cs typeface="+mn-cs"/>
                        </a:rPr>
                        <a:t>Microsoft</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r>
                        <a:rPr kumimoji="0" lang="de-DE" sz="1400" b="1" i="0" u="none" strike="noStrike" kern="1200" cap="none" spc="0" normalizeH="0" baseline="0" noProof="0" dirty="0">
                          <a:ln>
                            <a:noFill/>
                          </a:ln>
                          <a:solidFill>
                            <a:schemeClr val="tx1"/>
                          </a:solidFill>
                          <a:effectLst/>
                          <a:uLnTx/>
                          <a:uFillTx/>
                          <a:latin typeface="+mj-lt"/>
                          <a:ea typeface="+mn-ea"/>
                          <a:cs typeface="+mn-cs"/>
                        </a:rPr>
                        <a:t>Microsoft</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138695883"/>
                  </a:ext>
                </a:extLst>
              </a:tr>
              <a:tr h="385247">
                <a:tc>
                  <a:txBody>
                    <a:bodyPr/>
                    <a:lstStyle/>
                    <a:p>
                      <a:r>
                        <a:rPr lang="de-DE" sz="1400" b="1" dirty="0">
                          <a:solidFill>
                            <a:schemeClr val="tx1"/>
                          </a:solidFill>
                          <a:latin typeface="+mj-lt"/>
                        </a:rPr>
                        <a:t>Physical network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de-DE" sz="1400" b="1" i="0" u="none" strike="noStrike" kern="1200" cap="none" spc="0" normalizeH="0" baseline="0" noProof="0">
                          <a:ln>
                            <a:noFill/>
                          </a:ln>
                          <a:solidFill>
                            <a:schemeClr val="tx1"/>
                          </a:solidFill>
                          <a:effectLst/>
                          <a:uLnTx/>
                          <a:uFillTx/>
                          <a:latin typeface="+mj-lt"/>
                          <a:ea typeface="+mn-ea"/>
                          <a:cs typeface="+mn-cs"/>
                        </a:rPr>
                        <a:t>Customer</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kumimoji="0" lang="de-DE" sz="1400" b="1" i="0" u="none" strike="noStrike" kern="1200" cap="none" spc="0" normalizeH="0" baseline="0" noProof="0" dirty="0">
                          <a:ln>
                            <a:noFill/>
                          </a:ln>
                          <a:solidFill>
                            <a:schemeClr val="tx1"/>
                          </a:solidFill>
                          <a:effectLst/>
                          <a:uLnTx/>
                          <a:uFillTx/>
                          <a:latin typeface="+mj-lt"/>
                          <a:ea typeface="+mn-ea"/>
                          <a:cs typeface="+mn-cs"/>
                        </a:rPr>
                        <a:t>Microsoft</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r>
                        <a:rPr kumimoji="0" lang="de-DE" sz="1400" b="1" i="0" u="none" strike="noStrike" kern="1200" cap="none" spc="0" normalizeH="0" baseline="0" noProof="0">
                          <a:ln>
                            <a:noFill/>
                          </a:ln>
                          <a:solidFill>
                            <a:schemeClr val="tx1"/>
                          </a:solidFill>
                          <a:effectLst/>
                          <a:uLnTx/>
                          <a:uFillTx/>
                          <a:latin typeface="+mj-lt"/>
                          <a:ea typeface="+mn-ea"/>
                          <a:cs typeface="+mn-cs"/>
                        </a:rPr>
                        <a:t>Microsoft</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r>
                        <a:rPr kumimoji="0" lang="de-DE" sz="1400" b="1" i="0" u="none" strike="noStrike" kern="1200" cap="none" spc="0" normalizeH="0" baseline="0" noProof="0" dirty="0">
                          <a:ln>
                            <a:noFill/>
                          </a:ln>
                          <a:solidFill>
                            <a:schemeClr val="tx1"/>
                          </a:solidFill>
                          <a:effectLst/>
                          <a:uLnTx/>
                          <a:uFillTx/>
                          <a:latin typeface="+mj-lt"/>
                          <a:ea typeface="+mn-ea"/>
                          <a:cs typeface="+mn-cs"/>
                        </a:rPr>
                        <a:t>Microsoft</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537528356"/>
                  </a:ext>
                </a:extLst>
              </a:tr>
              <a:tr h="385247">
                <a:tc>
                  <a:txBody>
                    <a:bodyPr/>
                    <a:lstStyle/>
                    <a:p>
                      <a:r>
                        <a:rPr lang="de-DE" sz="1400" b="1" dirty="0">
                          <a:solidFill>
                            <a:schemeClr val="tx1"/>
                          </a:solidFill>
                          <a:latin typeface="+mj-lt"/>
                        </a:rPr>
                        <a:t>Physical datacenter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de-DE" sz="1400" b="1" i="0" u="none" strike="noStrike" kern="1200" cap="none" spc="0" normalizeH="0" baseline="0" noProof="0" dirty="0">
                          <a:ln>
                            <a:noFill/>
                          </a:ln>
                          <a:solidFill>
                            <a:schemeClr val="tx1"/>
                          </a:solidFill>
                          <a:effectLst/>
                          <a:uLnTx/>
                          <a:uFillTx/>
                          <a:latin typeface="+mj-lt"/>
                          <a:ea typeface="+mn-ea"/>
                          <a:cs typeface="+mn-cs"/>
                        </a:rPr>
                        <a:t>Customer</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kumimoji="0" lang="de-DE" sz="1400" b="1" i="0" u="none" strike="noStrike" kern="1200" cap="none" spc="0" normalizeH="0" baseline="0" noProof="0" dirty="0">
                          <a:ln>
                            <a:noFill/>
                          </a:ln>
                          <a:solidFill>
                            <a:schemeClr val="tx1"/>
                          </a:solidFill>
                          <a:effectLst/>
                          <a:uLnTx/>
                          <a:uFillTx/>
                          <a:latin typeface="+mj-lt"/>
                          <a:ea typeface="+mn-ea"/>
                          <a:cs typeface="+mn-cs"/>
                        </a:rPr>
                        <a:t>Microsoft</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r>
                        <a:rPr kumimoji="0" lang="de-DE" sz="1400" b="1" i="0" u="none" strike="noStrike" kern="1200" cap="none" spc="0" normalizeH="0" baseline="0" noProof="0" dirty="0">
                          <a:ln>
                            <a:noFill/>
                          </a:ln>
                          <a:solidFill>
                            <a:schemeClr val="tx1"/>
                          </a:solidFill>
                          <a:effectLst/>
                          <a:uLnTx/>
                          <a:uFillTx/>
                          <a:latin typeface="+mj-lt"/>
                          <a:ea typeface="+mn-ea"/>
                          <a:cs typeface="+mn-cs"/>
                        </a:rPr>
                        <a:t>Microsoft</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r>
                        <a:rPr kumimoji="0" lang="de-DE" sz="1400" b="1" i="0" u="none" strike="noStrike" kern="1200" cap="none" spc="0" normalizeH="0" baseline="0" noProof="0" dirty="0">
                          <a:ln>
                            <a:noFill/>
                          </a:ln>
                          <a:solidFill>
                            <a:schemeClr val="tx1"/>
                          </a:solidFill>
                          <a:effectLst/>
                          <a:uLnTx/>
                          <a:uFillTx/>
                          <a:latin typeface="+mj-lt"/>
                          <a:ea typeface="+mn-ea"/>
                          <a:cs typeface="+mn-cs"/>
                        </a:rPr>
                        <a:t>Microsoft</a:t>
                      </a:r>
                      <a:endParaRPr lang="de-DE" sz="1400" b="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209506587"/>
                  </a:ext>
                </a:extLst>
              </a:tr>
            </a:tbl>
          </a:graphicData>
        </a:graphic>
      </p:graphicFrame>
    </p:spTree>
    <p:extLst>
      <p:ext uri="{BB962C8B-B14F-4D97-AF65-F5344CB8AC3E}">
        <p14:creationId xmlns:p14="http://schemas.microsoft.com/office/powerpoint/2010/main" val="36903298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076" y="1104052"/>
            <a:ext cx="4690317" cy="1200329"/>
          </a:xfrm>
        </p:spPr>
        <p:txBody>
          <a:bodyPr/>
          <a:lstStyle/>
          <a:p>
            <a:r>
              <a:rPr lang="en-US" sz="4000" b="1" dirty="0"/>
              <a:t>3. Azure Management and Governance</a:t>
            </a:r>
          </a:p>
        </p:txBody>
      </p:sp>
      <p:sp>
        <p:nvSpPr>
          <p:cNvPr id="3" name="Text Placeholder 2"/>
          <p:cNvSpPr>
            <a:spLocks noGrp="1"/>
          </p:cNvSpPr>
          <p:nvPr>
            <p:ph type="body" sz="quarter" idx="12"/>
          </p:nvPr>
        </p:nvSpPr>
        <p:spPr>
          <a:xfrm>
            <a:off x="440126" y="2891627"/>
            <a:ext cx="4925694" cy="1661993"/>
          </a:xfrm>
        </p:spPr>
        <p:txBody>
          <a:bodyPr/>
          <a:lstStyle/>
          <a:p>
            <a:pPr marL="457200" indent="-457200">
              <a:buFont typeface="+mj-lt"/>
              <a:buAutoNum type="alphaUcPeriod"/>
            </a:pPr>
            <a:r>
              <a:rPr lang="en-US" dirty="0"/>
              <a:t>Cost Management</a:t>
            </a:r>
          </a:p>
          <a:p>
            <a:pPr marL="457200" indent="-457200">
              <a:buFont typeface="+mj-lt"/>
              <a:buAutoNum type="alphaUcPeriod"/>
            </a:pPr>
            <a:r>
              <a:rPr lang="en-US" dirty="0"/>
              <a:t>Tools for Governance and Compliance Compute and Networking Services</a:t>
            </a:r>
          </a:p>
          <a:p>
            <a:pPr marL="457200" indent="-457200">
              <a:buFont typeface="+mj-lt"/>
              <a:buAutoNum type="alphaUcPeriod"/>
            </a:pPr>
            <a:r>
              <a:rPr lang="en-US" dirty="0"/>
              <a:t>Tools for Managing and Deploying Azure Resources</a:t>
            </a:r>
          </a:p>
          <a:p>
            <a:pPr marL="457200" indent="-457200">
              <a:buFont typeface="+mj-lt"/>
              <a:buAutoNum type="alphaUcPeriod"/>
            </a:pPr>
            <a:r>
              <a:rPr lang="en-US" dirty="0"/>
              <a:t>Monitoring Tools</a:t>
            </a:r>
          </a:p>
        </p:txBody>
      </p:sp>
    </p:spTree>
    <p:extLst>
      <p:ext uri="{BB962C8B-B14F-4D97-AF65-F5344CB8AC3E}">
        <p14:creationId xmlns:p14="http://schemas.microsoft.com/office/powerpoint/2010/main" val="417392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076" y="1104052"/>
            <a:ext cx="4829777" cy="744845"/>
          </a:xfrm>
        </p:spPr>
        <p:txBody>
          <a:bodyPr/>
          <a:lstStyle/>
          <a:p>
            <a:r>
              <a:rPr lang="en-US" sz="4000" b="1" dirty="0"/>
              <a:t>3.A. Cost Management</a:t>
            </a:r>
          </a:p>
        </p:txBody>
      </p:sp>
      <p:sp>
        <p:nvSpPr>
          <p:cNvPr id="3" name="Text Placeholder 2"/>
          <p:cNvSpPr>
            <a:spLocks noGrp="1"/>
          </p:cNvSpPr>
          <p:nvPr>
            <p:ph type="body" sz="quarter" idx="12"/>
          </p:nvPr>
        </p:nvSpPr>
        <p:spPr>
          <a:xfrm>
            <a:off x="440126" y="2891627"/>
            <a:ext cx="4925694" cy="1538859"/>
          </a:xfrm>
        </p:spPr>
        <p:txBody>
          <a:bodyPr/>
          <a:lstStyle/>
          <a:p>
            <a:pPr marL="342900" indent="-342900">
              <a:buFont typeface="Arial" panose="020B0604020202020204" pitchFamily="34" charset="0"/>
              <a:buChar char="•"/>
            </a:pPr>
            <a:r>
              <a:rPr lang="en-US" dirty="0"/>
              <a:t>Factors affecting Costs</a:t>
            </a:r>
          </a:p>
          <a:p>
            <a:pPr marL="342900" indent="-342900">
              <a:buFont typeface="Arial" panose="020B0604020202020204" pitchFamily="34" charset="0"/>
              <a:buChar char="•"/>
            </a:pPr>
            <a:r>
              <a:rPr lang="en-US" dirty="0"/>
              <a:t>Pricing Calculator &amp; Total Cost of Ownership(TCO) Calculator</a:t>
            </a:r>
          </a:p>
          <a:p>
            <a:pPr marL="342900" indent="-342900">
              <a:buFont typeface="Arial" panose="020B0604020202020204" pitchFamily="34" charset="0"/>
              <a:buChar char="•"/>
            </a:pPr>
            <a:r>
              <a:rPr lang="en-US" dirty="0"/>
              <a:t>Azure Cost Management</a:t>
            </a:r>
          </a:p>
          <a:p>
            <a:pPr marL="342900" indent="-342900">
              <a:buFont typeface="Arial" panose="020B0604020202020204" pitchFamily="34" charset="0"/>
              <a:buChar char="•"/>
            </a:pPr>
            <a:r>
              <a:rPr lang="en-US" dirty="0"/>
              <a:t>Purpose of Tags</a:t>
            </a:r>
          </a:p>
        </p:txBody>
      </p:sp>
    </p:spTree>
    <p:extLst>
      <p:ext uri="{BB962C8B-B14F-4D97-AF65-F5344CB8AC3E}">
        <p14:creationId xmlns:p14="http://schemas.microsoft.com/office/powerpoint/2010/main" val="313741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6FA26AC1-FE65-9208-5662-43DCF562B7C6}"/>
              </a:ext>
            </a:extLst>
          </p:cNvPr>
          <p:cNvSpPr>
            <a:spLocks noGrp="1"/>
          </p:cNvSpPr>
          <p:nvPr>
            <p:ph type="title"/>
          </p:nvPr>
        </p:nvSpPr>
        <p:spPr>
          <a:xfrm>
            <a:off x="418643" y="261463"/>
            <a:ext cx="11341268" cy="680196"/>
          </a:xfrm>
        </p:spPr>
        <p:txBody>
          <a:bodyPr>
            <a:normAutofit fontScale="90000"/>
          </a:bodyPr>
          <a:lstStyle/>
          <a:p>
            <a:r>
              <a:rPr lang="en-US" b="1" dirty="0"/>
              <a:t>Factors affecting Costs</a:t>
            </a:r>
          </a:p>
        </p:txBody>
      </p:sp>
      <p:sp>
        <p:nvSpPr>
          <p:cNvPr id="6" name="Text Placeholder 5">
            <a:extLst>
              <a:ext uri="{FF2B5EF4-FFF2-40B4-BE49-F238E27FC236}">
                <a16:creationId xmlns:a16="http://schemas.microsoft.com/office/drawing/2014/main" id="{BCB13CFD-5FEA-D1BA-1047-5F479AA9758E}"/>
              </a:ext>
            </a:extLst>
          </p:cNvPr>
          <p:cNvSpPr txBox="1">
            <a:spLocks/>
          </p:cNvSpPr>
          <p:nvPr/>
        </p:nvSpPr>
        <p:spPr>
          <a:xfrm>
            <a:off x="490405" y="1033103"/>
            <a:ext cx="11340811" cy="480131"/>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dirty="0"/>
              <a:t>There are </a:t>
            </a:r>
            <a:r>
              <a:rPr lang="en-IE" dirty="0">
                <a:solidFill>
                  <a:srgbClr val="FF0000"/>
                </a:solidFill>
              </a:rPr>
              <a:t>six</a:t>
            </a:r>
            <a:r>
              <a:rPr lang="en-IE" dirty="0">
                <a:solidFill>
                  <a:schemeClr val="accent4"/>
                </a:solidFill>
              </a:rPr>
              <a:t> </a:t>
            </a:r>
            <a:r>
              <a:rPr lang="en-IE" dirty="0"/>
              <a:t>primary factors affecting costs:</a:t>
            </a:r>
          </a:p>
        </p:txBody>
      </p:sp>
      <p:graphicFrame>
        <p:nvGraphicFramePr>
          <p:cNvPr id="7" name="Table 2">
            <a:extLst>
              <a:ext uri="{FF2B5EF4-FFF2-40B4-BE49-F238E27FC236}">
                <a16:creationId xmlns:a16="http://schemas.microsoft.com/office/drawing/2014/main" id="{965118E4-0593-015A-C524-C90457F8ED19}"/>
              </a:ext>
            </a:extLst>
          </p:cNvPr>
          <p:cNvGraphicFramePr>
            <a:graphicFrameLocks noGrp="1"/>
          </p:cNvGraphicFramePr>
          <p:nvPr>
            <p:extLst>
              <p:ext uri="{D42A27DB-BD31-4B8C-83A1-F6EECF244321}">
                <p14:modId xmlns:p14="http://schemas.microsoft.com/office/powerpoint/2010/main" val="481916665"/>
              </p:ext>
            </p:extLst>
          </p:nvPr>
        </p:nvGraphicFramePr>
        <p:xfrm>
          <a:off x="493690" y="1888901"/>
          <a:ext cx="11407658" cy="2072640"/>
        </p:xfrm>
        <a:graphic>
          <a:graphicData uri="http://schemas.openxmlformats.org/drawingml/2006/table">
            <a:tbl>
              <a:tblPr firstRow="1" bandRow="1">
                <a:tableStyleId>{5C22544A-7EE6-4342-B048-85BDC9FD1C3A}</a:tableStyleId>
              </a:tblPr>
              <a:tblGrid>
                <a:gridCol w="3566906">
                  <a:extLst>
                    <a:ext uri="{9D8B030D-6E8A-4147-A177-3AD203B41FA5}">
                      <a16:colId xmlns:a16="http://schemas.microsoft.com/office/drawing/2014/main" val="2907392104"/>
                    </a:ext>
                  </a:extLst>
                </a:gridCol>
                <a:gridCol w="3920376">
                  <a:extLst>
                    <a:ext uri="{9D8B030D-6E8A-4147-A177-3AD203B41FA5}">
                      <a16:colId xmlns:a16="http://schemas.microsoft.com/office/drawing/2014/main" val="1523195328"/>
                    </a:ext>
                  </a:extLst>
                </a:gridCol>
                <a:gridCol w="3920376">
                  <a:extLst>
                    <a:ext uri="{9D8B030D-6E8A-4147-A177-3AD203B41FA5}">
                      <a16:colId xmlns:a16="http://schemas.microsoft.com/office/drawing/2014/main" val="2404750515"/>
                    </a:ext>
                  </a:extLst>
                </a:gridCol>
              </a:tblGrid>
              <a:tr h="445200">
                <a:tc>
                  <a:txBody>
                    <a:bodyPr/>
                    <a:lstStyle/>
                    <a:p>
                      <a:r>
                        <a:rPr lang="en-IE" sz="2400" b="1" dirty="0">
                          <a:latin typeface="+mj-lt"/>
                        </a:rPr>
                        <a:t>1) Resource Type</a:t>
                      </a:r>
                      <a:endParaRPr lang="en-US" sz="2400" dirty="0">
                        <a:latin typeface="+mj-lt"/>
                      </a:endParaRPr>
                    </a:p>
                  </a:txBody>
                  <a:tcPr>
                    <a:solidFill>
                      <a:schemeClr val="tx2"/>
                    </a:solidFill>
                  </a:tcPr>
                </a:tc>
                <a:tc>
                  <a:txBody>
                    <a:bodyPr/>
                    <a:lstStyle/>
                    <a:p>
                      <a:r>
                        <a:rPr lang="en-IE" sz="2400" b="1" dirty="0">
                          <a:latin typeface="+mj-lt"/>
                        </a:rPr>
                        <a:t>2) Services</a:t>
                      </a:r>
                      <a:endParaRPr lang="en-US" sz="2400" dirty="0">
                        <a:latin typeface="+mj-lt"/>
                      </a:endParaRPr>
                    </a:p>
                  </a:txBody>
                  <a:tcPr>
                    <a:solidFill>
                      <a:schemeClr val="tx2"/>
                    </a:solidFill>
                  </a:tcPr>
                </a:tc>
                <a:tc>
                  <a:txBody>
                    <a:bodyPr/>
                    <a:lstStyle/>
                    <a:p>
                      <a:r>
                        <a:rPr lang="en-IE" sz="2400" b="1" dirty="0">
                          <a:latin typeface="+mj-lt"/>
                        </a:rPr>
                        <a:t>3) Location</a:t>
                      </a:r>
                      <a:endParaRPr lang="en-US" sz="2400" dirty="0">
                        <a:latin typeface="+mj-lt"/>
                      </a:endParaRPr>
                    </a:p>
                  </a:txBody>
                  <a:tcPr>
                    <a:solidFill>
                      <a:schemeClr val="tx2"/>
                    </a:solidFill>
                  </a:tcPr>
                </a:tc>
                <a:extLst>
                  <a:ext uri="{0D108BD9-81ED-4DB2-BD59-A6C34878D82A}">
                    <a16:rowId xmlns:a16="http://schemas.microsoft.com/office/drawing/2014/main" val="2219612243"/>
                  </a:ext>
                </a:extLst>
              </a:tr>
              <a:tr h="1550526">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E" sz="2000" dirty="0"/>
                        <a:t>Costs are resource-specific, so the usage that a meter tracks and the number of meters associated with a resource, depend on the resource type.</a:t>
                      </a:r>
                    </a:p>
                  </a:txBody>
                  <a:tcPr>
                    <a:solidFill>
                      <a:schemeClr val="accent2">
                        <a:lumMod val="20000"/>
                        <a:lumOff val="80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E" sz="2000" dirty="0"/>
                        <a:t>Azure usage rates and billing periods can differ between Enterprise, Web Direct, and CSP customers.</a:t>
                      </a:r>
                    </a:p>
                  </a:txBody>
                  <a:tcPr>
                    <a:solidFill>
                      <a:schemeClr val="accent2">
                        <a:lumMod val="20000"/>
                        <a:lumOff val="80000"/>
                      </a:schemeClr>
                    </a:solidFill>
                  </a:tcPr>
                </a:tc>
                <a:tc>
                  <a:txBody>
                    <a:bodyPr/>
                    <a:lstStyle/>
                    <a:p>
                      <a:r>
                        <a:rPr lang="en-IE" sz="2000" dirty="0"/>
                        <a:t>The Azure infrastructure is globally distributed, and usage costs might vary between locations that offer Azure products, services, and resources.</a:t>
                      </a:r>
                      <a:endParaRPr lang="en-US" sz="2000" dirty="0"/>
                    </a:p>
                  </a:txBody>
                  <a:tcPr>
                    <a:solidFill>
                      <a:schemeClr val="accent2">
                        <a:lumMod val="20000"/>
                        <a:lumOff val="80000"/>
                      </a:schemeClr>
                    </a:solidFill>
                  </a:tcPr>
                </a:tc>
                <a:extLst>
                  <a:ext uri="{0D108BD9-81ED-4DB2-BD59-A6C34878D82A}">
                    <a16:rowId xmlns:a16="http://schemas.microsoft.com/office/drawing/2014/main" val="1816767244"/>
                  </a:ext>
                </a:extLst>
              </a:tr>
            </a:tbl>
          </a:graphicData>
        </a:graphic>
      </p:graphicFrame>
      <p:graphicFrame>
        <p:nvGraphicFramePr>
          <p:cNvPr id="12" name="Table 2">
            <a:extLst>
              <a:ext uri="{FF2B5EF4-FFF2-40B4-BE49-F238E27FC236}">
                <a16:creationId xmlns:a16="http://schemas.microsoft.com/office/drawing/2014/main" id="{9B7B60F7-1D08-11B4-2411-112DE9924C07}"/>
              </a:ext>
            </a:extLst>
          </p:cNvPr>
          <p:cNvGraphicFramePr>
            <a:graphicFrameLocks noGrp="1"/>
          </p:cNvGraphicFramePr>
          <p:nvPr>
            <p:extLst>
              <p:ext uri="{D42A27DB-BD31-4B8C-83A1-F6EECF244321}">
                <p14:modId xmlns:p14="http://schemas.microsoft.com/office/powerpoint/2010/main" val="3384462004"/>
              </p:ext>
            </p:extLst>
          </p:nvPr>
        </p:nvGraphicFramePr>
        <p:xfrm>
          <a:off x="490405" y="4256211"/>
          <a:ext cx="11412573" cy="2164080"/>
        </p:xfrm>
        <a:graphic>
          <a:graphicData uri="http://schemas.openxmlformats.org/drawingml/2006/table">
            <a:tbl>
              <a:tblPr firstRow="1" bandRow="1">
                <a:tableStyleId>{5C22544A-7EE6-4342-B048-85BDC9FD1C3A}</a:tableStyleId>
              </a:tblPr>
              <a:tblGrid>
                <a:gridCol w="3804191">
                  <a:extLst>
                    <a:ext uri="{9D8B030D-6E8A-4147-A177-3AD203B41FA5}">
                      <a16:colId xmlns:a16="http://schemas.microsoft.com/office/drawing/2014/main" val="2907392104"/>
                    </a:ext>
                  </a:extLst>
                </a:gridCol>
                <a:gridCol w="3804191">
                  <a:extLst>
                    <a:ext uri="{9D8B030D-6E8A-4147-A177-3AD203B41FA5}">
                      <a16:colId xmlns:a16="http://schemas.microsoft.com/office/drawing/2014/main" val="1523195328"/>
                    </a:ext>
                  </a:extLst>
                </a:gridCol>
                <a:gridCol w="3804191">
                  <a:extLst>
                    <a:ext uri="{9D8B030D-6E8A-4147-A177-3AD203B41FA5}">
                      <a16:colId xmlns:a16="http://schemas.microsoft.com/office/drawing/2014/main" val="2404750515"/>
                    </a:ext>
                  </a:extLst>
                </a:gridCol>
              </a:tblGrid>
              <a:tr h="370840">
                <a:tc>
                  <a:txBody>
                    <a:bodyPr/>
                    <a:lstStyle/>
                    <a:p>
                      <a:r>
                        <a:rPr lang="en-IE" sz="2200" b="1" dirty="0">
                          <a:latin typeface="+mj-lt"/>
                        </a:rPr>
                        <a:t>4) Bandwidth</a:t>
                      </a:r>
                      <a:endParaRPr lang="en-US" sz="2200" dirty="0">
                        <a:latin typeface="+mj-lt"/>
                      </a:endParaRPr>
                    </a:p>
                  </a:txBody>
                  <a:tcPr>
                    <a:solidFill>
                      <a:schemeClr val="tx2"/>
                    </a:solidFill>
                  </a:tcPr>
                </a:tc>
                <a:tc>
                  <a:txBody>
                    <a:bodyPr/>
                    <a:lstStyle/>
                    <a:p>
                      <a:r>
                        <a:rPr lang="en-IE" sz="2200" b="1" dirty="0">
                          <a:latin typeface="+mj-lt"/>
                        </a:rPr>
                        <a:t>5) Reserved Instances</a:t>
                      </a:r>
                      <a:endParaRPr lang="en-US" sz="2200" dirty="0">
                        <a:latin typeface="+mj-lt"/>
                      </a:endParaRPr>
                    </a:p>
                  </a:txBody>
                  <a:tcPr>
                    <a:solidFill>
                      <a:schemeClr val="tx2"/>
                    </a:solidFill>
                  </a:tcPr>
                </a:tc>
                <a:tc>
                  <a:txBody>
                    <a:bodyPr/>
                    <a:lstStyle/>
                    <a:p>
                      <a:r>
                        <a:rPr lang="en-IE" sz="2200" b="1" dirty="0">
                          <a:latin typeface="+mj-lt"/>
                        </a:rPr>
                        <a:t>6) Azure Hybrid Use Benefit</a:t>
                      </a:r>
                      <a:endParaRPr lang="en-US" sz="2200" dirty="0">
                        <a:latin typeface="+mj-lt"/>
                      </a:endParaRPr>
                    </a:p>
                  </a:txBody>
                  <a:tcPr>
                    <a:solidFill>
                      <a:schemeClr val="tx2"/>
                    </a:solidFill>
                  </a:tcPr>
                </a:tc>
                <a:extLst>
                  <a:ext uri="{0D108BD9-81ED-4DB2-BD59-A6C34878D82A}">
                    <a16:rowId xmlns:a16="http://schemas.microsoft.com/office/drawing/2014/main" val="2219612243"/>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t>Some inbound data transfers are free, such as data going into Azure datacenters. For outbound data transfers, such as data going out of Azure datacenters, pricing is based on Zones. </a:t>
                      </a:r>
                      <a:endParaRPr lang="en-IE" sz="1800" dirty="0"/>
                    </a:p>
                  </a:txBody>
                  <a:tcPr>
                    <a:solidFill>
                      <a:schemeClr val="accent2">
                        <a:lumMod val="20000"/>
                        <a:lumOff val="80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t>With Azure Reservations, you commit to buying one-year or three-year plans for multiple products. Reservations can significantly reduce your resource costs up to 72% on pay-as-you-go prices.</a:t>
                      </a:r>
                      <a:endParaRPr lang="en-IE" sz="1800" dirty="0"/>
                    </a:p>
                  </a:txBody>
                  <a:tcPr>
                    <a:solidFill>
                      <a:schemeClr val="accent2">
                        <a:lumMod val="20000"/>
                        <a:lumOff val="80000"/>
                      </a:schemeClr>
                    </a:solidFill>
                  </a:tcPr>
                </a:tc>
                <a:tc>
                  <a:txBody>
                    <a:bodyPr/>
                    <a:lstStyle/>
                    <a:p>
                      <a:r>
                        <a:rPr lang="en-US" sz="1800" b="0" i="0" kern="1200" dirty="0">
                          <a:solidFill>
                            <a:schemeClr val="dk1"/>
                          </a:solidFill>
                          <a:effectLst/>
                          <a:latin typeface="+mn-lt"/>
                          <a:ea typeface="+mn-ea"/>
                          <a:cs typeface="+mn-cs"/>
                        </a:rPr>
                        <a:t>For customers with Software Assurance, Azure Hybrid Benefit allows you to use your on-premises licenses on Azure at a reduced cost.</a:t>
                      </a:r>
                      <a:endParaRPr lang="en-US" sz="1800" dirty="0"/>
                    </a:p>
                  </a:txBody>
                  <a:tcPr>
                    <a:solidFill>
                      <a:schemeClr val="accent2">
                        <a:lumMod val="20000"/>
                        <a:lumOff val="80000"/>
                      </a:schemeClr>
                    </a:solidFill>
                  </a:tcPr>
                </a:tc>
                <a:extLst>
                  <a:ext uri="{0D108BD9-81ED-4DB2-BD59-A6C34878D82A}">
                    <a16:rowId xmlns:a16="http://schemas.microsoft.com/office/drawing/2014/main" val="1816767244"/>
                  </a:ext>
                </a:extLst>
              </a:tr>
            </a:tbl>
          </a:graphicData>
        </a:graphic>
      </p:graphicFrame>
    </p:spTree>
    <p:extLst>
      <p:ext uri="{BB962C8B-B14F-4D97-AF65-F5344CB8AC3E}">
        <p14:creationId xmlns:p14="http://schemas.microsoft.com/office/powerpoint/2010/main" val="146485607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CFB569B3-E242-AB35-E871-D49D7CF0B067}"/>
              </a:ext>
            </a:extLst>
          </p:cNvPr>
          <p:cNvSpPr>
            <a:spLocks noGrp="1"/>
          </p:cNvSpPr>
          <p:nvPr>
            <p:ph type="title"/>
          </p:nvPr>
        </p:nvSpPr>
        <p:spPr>
          <a:xfrm>
            <a:off x="318160" y="239527"/>
            <a:ext cx="3791616" cy="680196"/>
          </a:xfrm>
        </p:spPr>
        <p:txBody>
          <a:bodyPr>
            <a:normAutofit fontScale="90000"/>
          </a:bodyPr>
          <a:lstStyle/>
          <a:p>
            <a:r>
              <a:rPr lang="en-US" b="1" dirty="0">
                <a:cs typeface="Segoe UI"/>
              </a:rPr>
              <a:t>Pricing Calculator</a:t>
            </a:r>
            <a:endParaRPr lang="en-US" b="1" dirty="0"/>
          </a:p>
        </p:txBody>
      </p:sp>
      <p:sp>
        <p:nvSpPr>
          <p:cNvPr id="5" name="Text Placeholder 5">
            <a:extLst>
              <a:ext uri="{FF2B5EF4-FFF2-40B4-BE49-F238E27FC236}">
                <a16:creationId xmlns:a16="http://schemas.microsoft.com/office/drawing/2014/main" id="{062F9437-3ADB-6C18-84A9-87C5E333BC05}"/>
              </a:ext>
            </a:extLst>
          </p:cNvPr>
          <p:cNvSpPr txBox="1">
            <a:spLocks/>
          </p:cNvSpPr>
          <p:nvPr/>
        </p:nvSpPr>
        <p:spPr>
          <a:xfrm>
            <a:off x="419100" y="1100758"/>
            <a:ext cx="11340811" cy="1790234"/>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b="1" dirty="0"/>
              <a:t>Pricing Calculator </a:t>
            </a:r>
            <a:r>
              <a:rPr lang="en-US" dirty="0"/>
              <a:t>is a tool that helps you estimate the cost of Azure products. </a:t>
            </a:r>
            <a:r>
              <a:rPr lang="en-US" dirty="0">
                <a:solidFill>
                  <a:srgbClr val="171717"/>
                </a:solidFill>
              </a:rPr>
              <a:t>The options that you can configure in the Pricing Calculator vary between products, but basic configuration options include:</a:t>
            </a:r>
            <a:endParaRPr lang="en-US" dirty="0"/>
          </a:p>
          <a:p>
            <a:endParaRPr lang="en-IE" dirty="0"/>
          </a:p>
        </p:txBody>
      </p:sp>
      <p:sp>
        <p:nvSpPr>
          <p:cNvPr id="6" name="Text Placeholder 5">
            <a:extLst>
              <a:ext uri="{FF2B5EF4-FFF2-40B4-BE49-F238E27FC236}">
                <a16:creationId xmlns:a16="http://schemas.microsoft.com/office/drawing/2014/main" id="{4842F407-0965-D201-EA87-216DC47DE845}"/>
              </a:ext>
            </a:extLst>
          </p:cNvPr>
          <p:cNvSpPr txBox="1">
            <a:spLocks/>
          </p:cNvSpPr>
          <p:nvPr/>
        </p:nvSpPr>
        <p:spPr>
          <a:xfrm>
            <a:off x="827594" y="2321328"/>
            <a:ext cx="6638981" cy="3041858"/>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49" baseline="0">
                <a:solidFill>
                  <a:srgbClr val="000000"/>
                </a:solidFill>
                <a:latin typeface="+mn-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400" b="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0" baseline="0">
                <a:solidFill>
                  <a:schemeClr val="tx1"/>
                </a:solidFill>
                <a:latin typeface="+mn-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en-US" dirty="0"/>
              <a:t>Region</a:t>
            </a:r>
          </a:p>
          <a:p>
            <a:pPr marL="342900" indent="-342900">
              <a:buFont typeface="Arial" panose="020B0604020202020204" pitchFamily="34" charset="0"/>
              <a:buChar char="•"/>
            </a:pPr>
            <a:r>
              <a:rPr lang="en-US" dirty="0"/>
              <a:t>Tier</a:t>
            </a:r>
          </a:p>
          <a:p>
            <a:pPr marL="342900" indent="-342900">
              <a:buFont typeface="Arial" panose="020B0604020202020204" pitchFamily="34" charset="0"/>
              <a:buChar char="•"/>
            </a:pPr>
            <a:r>
              <a:rPr lang="en-US" dirty="0"/>
              <a:t>Billing options</a:t>
            </a:r>
          </a:p>
          <a:p>
            <a:pPr marL="342900" indent="-342900">
              <a:buFont typeface="Arial" panose="020B0604020202020204" pitchFamily="34" charset="0"/>
              <a:buChar char="•"/>
            </a:pPr>
            <a:r>
              <a:rPr lang="en-US" dirty="0"/>
              <a:t>Support options</a:t>
            </a:r>
          </a:p>
          <a:p>
            <a:pPr marL="342900" indent="-342900">
              <a:buFont typeface="Arial" panose="020B0604020202020204" pitchFamily="34" charset="0"/>
              <a:buChar char="•"/>
            </a:pPr>
            <a:r>
              <a:rPr lang="en-US" dirty="0"/>
              <a:t>Programs and offers</a:t>
            </a:r>
          </a:p>
          <a:p>
            <a:pPr marL="342900" indent="-342900">
              <a:buFont typeface="Arial" panose="020B0604020202020204" pitchFamily="34" charset="0"/>
              <a:buChar char="•"/>
            </a:pPr>
            <a:r>
              <a:rPr lang="en-US" dirty="0"/>
              <a:t>Azure dev/test pricing</a:t>
            </a:r>
            <a:endParaRPr lang="en-IE" dirty="0"/>
          </a:p>
        </p:txBody>
      </p:sp>
      <p:pic>
        <p:nvPicPr>
          <p:cNvPr id="7" name="Picture 6" descr="Pricing Calculator estimate image">
            <a:extLst>
              <a:ext uri="{FF2B5EF4-FFF2-40B4-BE49-F238E27FC236}">
                <a16:creationId xmlns:a16="http://schemas.microsoft.com/office/drawing/2014/main" id="{77A200E1-6FF6-71FB-87FF-E2DFDC912A1A}"/>
              </a:ext>
            </a:extLst>
          </p:cNvPr>
          <p:cNvPicPr>
            <a:picLocks noChangeAspect="1"/>
          </p:cNvPicPr>
          <p:nvPr/>
        </p:nvPicPr>
        <p:blipFill>
          <a:blip r:embed="rId3"/>
          <a:stretch>
            <a:fillRect/>
          </a:stretch>
        </p:blipFill>
        <p:spPr>
          <a:xfrm>
            <a:off x="4934783" y="2890992"/>
            <a:ext cx="6342796" cy="3134777"/>
          </a:xfrm>
          <a:prstGeom prst="rect">
            <a:avLst/>
          </a:prstGeom>
          <a:ln>
            <a:solidFill>
              <a:schemeClr val="accent1"/>
            </a:solidFill>
          </a:ln>
        </p:spPr>
      </p:pic>
    </p:spTree>
    <p:extLst>
      <p:ext uri="{BB962C8B-B14F-4D97-AF65-F5344CB8AC3E}">
        <p14:creationId xmlns:p14="http://schemas.microsoft.com/office/powerpoint/2010/main" val="36388476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2D7ED1DA-E5AC-DF97-856D-49C971E57C75}"/>
              </a:ext>
            </a:extLst>
          </p:cNvPr>
          <p:cNvSpPr>
            <a:spLocks noGrp="1"/>
          </p:cNvSpPr>
          <p:nvPr>
            <p:ph type="title"/>
          </p:nvPr>
        </p:nvSpPr>
        <p:spPr>
          <a:xfrm>
            <a:off x="418643" y="440494"/>
            <a:ext cx="8504293" cy="680196"/>
          </a:xfrm>
        </p:spPr>
        <p:txBody>
          <a:bodyPr>
            <a:normAutofit fontScale="90000"/>
          </a:bodyPr>
          <a:lstStyle/>
          <a:p>
            <a:r>
              <a:rPr lang="en-IE" b="1" dirty="0">
                <a:cs typeface="Segoe UI"/>
              </a:rPr>
              <a:t>Total Cost of Ownership (TCO) Calculator</a:t>
            </a:r>
            <a:endParaRPr lang="en-US" b="1" dirty="0">
              <a:cs typeface="Segoe UI"/>
            </a:endParaRPr>
          </a:p>
        </p:txBody>
      </p:sp>
      <p:sp>
        <p:nvSpPr>
          <p:cNvPr id="5" name="Text Placeholder 5">
            <a:extLst>
              <a:ext uri="{FF2B5EF4-FFF2-40B4-BE49-F238E27FC236}">
                <a16:creationId xmlns:a16="http://schemas.microsoft.com/office/drawing/2014/main" id="{0BC2E8AD-C8B7-A7F3-A026-8C6E99D97FF8}"/>
              </a:ext>
            </a:extLst>
          </p:cNvPr>
          <p:cNvSpPr txBox="1">
            <a:spLocks/>
          </p:cNvSpPr>
          <p:nvPr/>
        </p:nvSpPr>
        <p:spPr>
          <a:xfrm>
            <a:off x="419100" y="2043301"/>
            <a:ext cx="7850257" cy="2159566"/>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IE" dirty="0"/>
              <a:t>A tool to estimate cost savings you can realize by migrating to Azure.</a:t>
            </a:r>
          </a:p>
          <a:p>
            <a:pPr marL="342900" indent="-342900">
              <a:buFont typeface="Arial" panose="020B0604020202020204" pitchFamily="34" charset="0"/>
              <a:buChar char="•"/>
            </a:pPr>
            <a:r>
              <a:rPr lang="en-IE" dirty="0"/>
              <a:t>A report compares the costs of on-premises infrastructures with the costs of using Azure products and services in the cloud.</a:t>
            </a:r>
          </a:p>
        </p:txBody>
      </p:sp>
      <p:grpSp>
        <p:nvGrpSpPr>
          <p:cNvPr id="6" name="Group 5" descr="Screenshot of graphs from the Azure TCO tool showing a comparison of running a solution on premises versus running the solution in Azure.  The cost of running is Azure is substantially lower.">
            <a:extLst>
              <a:ext uri="{FF2B5EF4-FFF2-40B4-BE49-F238E27FC236}">
                <a16:creationId xmlns:a16="http://schemas.microsoft.com/office/drawing/2014/main" id="{20F956FB-660B-C056-A13F-79B3197DB464}"/>
              </a:ext>
            </a:extLst>
          </p:cNvPr>
          <p:cNvGrpSpPr/>
          <p:nvPr/>
        </p:nvGrpSpPr>
        <p:grpSpPr>
          <a:xfrm>
            <a:off x="8269357" y="1205579"/>
            <a:ext cx="3351353" cy="5096838"/>
            <a:chOff x="5491940" y="-1128051"/>
            <a:chExt cx="4077940" cy="6529154"/>
          </a:xfrm>
        </p:grpSpPr>
        <p:pic>
          <p:nvPicPr>
            <p:cNvPr id="7" name="Picture 6" descr="Two TCO pie charts. One for total on-premises cost of $30,702,495 and one for Azure cost of $595,618">
              <a:extLst>
                <a:ext uri="{FF2B5EF4-FFF2-40B4-BE49-F238E27FC236}">
                  <a16:creationId xmlns:a16="http://schemas.microsoft.com/office/drawing/2014/main" id="{898DBFD6-9F43-1B86-58CA-7D4C2973E380}"/>
                </a:ext>
              </a:extLst>
            </p:cNvPr>
            <p:cNvPicPr>
              <a:picLocks noChangeAspect="1"/>
            </p:cNvPicPr>
            <p:nvPr/>
          </p:nvPicPr>
          <p:blipFill rotWithShape="1">
            <a:blip r:embed="rId2"/>
            <a:srcRect l="49933"/>
            <a:stretch/>
          </p:blipFill>
          <p:spPr>
            <a:xfrm>
              <a:off x="5491941" y="2136526"/>
              <a:ext cx="4077939" cy="3264577"/>
            </a:xfrm>
            <a:prstGeom prst="rect">
              <a:avLst/>
            </a:prstGeom>
          </p:spPr>
        </p:pic>
        <p:pic>
          <p:nvPicPr>
            <p:cNvPr id="8" name="Picture 7" descr="Two TCO pie charts. One for total on-premises cost of $30,702,495 and one for Azure cost of $595,618">
              <a:extLst>
                <a:ext uri="{FF2B5EF4-FFF2-40B4-BE49-F238E27FC236}">
                  <a16:creationId xmlns:a16="http://schemas.microsoft.com/office/drawing/2014/main" id="{AABFD5D3-0846-1698-F76E-7357578C2A83}"/>
                </a:ext>
              </a:extLst>
            </p:cNvPr>
            <p:cNvPicPr>
              <a:picLocks noChangeAspect="1"/>
            </p:cNvPicPr>
            <p:nvPr/>
          </p:nvPicPr>
          <p:blipFill rotWithShape="1">
            <a:blip r:embed="rId2"/>
            <a:srcRect r="49933"/>
            <a:stretch/>
          </p:blipFill>
          <p:spPr>
            <a:xfrm>
              <a:off x="5491940" y="-1128051"/>
              <a:ext cx="4077939" cy="3264577"/>
            </a:xfrm>
            <a:prstGeom prst="rect">
              <a:avLst/>
            </a:prstGeom>
          </p:spPr>
        </p:pic>
      </p:grpSp>
    </p:spTree>
    <p:extLst>
      <p:ext uri="{BB962C8B-B14F-4D97-AF65-F5344CB8AC3E}">
        <p14:creationId xmlns:p14="http://schemas.microsoft.com/office/powerpoint/2010/main" val="311980892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2F821CEF-96A5-21C7-3549-F35748A034A4}"/>
              </a:ext>
            </a:extLst>
          </p:cNvPr>
          <p:cNvSpPr>
            <a:spLocks noGrp="1"/>
          </p:cNvSpPr>
          <p:nvPr>
            <p:ph type="title"/>
          </p:nvPr>
        </p:nvSpPr>
        <p:spPr>
          <a:xfrm>
            <a:off x="408595" y="271855"/>
            <a:ext cx="5399353" cy="680196"/>
          </a:xfrm>
        </p:spPr>
        <p:txBody>
          <a:bodyPr>
            <a:normAutofit fontScale="90000"/>
          </a:bodyPr>
          <a:lstStyle/>
          <a:p>
            <a:r>
              <a:rPr lang="en-US" b="1" dirty="0"/>
              <a:t>Azure Cost Management</a:t>
            </a:r>
          </a:p>
        </p:txBody>
      </p:sp>
      <p:pic>
        <p:nvPicPr>
          <p:cNvPr id="5" name="Picture 4" descr="Azure Cost Management portal displays a company's cost analysis by meter category, resource location, and resource group name.">
            <a:extLst>
              <a:ext uri="{FF2B5EF4-FFF2-40B4-BE49-F238E27FC236}">
                <a16:creationId xmlns:a16="http://schemas.microsoft.com/office/drawing/2014/main" id="{A2968CD4-1EF6-6620-D402-81E4E7788F21}"/>
              </a:ext>
            </a:extLst>
          </p:cNvPr>
          <p:cNvPicPr>
            <a:picLocks noChangeAspect="1"/>
          </p:cNvPicPr>
          <p:nvPr/>
        </p:nvPicPr>
        <p:blipFill>
          <a:blip r:embed="rId2"/>
          <a:stretch>
            <a:fillRect/>
          </a:stretch>
        </p:blipFill>
        <p:spPr>
          <a:xfrm>
            <a:off x="392064" y="1359457"/>
            <a:ext cx="5308946" cy="4150645"/>
          </a:xfrm>
          <a:prstGeom prst="rect">
            <a:avLst/>
          </a:prstGeom>
        </p:spPr>
      </p:pic>
      <p:sp>
        <p:nvSpPr>
          <p:cNvPr id="6" name="Text Placeholder 4">
            <a:extLst>
              <a:ext uri="{FF2B5EF4-FFF2-40B4-BE49-F238E27FC236}">
                <a16:creationId xmlns:a16="http://schemas.microsoft.com/office/drawing/2014/main" id="{F92E7A49-6180-ED5C-AEBC-29D94DC8A3F0}"/>
              </a:ext>
            </a:extLst>
          </p:cNvPr>
          <p:cNvSpPr txBox="1">
            <a:spLocks/>
          </p:cNvSpPr>
          <p:nvPr/>
        </p:nvSpPr>
        <p:spPr>
          <a:xfrm>
            <a:off x="5971761" y="2076777"/>
            <a:ext cx="6220239" cy="2544286"/>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IE" dirty="0"/>
              <a:t>Reporting – billing reports</a:t>
            </a:r>
          </a:p>
          <a:p>
            <a:pPr marL="342900" indent="-342900">
              <a:buFont typeface="Arial" panose="020B0604020202020204" pitchFamily="34" charset="0"/>
              <a:buChar char="•"/>
            </a:pPr>
            <a:r>
              <a:rPr lang="en-IE" dirty="0"/>
              <a:t>Data enrichment</a:t>
            </a:r>
          </a:p>
          <a:p>
            <a:pPr marL="342900" indent="-342900">
              <a:buFont typeface="Arial" panose="020B0604020202020204" pitchFamily="34" charset="0"/>
              <a:buChar char="•"/>
            </a:pPr>
            <a:r>
              <a:rPr lang="en-IE" dirty="0"/>
              <a:t>Budgets – set spend budget</a:t>
            </a:r>
          </a:p>
          <a:p>
            <a:pPr marL="342900" indent="-342900">
              <a:buFont typeface="Arial" panose="020B0604020202020204" pitchFamily="34" charset="0"/>
              <a:buChar char="•"/>
            </a:pPr>
            <a:r>
              <a:rPr lang="en-IE" dirty="0"/>
              <a:t>Alerting – when cost exceed limits</a:t>
            </a:r>
          </a:p>
          <a:p>
            <a:pPr marL="342900" indent="-342900">
              <a:buFont typeface="Arial" panose="020B0604020202020204" pitchFamily="34" charset="0"/>
              <a:buChar char="•"/>
            </a:pPr>
            <a:r>
              <a:rPr lang="en-IE" dirty="0"/>
              <a:t>Recommendation – cost recommendations</a:t>
            </a:r>
            <a:endParaRPr lang="en-US" dirty="0"/>
          </a:p>
        </p:txBody>
      </p:sp>
    </p:spTree>
    <p:extLst>
      <p:ext uri="{BB962C8B-B14F-4D97-AF65-F5344CB8AC3E}">
        <p14:creationId xmlns:p14="http://schemas.microsoft.com/office/powerpoint/2010/main" val="377506434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A0DF8D44-9804-4DEF-0FB7-A592BAC68F1D}"/>
              </a:ext>
            </a:extLst>
          </p:cNvPr>
          <p:cNvSpPr>
            <a:spLocks noGrp="1"/>
          </p:cNvSpPr>
          <p:nvPr>
            <p:ph type="title"/>
          </p:nvPr>
        </p:nvSpPr>
        <p:spPr>
          <a:xfrm>
            <a:off x="509078" y="354935"/>
            <a:ext cx="1219238" cy="680196"/>
          </a:xfrm>
        </p:spPr>
        <p:txBody>
          <a:bodyPr>
            <a:normAutofit fontScale="90000"/>
          </a:bodyPr>
          <a:lstStyle/>
          <a:p>
            <a:r>
              <a:rPr lang="en-US" b="1" dirty="0"/>
              <a:t>T</a:t>
            </a:r>
            <a:r>
              <a:rPr lang="en-US" b="1" noProof="0" dirty="0" err="1"/>
              <a:t>ags</a:t>
            </a:r>
            <a:endParaRPr lang="en-US" b="1" noProof="0" dirty="0"/>
          </a:p>
        </p:txBody>
      </p:sp>
      <p:sp>
        <p:nvSpPr>
          <p:cNvPr id="5" name="Content Placeholder 1">
            <a:extLst>
              <a:ext uri="{FF2B5EF4-FFF2-40B4-BE49-F238E27FC236}">
                <a16:creationId xmlns:a16="http://schemas.microsoft.com/office/drawing/2014/main" id="{F8E30B2C-02DC-E00C-84A8-4566EE125AA2}"/>
              </a:ext>
            </a:extLst>
          </p:cNvPr>
          <p:cNvSpPr txBox="1">
            <a:spLocks/>
          </p:cNvSpPr>
          <p:nvPr/>
        </p:nvSpPr>
        <p:spPr>
          <a:xfrm>
            <a:off x="483495" y="1456896"/>
            <a:ext cx="5894186" cy="3191643"/>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82575">
              <a:buFont typeface="Arial" panose="020B0604020202020204" pitchFamily="34" charset="0"/>
              <a:buChar char="•"/>
            </a:pPr>
            <a:r>
              <a:rPr lang="en-IE" dirty="0"/>
              <a:t>Provides metadata for your Azure resources. </a:t>
            </a:r>
          </a:p>
          <a:p>
            <a:pPr marL="282575" indent="-282575">
              <a:buFont typeface="Arial" panose="020B0604020202020204" pitchFamily="34" charset="0"/>
              <a:buChar char="•"/>
            </a:pPr>
            <a:r>
              <a:rPr lang="en-IE" dirty="0"/>
              <a:t>Logically organizes resources into a taxonomy. </a:t>
            </a:r>
          </a:p>
          <a:p>
            <a:pPr marL="282575" indent="-282575">
              <a:buFont typeface="Arial" panose="020B0604020202020204" pitchFamily="34" charset="0"/>
              <a:buChar char="•"/>
            </a:pPr>
            <a:r>
              <a:rPr lang="en-IE" dirty="0"/>
              <a:t>Consists of a name-value pair.</a:t>
            </a:r>
          </a:p>
          <a:p>
            <a:pPr marL="282575" indent="-282575">
              <a:buFont typeface="Arial" panose="020B0604020202020204" pitchFamily="34" charset="0"/>
              <a:buChar char="•"/>
            </a:pPr>
            <a:r>
              <a:rPr lang="en-IE" dirty="0"/>
              <a:t>Very useful for rolling up billing information.</a:t>
            </a:r>
          </a:p>
        </p:txBody>
      </p:sp>
      <p:grpSp>
        <p:nvGrpSpPr>
          <p:cNvPr id="6" name="Group 5" descr="Package with a tag on it that shows the Owner is Joe in marketing with another tag showing the cost-center of the package is marketing.">
            <a:extLst>
              <a:ext uri="{FF2B5EF4-FFF2-40B4-BE49-F238E27FC236}">
                <a16:creationId xmlns:a16="http://schemas.microsoft.com/office/drawing/2014/main" id="{85D41017-34EF-11D8-4925-48F3AB7C2135}"/>
              </a:ext>
            </a:extLst>
          </p:cNvPr>
          <p:cNvGrpSpPr/>
          <p:nvPr/>
        </p:nvGrpSpPr>
        <p:grpSpPr>
          <a:xfrm>
            <a:off x="5908564" y="695033"/>
            <a:ext cx="5628116" cy="4658360"/>
            <a:chOff x="6389914" y="1189038"/>
            <a:chExt cx="5698039" cy="4718086"/>
          </a:xfrm>
        </p:grpSpPr>
        <p:grpSp>
          <p:nvGrpSpPr>
            <p:cNvPr id="7" name="Group 6" descr="Several tags are shown: owner:joe, department:marketing,environment:production, and cost-center:marketing. ">
              <a:extLst>
                <a:ext uri="{FF2B5EF4-FFF2-40B4-BE49-F238E27FC236}">
                  <a16:creationId xmlns:a16="http://schemas.microsoft.com/office/drawing/2014/main" id="{7A337FF4-11A3-7BFA-83A3-2A4589E866CF}"/>
                </a:ext>
              </a:extLst>
            </p:cNvPr>
            <p:cNvGrpSpPr/>
            <p:nvPr/>
          </p:nvGrpSpPr>
          <p:grpSpPr>
            <a:xfrm>
              <a:off x="6389914" y="4791210"/>
              <a:ext cx="5698039" cy="1115914"/>
              <a:chOff x="5085557" y="5445224"/>
              <a:chExt cx="7400359" cy="1115914"/>
            </a:xfrm>
          </p:grpSpPr>
          <p:sp>
            <p:nvSpPr>
              <p:cNvPr id="60" name="Rectangle 59">
                <a:extLst>
                  <a:ext uri="{FF2B5EF4-FFF2-40B4-BE49-F238E27FC236}">
                    <a16:creationId xmlns:a16="http://schemas.microsoft.com/office/drawing/2014/main" id="{AFA4F579-EC0B-E5D6-7507-621BF6515565}"/>
                  </a:ext>
                </a:extLst>
              </p:cNvPr>
              <p:cNvSpPr>
                <a:spLocks/>
              </p:cNvSpPr>
              <p:nvPr/>
            </p:nvSpPr>
            <p:spPr>
              <a:xfrm>
                <a:off x="5085557" y="5445224"/>
                <a:ext cx="3661436" cy="1115914"/>
              </a:xfrm>
              <a:prstGeom prst="rect">
                <a:avLst/>
              </a:prstGeom>
              <a:solidFill>
                <a:schemeClr val="bg1">
                  <a:lumMod val="95000"/>
                </a:schemeClr>
              </a:solidFill>
              <a:ln>
                <a:solidFill>
                  <a:schemeClr val="bg1">
                    <a:lumMod val="75000"/>
                  </a:schemeClr>
                </a:solidFill>
              </a:ln>
            </p:spPr>
            <p:txBody>
              <a:bodyPr wrap="none" lIns="146304"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owner: joe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department: marketing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environment: production	</a:t>
                </a:r>
              </a:p>
            </p:txBody>
          </p:sp>
          <p:sp>
            <p:nvSpPr>
              <p:cNvPr id="61" name="Rectangle 60">
                <a:extLst>
                  <a:ext uri="{FF2B5EF4-FFF2-40B4-BE49-F238E27FC236}">
                    <a16:creationId xmlns:a16="http://schemas.microsoft.com/office/drawing/2014/main" id="{2DC51289-21F2-7882-D094-F8FF63CDC624}"/>
                  </a:ext>
                </a:extLst>
              </p:cNvPr>
              <p:cNvSpPr>
                <a:spLocks/>
              </p:cNvSpPr>
              <p:nvPr/>
            </p:nvSpPr>
            <p:spPr>
              <a:xfrm>
                <a:off x="8918109" y="5445224"/>
                <a:ext cx="3567807" cy="1115914"/>
              </a:xfrm>
              <a:prstGeom prst="rect">
                <a:avLst/>
              </a:prstGeom>
              <a:solidFill>
                <a:schemeClr val="bg1">
                  <a:lumMod val="95000"/>
                </a:schemeClr>
              </a:solidFill>
              <a:ln>
                <a:solidFill>
                  <a:schemeClr val="bg1">
                    <a:lumMod val="75000"/>
                  </a:schemeClr>
                </a:solidFill>
              </a:ln>
            </p:spPr>
            <p:txBody>
              <a:bodyPr wrap="none" lIns="146304"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cost-center: marketing</a:t>
                </a:r>
              </a:p>
            </p:txBody>
          </p:sp>
        </p:grpSp>
        <p:grpSp>
          <p:nvGrpSpPr>
            <p:cNvPr id="8" name="Group 7" descr="A tag is associated with a resource or a resource group. ">
              <a:extLst>
                <a:ext uri="{FF2B5EF4-FFF2-40B4-BE49-F238E27FC236}">
                  <a16:creationId xmlns:a16="http://schemas.microsoft.com/office/drawing/2014/main" id="{10C22FC4-A19C-A7F1-20F0-72FFFE789750}"/>
                </a:ext>
              </a:extLst>
            </p:cNvPr>
            <p:cNvGrpSpPr/>
            <p:nvPr/>
          </p:nvGrpSpPr>
          <p:grpSpPr>
            <a:xfrm>
              <a:off x="7399446" y="1189038"/>
              <a:ext cx="3678974" cy="3176133"/>
              <a:chOff x="6121227" y="1189038"/>
              <a:chExt cx="4698776" cy="3830684"/>
            </a:xfrm>
          </p:grpSpPr>
          <p:sp>
            <p:nvSpPr>
              <p:cNvPr id="9" name="Freeform 25">
                <a:extLst>
                  <a:ext uri="{FF2B5EF4-FFF2-40B4-BE49-F238E27FC236}">
                    <a16:creationId xmlns:a16="http://schemas.microsoft.com/office/drawing/2014/main" id="{808B7403-3675-FAE1-B89D-452FB1AE6D26}"/>
                  </a:ext>
                </a:extLst>
              </p:cNvPr>
              <p:cNvSpPr>
                <a:spLocks/>
              </p:cNvSpPr>
              <p:nvPr/>
            </p:nvSpPr>
            <p:spPr bwMode="auto">
              <a:xfrm>
                <a:off x="6734879" y="2979738"/>
                <a:ext cx="3548515" cy="577850"/>
              </a:xfrm>
              <a:custGeom>
                <a:avLst/>
                <a:gdLst>
                  <a:gd name="T0" fmla="*/ 1315 w 1315"/>
                  <a:gd name="T1" fmla="*/ 283 h 283"/>
                  <a:gd name="T2" fmla="*/ 1315 w 1315"/>
                  <a:gd name="T3" fmla="*/ 46 h 283"/>
                  <a:gd name="T4" fmla="*/ 1268 w 1315"/>
                  <a:gd name="T5" fmla="*/ 0 h 283"/>
                  <a:gd name="T6" fmla="*/ 46 w 1315"/>
                  <a:gd name="T7" fmla="*/ 0 h 283"/>
                  <a:gd name="T8" fmla="*/ 0 w 1315"/>
                  <a:gd name="T9" fmla="*/ 46 h 283"/>
                  <a:gd name="T10" fmla="*/ 0 w 1315"/>
                  <a:gd name="T11" fmla="*/ 283 h 283"/>
                </a:gdLst>
                <a:ahLst/>
                <a:cxnLst>
                  <a:cxn ang="0">
                    <a:pos x="T0" y="T1"/>
                  </a:cxn>
                  <a:cxn ang="0">
                    <a:pos x="T2" y="T3"/>
                  </a:cxn>
                  <a:cxn ang="0">
                    <a:pos x="T4" y="T5"/>
                  </a:cxn>
                  <a:cxn ang="0">
                    <a:pos x="T6" y="T7"/>
                  </a:cxn>
                  <a:cxn ang="0">
                    <a:pos x="T8" y="T9"/>
                  </a:cxn>
                  <a:cxn ang="0">
                    <a:pos x="T10" y="T11"/>
                  </a:cxn>
                </a:cxnLst>
                <a:rect l="0" t="0" r="r" b="b"/>
                <a:pathLst>
                  <a:path w="1315" h="283">
                    <a:moveTo>
                      <a:pt x="1315" y="283"/>
                    </a:moveTo>
                    <a:cubicBezTo>
                      <a:pt x="1315" y="46"/>
                      <a:pt x="1315" y="46"/>
                      <a:pt x="1315" y="46"/>
                    </a:cubicBezTo>
                    <a:cubicBezTo>
                      <a:pt x="1315" y="21"/>
                      <a:pt x="1294" y="0"/>
                      <a:pt x="1268" y="0"/>
                    </a:cubicBezTo>
                    <a:cubicBezTo>
                      <a:pt x="46" y="0"/>
                      <a:pt x="46" y="0"/>
                      <a:pt x="46" y="0"/>
                    </a:cubicBezTo>
                    <a:cubicBezTo>
                      <a:pt x="21" y="0"/>
                      <a:pt x="0" y="21"/>
                      <a:pt x="0" y="46"/>
                    </a:cubicBezTo>
                    <a:cubicBezTo>
                      <a:pt x="0" y="283"/>
                      <a:pt x="0" y="283"/>
                      <a:pt x="0" y="283"/>
                    </a:cubicBezTo>
                  </a:path>
                </a:pathLst>
              </a:custGeom>
              <a:noFill/>
              <a:ln w="3175" cap="flat">
                <a:solidFill>
                  <a:schemeClr val="bg1">
                    <a:lumMod val="75000"/>
                  </a:schemeClr>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33EE8F-A215-D963-A7C4-EAF86667655C}"/>
                  </a:ext>
                </a:extLst>
              </p:cNvPr>
              <p:cNvGrpSpPr/>
              <p:nvPr/>
            </p:nvGrpSpPr>
            <p:grpSpPr>
              <a:xfrm>
                <a:off x="7514568" y="1189038"/>
                <a:ext cx="2005012" cy="1966912"/>
                <a:chOff x="7797800" y="1189038"/>
                <a:chExt cx="2005012" cy="1966912"/>
              </a:xfrm>
            </p:grpSpPr>
            <p:sp>
              <p:nvSpPr>
                <p:cNvPr id="40" name="Freeform 28">
                  <a:extLst>
                    <a:ext uri="{FF2B5EF4-FFF2-40B4-BE49-F238E27FC236}">
                      <a16:creationId xmlns:a16="http://schemas.microsoft.com/office/drawing/2014/main" id="{6A427B17-E93D-CC3F-6D84-57873AB3AB9C}"/>
                    </a:ext>
                  </a:extLst>
                </p:cNvPr>
                <p:cNvSpPr>
                  <a:spLocks noEditPoints="1"/>
                </p:cNvSpPr>
                <p:nvPr/>
              </p:nvSpPr>
              <p:spPr bwMode="auto">
                <a:xfrm>
                  <a:off x="7797800" y="1189038"/>
                  <a:ext cx="2005012" cy="1963737"/>
                </a:xfrm>
                <a:custGeom>
                  <a:avLst/>
                  <a:gdLst>
                    <a:gd name="T0" fmla="*/ 0 w 982"/>
                    <a:gd name="T1" fmla="*/ 89 h 963"/>
                    <a:gd name="T2" fmla="*/ 6 w 982"/>
                    <a:gd name="T3" fmla="*/ 396 h 963"/>
                    <a:gd name="T4" fmla="*/ 590 w 982"/>
                    <a:gd name="T5" fmla="*/ 963 h 963"/>
                    <a:gd name="T6" fmla="*/ 982 w 982"/>
                    <a:gd name="T7" fmla="*/ 557 h 963"/>
                    <a:gd name="T8" fmla="*/ 404 w 982"/>
                    <a:gd name="T9" fmla="*/ 0 h 963"/>
                    <a:gd name="T10" fmla="*/ 80 w 982"/>
                    <a:gd name="T11" fmla="*/ 5 h 963"/>
                    <a:gd name="T12" fmla="*/ 0 w 982"/>
                    <a:gd name="T13" fmla="*/ 89 h 963"/>
                    <a:gd name="T14" fmla="*/ 221 w 982"/>
                    <a:gd name="T15" fmla="*/ 100 h 963"/>
                    <a:gd name="T16" fmla="*/ 223 w 982"/>
                    <a:gd name="T17" fmla="*/ 217 h 963"/>
                    <a:gd name="T18" fmla="*/ 106 w 982"/>
                    <a:gd name="T19" fmla="*/ 219 h 963"/>
                    <a:gd name="T20" fmla="*/ 104 w 982"/>
                    <a:gd name="T21" fmla="*/ 103 h 963"/>
                    <a:gd name="T22" fmla="*/ 221 w 982"/>
                    <a:gd name="T23" fmla="*/ 10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2" h="963">
                      <a:moveTo>
                        <a:pt x="0" y="89"/>
                      </a:moveTo>
                      <a:cubicBezTo>
                        <a:pt x="6" y="396"/>
                        <a:pt x="6" y="396"/>
                        <a:pt x="6" y="396"/>
                      </a:cubicBezTo>
                      <a:cubicBezTo>
                        <a:pt x="590" y="963"/>
                        <a:pt x="590" y="963"/>
                        <a:pt x="590" y="963"/>
                      </a:cubicBezTo>
                      <a:cubicBezTo>
                        <a:pt x="982" y="557"/>
                        <a:pt x="982" y="557"/>
                        <a:pt x="982" y="557"/>
                      </a:cubicBezTo>
                      <a:cubicBezTo>
                        <a:pt x="404" y="0"/>
                        <a:pt x="404" y="0"/>
                        <a:pt x="404" y="0"/>
                      </a:cubicBezTo>
                      <a:cubicBezTo>
                        <a:pt x="80" y="5"/>
                        <a:pt x="80" y="5"/>
                        <a:pt x="80" y="5"/>
                      </a:cubicBezTo>
                      <a:lnTo>
                        <a:pt x="0" y="89"/>
                      </a:lnTo>
                      <a:close/>
                      <a:moveTo>
                        <a:pt x="221" y="100"/>
                      </a:moveTo>
                      <a:cubicBezTo>
                        <a:pt x="254" y="132"/>
                        <a:pt x="255" y="184"/>
                        <a:pt x="223" y="217"/>
                      </a:cubicBezTo>
                      <a:cubicBezTo>
                        <a:pt x="191" y="250"/>
                        <a:pt x="139" y="251"/>
                        <a:pt x="106" y="219"/>
                      </a:cubicBezTo>
                      <a:cubicBezTo>
                        <a:pt x="74" y="187"/>
                        <a:pt x="73" y="135"/>
                        <a:pt x="104" y="103"/>
                      </a:cubicBezTo>
                      <a:cubicBezTo>
                        <a:pt x="136" y="70"/>
                        <a:pt x="188" y="69"/>
                        <a:pt x="221" y="10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32">
                  <a:extLst>
                    <a:ext uri="{FF2B5EF4-FFF2-40B4-BE49-F238E27FC236}">
                      <a16:creationId xmlns:a16="http://schemas.microsoft.com/office/drawing/2014/main" id="{5DDAA405-CB42-EE9B-9763-2E6D8E62EEAA}"/>
                    </a:ext>
                  </a:extLst>
                </p:cNvPr>
                <p:cNvSpPr>
                  <a:spLocks/>
                </p:cNvSpPr>
                <p:nvPr/>
              </p:nvSpPr>
              <p:spPr bwMode="auto">
                <a:xfrm>
                  <a:off x="9559924" y="2514600"/>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33">
                  <a:extLst>
                    <a:ext uri="{FF2B5EF4-FFF2-40B4-BE49-F238E27FC236}">
                      <a16:creationId xmlns:a16="http://schemas.microsoft.com/office/drawing/2014/main" id="{17CBFC4E-B435-04C1-CE7A-F0838425A8C6}"/>
                    </a:ext>
                  </a:extLst>
                </p:cNvPr>
                <p:cNvSpPr>
                  <a:spLocks/>
                </p:cNvSpPr>
                <p:nvPr/>
              </p:nvSpPr>
              <p:spPr bwMode="auto">
                <a:xfrm>
                  <a:off x="9502774" y="2573338"/>
                  <a:ext cx="50800" cy="571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34">
                  <a:extLst>
                    <a:ext uri="{FF2B5EF4-FFF2-40B4-BE49-F238E27FC236}">
                      <a16:creationId xmlns:a16="http://schemas.microsoft.com/office/drawing/2014/main" id="{435784B9-65E7-2E50-B951-8F1E189E8F20}"/>
                    </a:ext>
                  </a:extLst>
                </p:cNvPr>
                <p:cNvSpPr>
                  <a:spLocks/>
                </p:cNvSpPr>
                <p:nvPr/>
              </p:nvSpPr>
              <p:spPr bwMode="auto">
                <a:xfrm>
                  <a:off x="9447212" y="2630488"/>
                  <a:ext cx="49212" cy="60325"/>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35">
                  <a:extLst>
                    <a:ext uri="{FF2B5EF4-FFF2-40B4-BE49-F238E27FC236}">
                      <a16:creationId xmlns:a16="http://schemas.microsoft.com/office/drawing/2014/main" id="{F84F396D-A0E0-D32C-80F7-0835C065134D}"/>
                    </a:ext>
                  </a:extLst>
                </p:cNvPr>
                <p:cNvSpPr>
                  <a:spLocks/>
                </p:cNvSpPr>
                <p:nvPr/>
              </p:nvSpPr>
              <p:spPr bwMode="auto">
                <a:xfrm>
                  <a:off x="9390062" y="2690813"/>
                  <a:ext cx="50800" cy="571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36">
                  <a:extLst>
                    <a:ext uri="{FF2B5EF4-FFF2-40B4-BE49-F238E27FC236}">
                      <a16:creationId xmlns:a16="http://schemas.microsoft.com/office/drawing/2014/main" id="{3E1860E5-79A5-0ACD-9354-21ABBD04F966}"/>
                    </a:ext>
                  </a:extLst>
                </p:cNvPr>
                <p:cNvSpPr>
                  <a:spLocks/>
                </p:cNvSpPr>
                <p:nvPr/>
              </p:nvSpPr>
              <p:spPr bwMode="auto">
                <a:xfrm>
                  <a:off x="9334499" y="2747963"/>
                  <a:ext cx="49212" cy="58737"/>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5"/>
                        <a:pt x="3"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37">
                  <a:extLst>
                    <a:ext uri="{FF2B5EF4-FFF2-40B4-BE49-F238E27FC236}">
                      <a16:creationId xmlns:a16="http://schemas.microsoft.com/office/drawing/2014/main" id="{4B81112A-A0EE-938F-DB0F-073DCAE174F0}"/>
                    </a:ext>
                  </a:extLst>
                </p:cNvPr>
                <p:cNvSpPr>
                  <a:spLocks/>
                </p:cNvSpPr>
                <p:nvPr/>
              </p:nvSpPr>
              <p:spPr bwMode="auto">
                <a:xfrm>
                  <a:off x="9277349" y="2805113"/>
                  <a:ext cx="50800" cy="58737"/>
                </a:xfrm>
                <a:custGeom>
                  <a:avLst/>
                  <a:gdLst>
                    <a:gd name="T0" fmla="*/ 25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5"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38">
                  <a:extLst>
                    <a:ext uri="{FF2B5EF4-FFF2-40B4-BE49-F238E27FC236}">
                      <a16:creationId xmlns:a16="http://schemas.microsoft.com/office/drawing/2014/main" id="{6A868E0A-82A3-119F-CE9E-08E333E37371}"/>
                    </a:ext>
                  </a:extLst>
                </p:cNvPr>
                <p:cNvSpPr>
                  <a:spLocks/>
                </p:cNvSpPr>
                <p:nvPr/>
              </p:nvSpPr>
              <p:spPr bwMode="auto">
                <a:xfrm>
                  <a:off x="9221787" y="2863850"/>
                  <a:ext cx="49212" cy="58737"/>
                </a:xfrm>
                <a:custGeom>
                  <a:avLst/>
                  <a:gdLst>
                    <a:gd name="T0" fmla="*/ 24 w 24"/>
                    <a:gd name="T1" fmla="*/ 0 h 29"/>
                    <a:gd name="T2" fmla="*/ 24 w 24"/>
                    <a:gd name="T3" fmla="*/ 22 h 29"/>
                    <a:gd name="T4" fmla="*/ 16 w 24"/>
                    <a:gd name="T5" fmla="*/ 29 h 29"/>
                    <a:gd name="T6" fmla="*/ 5 w 24"/>
                    <a:gd name="T7" fmla="*/ 28 h 29"/>
                    <a:gd name="T8" fmla="*/ 2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3" y="26"/>
                        <a:pt x="20" y="29"/>
                        <a:pt x="16" y="29"/>
                      </a:cubicBezTo>
                      <a:cubicBezTo>
                        <a:pt x="5" y="28"/>
                        <a:pt x="5" y="28"/>
                        <a:pt x="5" y="28"/>
                      </a:cubicBezTo>
                      <a:cubicBezTo>
                        <a:pt x="1" y="28"/>
                        <a:pt x="0" y="25"/>
                        <a:pt x="2"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39">
                  <a:extLst>
                    <a:ext uri="{FF2B5EF4-FFF2-40B4-BE49-F238E27FC236}">
                      <a16:creationId xmlns:a16="http://schemas.microsoft.com/office/drawing/2014/main" id="{47F690D9-4EC0-C28A-F0D0-BE9D4B3AFC6D}"/>
                    </a:ext>
                  </a:extLst>
                </p:cNvPr>
                <p:cNvSpPr>
                  <a:spLocks/>
                </p:cNvSpPr>
                <p:nvPr/>
              </p:nvSpPr>
              <p:spPr bwMode="auto">
                <a:xfrm>
                  <a:off x="9164637" y="2921000"/>
                  <a:ext cx="50800" cy="58737"/>
                </a:xfrm>
                <a:custGeom>
                  <a:avLst/>
                  <a:gdLst>
                    <a:gd name="T0" fmla="*/ 24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40">
                  <a:extLst>
                    <a:ext uri="{FF2B5EF4-FFF2-40B4-BE49-F238E27FC236}">
                      <a16:creationId xmlns:a16="http://schemas.microsoft.com/office/drawing/2014/main" id="{2F996F73-1337-590F-5745-8B45A7842854}"/>
                    </a:ext>
                  </a:extLst>
                </p:cNvPr>
                <p:cNvSpPr>
                  <a:spLocks/>
                </p:cNvSpPr>
                <p:nvPr/>
              </p:nvSpPr>
              <p:spPr bwMode="auto">
                <a:xfrm>
                  <a:off x="9110662" y="2979738"/>
                  <a:ext cx="47625" cy="58737"/>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41">
                  <a:extLst>
                    <a:ext uri="{FF2B5EF4-FFF2-40B4-BE49-F238E27FC236}">
                      <a16:creationId xmlns:a16="http://schemas.microsoft.com/office/drawing/2014/main" id="{1D7E6348-8A81-9E58-4F5C-A86A5A11087C}"/>
                    </a:ext>
                  </a:extLst>
                </p:cNvPr>
                <p:cNvSpPr>
                  <a:spLocks/>
                </p:cNvSpPr>
                <p:nvPr/>
              </p:nvSpPr>
              <p:spPr bwMode="auto">
                <a:xfrm>
                  <a:off x="9053512" y="3036888"/>
                  <a:ext cx="50800" cy="58737"/>
                </a:xfrm>
                <a:custGeom>
                  <a:avLst/>
                  <a:gdLst>
                    <a:gd name="T0" fmla="*/ 24 w 25"/>
                    <a:gd name="T1" fmla="*/ 1 h 29"/>
                    <a:gd name="T2" fmla="*/ 24 w 25"/>
                    <a:gd name="T3" fmla="*/ 22 h 29"/>
                    <a:gd name="T4" fmla="*/ 16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6"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42">
                  <a:extLst>
                    <a:ext uri="{FF2B5EF4-FFF2-40B4-BE49-F238E27FC236}">
                      <a16:creationId xmlns:a16="http://schemas.microsoft.com/office/drawing/2014/main" id="{86D16F6D-9C4C-A1EF-5C94-8DF19026A463}"/>
                    </a:ext>
                  </a:extLst>
                </p:cNvPr>
                <p:cNvSpPr>
                  <a:spLocks/>
                </p:cNvSpPr>
                <p:nvPr/>
              </p:nvSpPr>
              <p:spPr bwMode="auto">
                <a:xfrm>
                  <a:off x="8997949" y="3095625"/>
                  <a:ext cx="49212" cy="60325"/>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43">
                  <a:extLst>
                    <a:ext uri="{FF2B5EF4-FFF2-40B4-BE49-F238E27FC236}">
                      <a16:creationId xmlns:a16="http://schemas.microsoft.com/office/drawing/2014/main" id="{01E28E20-7D4B-100A-AC00-D1ED29326CF8}"/>
                    </a:ext>
                  </a:extLst>
                </p:cNvPr>
                <p:cNvSpPr>
                  <a:spLocks noEditPoints="1"/>
                </p:cNvSpPr>
                <p:nvPr/>
              </p:nvSpPr>
              <p:spPr bwMode="auto">
                <a:xfrm>
                  <a:off x="7907337" y="1290638"/>
                  <a:ext cx="449262" cy="449262"/>
                </a:xfrm>
                <a:custGeom>
                  <a:avLst/>
                  <a:gdLst>
                    <a:gd name="T0" fmla="*/ 108 w 220"/>
                    <a:gd name="T1" fmla="*/ 1 h 220"/>
                    <a:gd name="T2" fmla="*/ 1 w 220"/>
                    <a:gd name="T3" fmla="*/ 112 h 220"/>
                    <a:gd name="T4" fmla="*/ 112 w 220"/>
                    <a:gd name="T5" fmla="*/ 219 h 220"/>
                    <a:gd name="T6" fmla="*/ 219 w 220"/>
                    <a:gd name="T7" fmla="*/ 108 h 220"/>
                    <a:gd name="T8" fmla="*/ 108 w 220"/>
                    <a:gd name="T9" fmla="*/ 1 h 220"/>
                    <a:gd name="T10" fmla="*/ 112 w 220"/>
                    <a:gd name="T11" fmla="*/ 191 h 220"/>
                    <a:gd name="T12" fmla="*/ 29 w 220"/>
                    <a:gd name="T13" fmla="*/ 111 h 220"/>
                    <a:gd name="T14" fmla="*/ 109 w 220"/>
                    <a:gd name="T15" fmla="*/ 29 h 220"/>
                    <a:gd name="T16" fmla="*/ 191 w 220"/>
                    <a:gd name="T17" fmla="*/ 108 h 220"/>
                    <a:gd name="T18" fmla="*/ 112 w 220"/>
                    <a:gd name="T19" fmla="*/ 19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220">
                      <a:moveTo>
                        <a:pt x="108" y="1"/>
                      </a:moveTo>
                      <a:cubicBezTo>
                        <a:pt x="48" y="2"/>
                        <a:pt x="0" y="52"/>
                        <a:pt x="1" y="112"/>
                      </a:cubicBezTo>
                      <a:cubicBezTo>
                        <a:pt x="2" y="172"/>
                        <a:pt x="52" y="220"/>
                        <a:pt x="112" y="219"/>
                      </a:cubicBezTo>
                      <a:cubicBezTo>
                        <a:pt x="172" y="218"/>
                        <a:pt x="220" y="168"/>
                        <a:pt x="219" y="108"/>
                      </a:cubicBezTo>
                      <a:cubicBezTo>
                        <a:pt x="218" y="48"/>
                        <a:pt x="168" y="0"/>
                        <a:pt x="108" y="1"/>
                      </a:cubicBezTo>
                      <a:close/>
                      <a:moveTo>
                        <a:pt x="112" y="191"/>
                      </a:moveTo>
                      <a:cubicBezTo>
                        <a:pt x="67" y="192"/>
                        <a:pt x="30" y="156"/>
                        <a:pt x="29" y="111"/>
                      </a:cubicBezTo>
                      <a:cubicBezTo>
                        <a:pt x="28" y="66"/>
                        <a:pt x="64" y="29"/>
                        <a:pt x="109" y="29"/>
                      </a:cubicBezTo>
                      <a:cubicBezTo>
                        <a:pt x="153" y="28"/>
                        <a:pt x="190" y="63"/>
                        <a:pt x="191" y="108"/>
                      </a:cubicBezTo>
                      <a:cubicBezTo>
                        <a:pt x="192" y="153"/>
                        <a:pt x="156" y="190"/>
                        <a:pt x="112" y="191"/>
                      </a:cubicBezTo>
                      <a:close/>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50">
                  <a:extLst>
                    <a:ext uri="{FF2B5EF4-FFF2-40B4-BE49-F238E27FC236}">
                      <a16:creationId xmlns:a16="http://schemas.microsoft.com/office/drawing/2014/main" id="{FCFCABF8-0D94-BFB7-DE55-166A5F7F243A}"/>
                    </a:ext>
                  </a:extLst>
                </p:cNvPr>
                <p:cNvSpPr>
                  <a:spLocks/>
                </p:cNvSpPr>
                <p:nvPr/>
              </p:nvSpPr>
              <p:spPr bwMode="auto">
                <a:xfrm>
                  <a:off x="8351837" y="1630363"/>
                  <a:ext cx="374650" cy="373062"/>
                </a:xfrm>
                <a:custGeom>
                  <a:avLst/>
                  <a:gdLst>
                    <a:gd name="T0" fmla="*/ 175 w 236"/>
                    <a:gd name="T1" fmla="*/ 73 h 235"/>
                    <a:gd name="T2" fmla="*/ 12 w 236"/>
                    <a:gd name="T3" fmla="*/ 235 h 235"/>
                    <a:gd name="T4" fmla="*/ 0 w 236"/>
                    <a:gd name="T5" fmla="*/ 223 h 235"/>
                    <a:gd name="T6" fmla="*/ 163 w 236"/>
                    <a:gd name="T7" fmla="*/ 61 h 235"/>
                    <a:gd name="T8" fmla="*/ 114 w 236"/>
                    <a:gd name="T9" fmla="*/ 11 h 235"/>
                    <a:gd name="T10" fmla="*/ 124 w 236"/>
                    <a:gd name="T11" fmla="*/ 0 h 235"/>
                    <a:gd name="T12" fmla="*/ 236 w 236"/>
                    <a:gd name="T13" fmla="*/ 111 h 235"/>
                    <a:gd name="T14" fmla="*/ 224 w 236"/>
                    <a:gd name="T15" fmla="*/ 123 h 235"/>
                    <a:gd name="T16" fmla="*/ 175 w 236"/>
                    <a:gd name="T17" fmla="*/ 7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235">
                      <a:moveTo>
                        <a:pt x="175" y="73"/>
                      </a:moveTo>
                      <a:lnTo>
                        <a:pt x="12" y="235"/>
                      </a:lnTo>
                      <a:lnTo>
                        <a:pt x="0" y="223"/>
                      </a:lnTo>
                      <a:lnTo>
                        <a:pt x="163" y="61"/>
                      </a:lnTo>
                      <a:lnTo>
                        <a:pt x="114" y="11"/>
                      </a:lnTo>
                      <a:lnTo>
                        <a:pt x="124" y="0"/>
                      </a:lnTo>
                      <a:lnTo>
                        <a:pt x="236" y="111"/>
                      </a:lnTo>
                      <a:lnTo>
                        <a:pt x="224" y="123"/>
                      </a:lnTo>
                      <a:lnTo>
                        <a:pt x="175" y="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51">
                  <a:extLst>
                    <a:ext uri="{FF2B5EF4-FFF2-40B4-BE49-F238E27FC236}">
                      <a16:creationId xmlns:a16="http://schemas.microsoft.com/office/drawing/2014/main" id="{0637A34A-AEBC-4D34-BC7E-8CBC31950426}"/>
                    </a:ext>
                  </a:extLst>
                </p:cNvPr>
                <p:cNvSpPr>
                  <a:spLocks noEditPoints="1"/>
                </p:cNvSpPr>
                <p:nvPr/>
              </p:nvSpPr>
              <p:spPr bwMode="auto">
                <a:xfrm>
                  <a:off x="8429625" y="1889125"/>
                  <a:ext cx="396875" cy="395287"/>
                </a:xfrm>
                <a:custGeom>
                  <a:avLst/>
                  <a:gdLst>
                    <a:gd name="T0" fmla="*/ 99 w 194"/>
                    <a:gd name="T1" fmla="*/ 184 h 194"/>
                    <a:gd name="T2" fmla="*/ 125 w 194"/>
                    <a:gd name="T3" fmla="*/ 126 h 194"/>
                    <a:gd name="T4" fmla="*/ 67 w 194"/>
                    <a:gd name="T5" fmla="*/ 68 h 194"/>
                    <a:gd name="T6" fmla="*/ 10 w 194"/>
                    <a:gd name="T7" fmla="*/ 94 h 194"/>
                    <a:gd name="T8" fmla="*/ 0 w 194"/>
                    <a:gd name="T9" fmla="*/ 84 h 194"/>
                    <a:gd name="T10" fmla="*/ 185 w 194"/>
                    <a:gd name="T11" fmla="*/ 0 h 194"/>
                    <a:gd name="T12" fmla="*/ 194 w 194"/>
                    <a:gd name="T13" fmla="*/ 9 h 194"/>
                    <a:gd name="T14" fmla="*/ 109 w 194"/>
                    <a:gd name="T15" fmla="*/ 194 h 194"/>
                    <a:gd name="T16" fmla="*/ 99 w 194"/>
                    <a:gd name="T17" fmla="*/ 184 h 194"/>
                    <a:gd name="T18" fmla="*/ 170 w 194"/>
                    <a:gd name="T19" fmla="*/ 30 h 194"/>
                    <a:gd name="T20" fmla="*/ 174 w 194"/>
                    <a:gd name="T21" fmla="*/ 22 h 194"/>
                    <a:gd name="T22" fmla="*/ 177 w 194"/>
                    <a:gd name="T23" fmla="*/ 16 h 194"/>
                    <a:gd name="T24" fmla="*/ 177 w 194"/>
                    <a:gd name="T25" fmla="*/ 16 h 194"/>
                    <a:gd name="T26" fmla="*/ 164 w 194"/>
                    <a:gd name="T27" fmla="*/ 23 h 194"/>
                    <a:gd name="T28" fmla="*/ 79 w 194"/>
                    <a:gd name="T29" fmla="*/ 63 h 194"/>
                    <a:gd name="T30" fmla="*/ 131 w 194"/>
                    <a:gd name="T31" fmla="*/ 115 h 194"/>
                    <a:gd name="T32" fmla="*/ 170 w 194"/>
                    <a:gd name="T33" fmla="*/ 3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4" h="194">
                      <a:moveTo>
                        <a:pt x="99" y="184"/>
                      </a:moveTo>
                      <a:cubicBezTo>
                        <a:pt x="125" y="126"/>
                        <a:pt x="125" y="126"/>
                        <a:pt x="125" y="126"/>
                      </a:cubicBezTo>
                      <a:cubicBezTo>
                        <a:pt x="67" y="68"/>
                        <a:pt x="67" y="68"/>
                        <a:pt x="67" y="68"/>
                      </a:cubicBezTo>
                      <a:cubicBezTo>
                        <a:pt x="10" y="94"/>
                        <a:pt x="10" y="94"/>
                        <a:pt x="10" y="94"/>
                      </a:cubicBezTo>
                      <a:cubicBezTo>
                        <a:pt x="0" y="84"/>
                        <a:pt x="0" y="84"/>
                        <a:pt x="0" y="84"/>
                      </a:cubicBezTo>
                      <a:cubicBezTo>
                        <a:pt x="185" y="0"/>
                        <a:pt x="185" y="0"/>
                        <a:pt x="185" y="0"/>
                      </a:cubicBezTo>
                      <a:cubicBezTo>
                        <a:pt x="194" y="9"/>
                        <a:pt x="194" y="9"/>
                        <a:pt x="194" y="9"/>
                      </a:cubicBezTo>
                      <a:cubicBezTo>
                        <a:pt x="109" y="194"/>
                        <a:pt x="109" y="194"/>
                        <a:pt x="109" y="194"/>
                      </a:cubicBezTo>
                      <a:lnTo>
                        <a:pt x="99" y="184"/>
                      </a:lnTo>
                      <a:close/>
                      <a:moveTo>
                        <a:pt x="170" y="30"/>
                      </a:moveTo>
                      <a:cubicBezTo>
                        <a:pt x="171" y="27"/>
                        <a:pt x="173" y="25"/>
                        <a:pt x="174" y="22"/>
                      </a:cubicBezTo>
                      <a:cubicBezTo>
                        <a:pt x="175" y="20"/>
                        <a:pt x="176" y="18"/>
                        <a:pt x="177" y="16"/>
                      </a:cubicBezTo>
                      <a:cubicBezTo>
                        <a:pt x="177" y="16"/>
                        <a:pt x="177" y="16"/>
                        <a:pt x="177" y="16"/>
                      </a:cubicBezTo>
                      <a:cubicBezTo>
                        <a:pt x="172" y="19"/>
                        <a:pt x="167" y="21"/>
                        <a:pt x="164" y="23"/>
                      </a:cubicBezTo>
                      <a:cubicBezTo>
                        <a:pt x="79" y="63"/>
                        <a:pt x="79" y="63"/>
                        <a:pt x="79" y="63"/>
                      </a:cubicBezTo>
                      <a:cubicBezTo>
                        <a:pt x="131" y="115"/>
                        <a:pt x="131" y="115"/>
                        <a:pt x="131" y="115"/>
                      </a:cubicBezTo>
                      <a:lnTo>
                        <a:pt x="17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2">
                  <a:extLst>
                    <a:ext uri="{FF2B5EF4-FFF2-40B4-BE49-F238E27FC236}">
                      <a16:creationId xmlns:a16="http://schemas.microsoft.com/office/drawing/2014/main" id="{EB3A48B5-EA60-DC73-79F9-4260365407ED}"/>
                    </a:ext>
                  </a:extLst>
                </p:cNvPr>
                <p:cNvSpPr>
                  <a:spLocks/>
                </p:cNvSpPr>
                <p:nvPr/>
              </p:nvSpPr>
              <p:spPr bwMode="auto">
                <a:xfrm>
                  <a:off x="8742362" y="2105025"/>
                  <a:ext cx="406400" cy="396875"/>
                </a:xfrm>
                <a:custGeom>
                  <a:avLst/>
                  <a:gdLst>
                    <a:gd name="T0" fmla="*/ 82 w 199"/>
                    <a:gd name="T1" fmla="*/ 195 h 195"/>
                    <a:gd name="T2" fmla="*/ 27 w 199"/>
                    <a:gd name="T3" fmla="*/ 164 h 195"/>
                    <a:gd name="T4" fmla="*/ 1 w 199"/>
                    <a:gd name="T5" fmla="*/ 101 h 195"/>
                    <a:gd name="T6" fmla="*/ 34 w 199"/>
                    <a:gd name="T7" fmla="*/ 35 h 195"/>
                    <a:gd name="T8" fmla="*/ 103 w 199"/>
                    <a:gd name="T9" fmla="*/ 2 h 195"/>
                    <a:gd name="T10" fmla="*/ 172 w 199"/>
                    <a:gd name="T11" fmla="*/ 30 h 195"/>
                    <a:gd name="T12" fmla="*/ 199 w 199"/>
                    <a:gd name="T13" fmla="*/ 72 h 195"/>
                    <a:gd name="T14" fmla="*/ 189 w 199"/>
                    <a:gd name="T15" fmla="*/ 82 h 195"/>
                    <a:gd name="T16" fmla="*/ 162 w 199"/>
                    <a:gd name="T17" fmla="*/ 38 h 195"/>
                    <a:gd name="T18" fmla="*/ 104 w 199"/>
                    <a:gd name="T19" fmla="*/ 14 h 195"/>
                    <a:gd name="T20" fmla="*/ 44 w 199"/>
                    <a:gd name="T21" fmla="*/ 43 h 195"/>
                    <a:gd name="T22" fmla="*/ 14 w 199"/>
                    <a:gd name="T23" fmla="*/ 102 h 195"/>
                    <a:gd name="T24" fmla="*/ 37 w 199"/>
                    <a:gd name="T25" fmla="*/ 157 h 195"/>
                    <a:gd name="T26" fmla="*/ 77 w 199"/>
                    <a:gd name="T27" fmla="*/ 181 h 195"/>
                    <a:gd name="T28" fmla="*/ 122 w 199"/>
                    <a:gd name="T29" fmla="*/ 137 h 195"/>
                    <a:gd name="T30" fmla="*/ 90 w 199"/>
                    <a:gd name="T31" fmla="*/ 105 h 195"/>
                    <a:gd name="T32" fmla="*/ 98 w 199"/>
                    <a:gd name="T33" fmla="*/ 96 h 195"/>
                    <a:gd name="T34" fmla="*/ 139 w 199"/>
                    <a:gd name="T35" fmla="*/ 137 h 195"/>
                    <a:gd name="T36" fmla="*/ 82 w 199"/>
                    <a:gd name="T3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9" h="195">
                      <a:moveTo>
                        <a:pt x="82" y="195"/>
                      </a:moveTo>
                      <a:cubicBezTo>
                        <a:pt x="60" y="189"/>
                        <a:pt x="42" y="178"/>
                        <a:pt x="27" y="164"/>
                      </a:cubicBezTo>
                      <a:cubicBezTo>
                        <a:pt x="9" y="145"/>
                        <a:pt x="0" y="124"/>
                        <a:pt x="1" y="101"/>
                      </a:cubicBezTo>
                      <a:cubicBezTo>
                        <a:pt x="3" y="77"/>
                        <a:pt x="13" y="55"/>
                        <a:pt x="34" y="35"/>
                      </a:cubicBezTo>
                      <a:cubicBezTo>
                        <a:pt x="54" y="14"/>
                        <a:pt x="77" y="3"/>
                        <a:pt x="103" y="2"/>
                      </a:cubicBezTo>
                      <a:cubicBezTo>
                        <a:pt x="129" y="0"/>
                        <a:pt x="152" y="10"/>
                        <a:pt x="172" y="30"/>
                      </a:cubicBezTo>
                      <a:cubicBezTo>
                        <a:pt x="184" y="42"/>
                        <a:pt x="193" y="56"/>
                        <a:pt x="199" y="72"/>
                      </a:cubicBezTo>
                      <a:cubicBezTo>
                        <a:pt x="189" y="82"/>
                        <a:pt x="189" y="82"/>
                        <a:pt x="189" y="82"/>
                      </a:cubicBezTo>
                      <a:cubicBezTo>
                        <a:pt x="183" y="64"/>
                        <a:pt x="174" y="49"/>
                        <a:pt x="162" y="38"/>
                      </a:cubicBezTo>
                      <a:cubicBezTo>
                        <a:pt x="146" y="21"/>
                        <a:pt x="126" y="13"/>
                        <a:pt x="104" y="14"/>
                      </a:cubicBezTo>
                      <a:cubicBezTo>
                        <a:pt x="82" y="15"/>
                        <a:pt x="62" y="25"/>
                        <a:pt x="44" y="43"/>
                      </a:cubicBezTo>
                      <a:cubicBezTo>
                        <a:pt x="26" y="62"/>
                        <a:pt x="16" y="81"/>
                        <a:pt x="14" y="102"/>
                      </a:cubicBezTo>
                      <a:cubicBezTo>
                        <a:pt x="13" y="122"/>
                        <a:pt x="21" y="140"/>
                        <a:pt x="37" y="157"/>
                      </a:cubicBezTo>
                      <a:cubicBezTo>
                        <a:pt x="50" y="169"/>
                        <a:pt x="63" y="177"/>
                        <a:pt x="77" y="181"/>
                      </a:cubicBezTo>
                      <a:cubicBezTo>
                        <a:pt x="122" y="137"/>
                        <a:pt x="122" y="137"/>
                        <a:pt x="122" y="137"/>
                      </a:cubicBezTo>
                      <a:cubicBezTo>
                        <a:pt x="90" y="105"/>
                        <a:pt x="90" y="105"/>
                        <a:pt x="90" y="105"/>
                      </a:cubicBezTo>
                      <a:cubicBezTo>
                        <a:pt x="98" y="96"/>
                        <a:pt x="98" y="96"/>
                        <a:pt x="98" y="96"/>
                      </a:cubicBezTo>
                      <a:cubicBezTo>
                        <a:pt x="139" y="137"/>
                        <a:pt x="139" y="137"/>
                        <a:pt x="139" y="137"/>
                      </a:cubicBezTo>
                      <a:lnTo>
                        <a:pt x="82" y="1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53">
                  <a:extLst>
                    <a:ext uri="{FF2B5EF4-FFF2-40B4-BE49-F238E27FC236}">
                      <a16:creationId xmlns:a16="http://schemas.microsoft.com/office/drawing/2014/main" id="{36205746-BD2F-7C3B-7EA9-85D0335E3D99}"/>
                    </a:ext>
                  </a:extLst>
                </p:cNvPr>
                <p:cNvSpPr>
                  <a:spLocks/>
                </p:cNvSpPr>
                <p:nvPr/>
              </p:nvSpPr>
              <p:spPr bwMode="auto">
                <a:xfrm>
                  <a:off x="8955087" y="2339975"/>
                  <a:ext cx="393700" cy="346075"/>
                </a:xfrm>
                <a:custGeom>
                  <a:avLst/>
                  <a:gdLst>
                    <a:gd name="T0" fmla="*/ 0 w 193"/>
                    <a:gd name="T1" fmla="*/ 111 h 170"/>
                    <a:gd name="T2" fmla="*/ 11 w 193"/>
                    <a:gd name="T3" fmla="*/ 101 h 170"/>
                    <a:gd name="T4" fmla="*/ 31 w 193"/>
                    <a:gd name="T5" fmla="*/ 139 h 170"/>
                    <a:gd name="T6" fmla="*/ 61 w 193"/>
                    <a:gd name="T7" fmla="*/ 157 h 170"/>
                    <a:gd name="T8" fmla="*/ 88 w 193"/>
                    <a:gd name="T9" fmla="*/ 147 h 170"/>
                    <a:gd name="T10" fmla="*/ 99 w 193"/>
                    <a:gd name="T11" fmla="*/ 125 h 170"/>
                    <a:gd name="T12" fmla="*/ 92 w 193"/>
                    <a:gd name="T13" fmla="*/ 84 h 170"/>
                    <a:gd name="T14" fmla="*/ 86 w 193"/>
                    <a:gd name="T15" fmla="*/ 38 h 170"/>
                    <a:gd name="T16" fmla="*/ 99 w 193"/>
                    <a:gd name="T17" fmla="*/ 14 h 170"/>
                    <a:gd name="T18" fmla="*/ 134 w 193"/>
                    <a:gd name="T19" fmla="*/ 1 h 170"/>
                    <a:gd name="T20" fmla="*/ 174 w 193"/>
                    <a:gd name="T21" fmla="*/ 21 h 170"/>
                    <a:gd name="T22" fmla="*/ 193 w 193"/>
                    <a:gd name="T23" fmla="*/ 49 h 170"/>
                    <a:gd name="T24" fmla="*/ 184 w 193"/>
                    <a:gd name="T25" fmla="*/ 59 h 170"/>
                    <a:gd name="T26" fmla="*/ 164 w 193"/>
                    <a:gd name="T27" fmla="*/ 28 h 170"/>
                    <a:gd name="T28" fmla="*/ 135 w 193"/>
                    <a:gd name="T29" fmla="*/ 13 h 170"/>
                    <a:gd name="T30" fmla="*/ 110 w 193"/>
                    <a:gd name="T31" fmla="*/ 23 h 170"/>
                    <a:gd name="T32" fmla="*/ 99 w 193"/>
                    <a:gd name="T33" fmla="*/ 45 h 170"/>
                    <a:gd name="T34" fmla="*/ 106 w 193"/>
                    <a:gd name="T35" fmla="*/ 85 h 170"/>
                    <a:gd name="T36" fmla="*/ 112 w 193"/>
                    <a:gd name="T37" fmla="*/ 129 h 170"/>
                    <a:gd name="T38" fmla="*/ 99 w 193"/>
                    <a:gd name="T39" fmla="*/ 155 h 170"/>
                    <a:gd name="T40" fmla="*/ 63 w 193"/>
                    <a:gd name="T41" fmla="*/ 169 h 170"/>
                    <a:gd name="T42" fmla="*/ 23 w 193"/>
                    <a:gd name="T43" fmla="*/ 148 h 170"/>
                    <a:gd name="T44" fmla="*/ 9 w 193"/>
                    <a:gd name="T45" fmla="*/ 130 h 170"/>
                    <a:gd name="T46" fmla="*/ 0 w 193"/>
                    <a:gd name="T47" fmla="*/ 11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3" h="170">
                      <a:moveTo>
                        <a:pt x="0" y="111"/>
                      </a:moveTo>
                      <a:cubicBezTo>
                        <a:pt x="11" y="101"/>
                        <a:pt x="11" y="101"/>
                        <a:pt x="11" y="101"/>
                      </a:cubicBezTo>
                      <a:cubicBezTo>
                        <a:pt x="14" y="117"/>
                        <a:pt x="21" y="129"/>
                        <a:pt x="31" y="139"/>
                      </a:cubicBezTo>
                      <a:cubicBezTo>
                        <a:pt x="41" y="150"/>
                        <a:pt x="51" y="156"/>
                        <a:pt x="61" y="157"/>
                      </a:cubicBezTo>
                      <a:cubicBezTo>
                        <a:pt x="71" y="158"/>
                        <a:pt x="80" y="154"/>
                        <a:pt x="88" y="147"/>
                      </a:cubicBezTo>
                      <a:cubicBezTo>
                        <a:pt x="94" y="140"/>
                        <a:pt x="98" y="132"/>
                        <a:pt x="99" y="125"/>
                      </a:cubicBezTo>
                      <a:cubicBezTo>
                        <a:pt x="99" y="117"/>
                        <a:pt x="97" y="103"/>
                        <a:pt x="92" y="84"/>
                      </a:cubicBezTo>
                      <a:cubicBezTo>
                        <a:pt x="86" y="63"/>
                        <a:pt x="84" y="47"/>
                        <a:pt x="86" y="38"/>
                      </a:cubicBezTo>
                      <a:cubicBezTo>
                        <a:pt x="87" y="29"/>
                        <a:pt x="92" y="21"/>
                        <a:pt x="99" y="14"/>
                      </a:cubicBezTo>
                      <a:cubicBezTo>
                        <a:pt x="108" y="5"/>
                        <a:pt x="120" y="0"/>
                        <a:pt x="134" y="1"/>
                      </a:cubicBezTo>
                      <a:cubicBezTo>
                        <a:pt x="148" y="2"/>
                        <a:pt x="161" y="9"/>
                        <a:pt x="174" y="21"/>
                      </a:cubicBezTo>
                      <a:cubicBezTo>
                        <a:pt x="182" y="29"/>
                        <a:pt x="188" y="38"/>
                        <a:pt x="193" y="49"/>
                      </a:cubicBezTo>
                      <a:cubicBezTo>
                        <a:pt x="184" y="59"/>
                        <a:pt x="184" y="59"/>
                        <a:pt x="184" y="59"/>
                      </a:cubicBezTo>
                      <a:cubicBezTo>
                        <a:pt x="179" y="47"/>
                        <a:pt x="173" y="37"/>
                        <a:pt x="164" y="28"/>
                      </a:cubicBezTo>
                      <a:cubicBezTo>
                        <a:pt x="155" y="19"/>
                        <a:pt x="145" y="14"/>
                        <a:pt x="135" y="13"/>
                      </a:cubicBezTo>
                      <a:cubicBezTo>
                        <a:pt x="125" y="13"/>
                        <a:pt x="117" y="16"/>
                        <a:pt x="110" y="23"/>
                      </a:cubicBezTo>
                      <a:cubicBezTo>
                        <a:pt x="103" y="30"/>
                        <a:pt x="99" y="37"/>
                        <a:pt x="99" y="45"/>
                      </a:cubicBezTo>
                      <a:cubicBezTo>
                        <a:pt x="98" y="53"/>
                        <a:pt x="100" y="66"/>
                        <a:pt x="106" y="85"/>
                      </a:cubicBezTo>
                      <a:cubicBezTo>
                        <a:pt x="111" y="105"/>
                        <a:pt x="113" y="120"/>
                        <a:pt x="112" y="129"/>
                      </a:cubicBezTo>
                      <a:cubicBezTo>
                        <a:pt x="110" y="139"/>
                        <a:pt x="106" y="147"/>
                        <a:pt x="99" y="155"/>
                      </a:cubicBezTo>
                      <a:cubicBezTo>
                        <a:pt x="88" y="165"/>
                        <a:pt x="76" y="170"/>
                        <a:pt x="63" y="169"/>
                      </a:cubicBezTo>
                      <a:cubicBezTo>
                        <a:pt x="49" y="168"/>
                        <a:pt x="36" y="161"/>
                        <a:pt x="23" y="148"/>
                      </a:cubicBezTo>
                      <a:cubicBezTo>
                        <a:pt x="18" y="144"/>
                        <a:pt x="13" y="138"/>
                        <a:pt x="9" y="130"/>
                      </a:cubicBezTo>
                      <a:cubicBezTo>
                        <a:pt x="4" y="123"/>
                        <a:pt x="1" y="116"/>
                        <a:pt x="0" y="1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32">
                  <a:extLst>
                    <a:ext uri="{FF2B5EF4-FFF2-40B4-BE49-F238E27FC236}">
                      <a16:creationId xmlns:a16="http://schemas.microsoft.com/office/drawing/2014/main" id="{A1DB9191-6825-39F8-ADF3-F1773CC22962}"/>
                    </a:ext>
                  </a:extLst>
                </p:cNvPr>
                <p:cNvSpPr>
                  <a:spLocks/>
                </p:cNvSpPr>
                <p:nvPr/>
              </p:nvSpPr>
              <p:spPr bwMode="auto">
                <a:xfrm>
                  <a:off x="9612449" y="2462704"/>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32">
                  <a:extLst>
                    <a:ext uri="{FF2B5EF4-FFF2-40B4-BE49-F238E27FC236}">
                      <a16:creationId xmlns:a16="http://schemas.microsoft.com/office/drawing/2014/main" id="{533DD4E6-3747-5377-BC32-A573EC335D8A}"/>
                    </a:ext>
                  </a:extLst>
                </p:cNvPr>
                <p:cNvSpPr>
                  <a:spLocks/>
                </p:cNvSpPr>
                <p:nvPr/>
              </p:nvSpPr>
              <p:spPr bwMode="auto">
                <a:xfrm>
                  <a:off x="9661637" y="2411907"/>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32">
                  <a:extLst>
                    <a:ext uri="{FF2B5EF4-FFF2-40B4-BE49-F238E27FC236}">
                      <a16:creationId xmlns:a16="http://schemas.microsoft.com/office/drawing/2014/main" id="{4CE088F5-A054-B5F5-CDFA-3664008B8C2D}"/>
                    </a:ext>
                  </a:extLst>
                </p:cNvPr>
                <p:cNvSpPr>
                  <a:spLocks/>
                </p:cNvSpPr>
                <p:nvPr/>
              </p:nvSpPr>
              <p:spPr bwMode="auto">
                <a:xfrm>
                  <a:off x="9707675" y="2360508"/>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1" name="Picture 10">
                <a:extLst>
                  <a:ext uri="{FF2B5EF4-FFF2-40B4-BE49-F238E27FC236}">
                    <a16:creationId xmlns:a16="http://schemas.microsoft.com/office/drawing/2014/main" id="{BD4C43D2-3F08-C5DF-3E49-2CC19E8665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75887" y="3879050"/>
                <a:ext cx="1044116" cy="1044116"/>
              </a:xfrm>
              <a:prstGeom prst="rect">
                <a:avLst/>
              </a:prstGeom>
            </p:spPr>
          </p:pic>
          <p:pic>
            <p:nvPicPr>
              <p:cNvPr id="12" name="Picture 11">
                <a:extLst>
                  <a:ext uri="{FF2B5EF4-FFF2-40B4-BE49-F238E27FC236}">
                    <a16:creationId xmlns:a16="http://schemas.microsoft.com/office/drawing/2014/main" id="{AD544594-A475-959E-0A4C-B2784984A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2591" y="3782494"/>
                <a:ext cx="1237228" cy="1237228"/>
              </a:xfrm>
              <a:prstGeom prst="rect">
                <a:avLst/>
              </a:prstGeom>
            </p:spPr>
          </p:pic>
          <p:grpSp>
            <p:nvGrpSpPr>
              <p:cNvPr id="13" name="Group 12">
                <a:extLst>
                  <a:ext uri="{FF2B5EF4-FFF2-40B4-BE49-F238E27FC236}">
                    <a16:creationId xmlns:a16="http://schemas.microsoft.com/office/drawing/2014/main" id="{89F46F27-CB2D-01CC-C0F4-F2B38B593B96}"/>
                  </a:ext>
                </a:extLst>
              </p:cNvPr>
              <p:cNvGrpSpPr/>
              <p:nvPr/>
            </p:nvGrpSpPr>
            <p:grpSpPr>
              <a:xfrm>
                <a:off x="6121227" y="1189038"/>
                <a:ext cx="4697412" cy="3830684"/>
                <a:chOff x="6057900" y="1189038"/>
                <a:chExt cx="4697412" cy="3830684"/>
              </a:xfrm>
            </p:grpSpPr>
            <p:sp>
              <p:nvSpPr>
                <p:cNvPr id="14" name="Freeform 25">
                  <a:extLst>
                    <a:ext uri="{FF2B5EF4-FFF2-40B4-BE49-F238E27FC236}">
                      <a16:creationId xmlns:a16="http://schemas.microsoft.com/office/drawing/2014/main" id="{92EBF0BC-7704-9D3C-BFD5-3D3FD07488C2}"/>
                    </a:ext>
                  </a:extLst>
                </p:cNvPr>
                <p:cNvSpPr>
                  <a:spLocks/>
                </p:cNvSpPr>
                <p:nvPr/>
              </p:nvSpPr>
              <p:spPr bwMode="auto">
                <a:xfrm>
                  <a:off x="6670188" y="2979738"/>
                  <a:ext cx="3548515" cy="577850"/>
                </a:xfrm>
                <a:custGeom>
                  <a:avLst/>
                  <a:gdLst>
                    <a:gd name="T0" fmla="*/ 1315 w 1315"/>
                    <a:gd name="T1" fmla="*/ 283 h 283"/>
                    <a:gd name="T2" fmla="*/ 1315 w 1315"/>
                    <a:gd name="T3" fmla="*/ 46 h 283"/>
                    <a:gd name="T4" fmla="*/ 1268 w 1315"/>
                    <a:gd name="T5" fmla="*/ 0 h 283"/>
                    <a:gd name="T6" fmla="*/ 46 w 1315"/>
                    <a:gd name="T7" fmla="*/ 0 h 283"/>
                    <a:gd name="T8" fmla="*/ 0 w 1315"/>
                    <a:gd name="T9" fmla="*/ 46 h 283"/>
                    <a:gd name="T10" fmla="*/ 0 w 1315"/>
                    <a:gd name="T11" fmla="*/ 283 h 283"/>
                  </a:gdLst>
                  <a:ahLst/>
                  <a:cxnLst>
                    <a:cxn ang="0">
                      <a:pos x="T0" y="T1"/>
                    </a:cxn>
                    <a:cxn ang="0">
                      <a:pos x="T2" y="T3"/>
                    </a:cxn>
                    <a:cxn ang="0">
                      <a:pos x="T4" y="T5"/>
                    </a:cxn>
                    <a:cxn ang="0">
                      <a:pos x="T6" y="T7"/>
                    </a:cxn>
                    <a:cxn ang="0">
                      <a:pos x="T8" y="T9"/>
                    </a:cxn>
                    <a:cxn ang="0">
                      <a:pos x="T10" y="T11"/>
                    </a:cxn>
                  </a:cxnLst>
                  <a:rect l="0" t="0" r="r" b="b"/>
                  <a:pathLst>
                    <a:path w="1315" h="283">
                      <a:moveTo>
                        <a:pt x="1315" y="283"/>
                      </a:moveTo>
                      <a:cubicBezTo>
                        <a:pt x="1315" y="46"/>
                        <a:pt x="1315" y="46"/>
                        <a:pt x="1315" y="46"/>
                      </a:cubicBezTo>
                      <a:cubicBezTo>
                        <a:pt x="1315" y="21"/>
                        <a:pt x="1294" y="0"/>
                        <a:pt x="1268" y="0"/>
                      </a:cubicBezTo>
                      <a:cubicBezTo>
                        <a:pt x="46" y="0"/>
                        <a:pt x="46" y="0"/>
                        <a:pt x="46" y="0"/>
                      </a:cubicBezTo>
                      <a:cubicBezTo>
                        <a:pt x="21" y="0"/>
                        <a:pt x="0" y="21"/>
                        <a:pt x="0" y="46"/>
                      </a:cubicBezTo>
                      <a:cubicBezTo>
                        <a:pt x="0" y="283"/>
                        <a:pt x="0" y="283"/>
                        <a:pt x="0" y="283"/>
                      </a:cubicBezTo>
                    </a:path>
                  </a:pathLst>
                </a:custGeom>
                <a:noFill/>
                <a:ln w="3175" cap="flat">
                  <a:solidFill>
                    <a:schemeClr val="bg1">
                      <a:lumMod val="75000"/>
                    </a:schemeClr>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Oval 44">
                  <a:extLst>
                    <a:ext uri="{FF2B5EF4-FFF2-40B4-BE49-F238E27FC236}">
                      <a16:creationId xmlns:a16="http://schemas.microsoft.com/office/drawing/2014/main" id="{AC3B8861-866E-4F2A-9E68-5CF46A3A13B6}"/>
                    </a:ext>
                  </a:extLst>
                </p:cNvPr>
                <p:cNvSpPr>
                  <a:spLocks noChangeArrowheads="1"/>
                </p:cNvSpPr>
                <p:nvPr/>
              </p:nvSpPr>
              <p:spPr bwMode="auto">
                <a:xfrm>
                  <a:off x="8081701" y="4035425"/>
                  <a:ext cx="646419" cy="598809"/>
                </a:xfrm>
                <a:prstGeom prst="ellipse">
                  <a:avLst/>
                </a:prstGeom>
                <a:solidFill>
                  <a:schemeClr val="bg1">
                    <a:lumMod val="95000"/>
                  </a:schemeClr>
                </a:solidFill>
                <a:ln w="9525">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OR</a:t>
                  </a:r>
                </a:p>
              </p:txBody>
            </p:sp>
            <p:grpSp>
              <p:nvGrpSpPr>
                <p:cNvPr id="16" name="Group 15">
                  <a:extLst>
                    <a:ext uri="{FF2B5EF4-FFF2-40B4-BE49-F238E27FC236}">
                      <a16:creationId xmlns:a16="http://schemas.microsoft.com/office/drawing/2014/main" id="{84075968-FDF1-1E0B-95DA-F23E201BEF28}"/>
                    </a:ext>
                  </a:extLst>
                </p:cNvPr>
                <p:cNvGrpSpPr/>
                <p:nvPr/>
              </p:nvGrpSpPr>
              <p:grpSpPr>
                <a:xfrm>
                  <a:off x="7449877" y="1189038"/>
                  <a:ext cx="2008926" cy="1966912"/>
                  <a:chOff x="7797800" y="1189038"/>
                  <a:chExt cx="2008926" cy="1966912"/>
                </a:xfrm>
              </p:grpSpPr>
              <p:sp>
                <p:nvSpPr>
                  <p:cNvPr id="19" name="Freeform 28">
                    <a:extLst>
                      <a:ext uri="{FF2B5EF4-FFF2-40B4-BE49-F238E27FC236}">
                        <a16:creationId xmlns:a16="http://schemas.microsoft.com/office/drawing/2014/main" id="{AF328617-DA00-73DC-C3CB-8129A074E1B4}"/>
                      </a:ext>
                    </a:extLst>
                  </p:cNvPr>
                  <p:cNvSpPr>
                    <a:spLocks noEditPoints="1"/>
                  </p:cNvSpPr>
                  <p:nvPr/>
                </p:nvSpPr>
                <p:spPr bwMode="auto">
                  <a:xfrm>
                    <a:off x="7797800" y="1189038"/>
                    <a:ext cx="2005012" cy="1963737"/>
                  </a:xfrm>
                  <a:custGeom>
                    <a:avLst/>
                    <a:gdLst>
                      <a:gd name="T0" fmla="*/ 0 w 982"/>
                      <a:gd name="T1" fmla="*/ 89 h 963"/>
                      <a:gd name="T2" fmla="*/ 6 w 982"/>
                      <a:gd name="T3" fmla="*/ 396 h 963"/>
                      <a:gd name="T4" fmla="*/ 590 w 982"/>
                      <a:gd name="T5" fmla="*/ 963 h 963"/>
                      <a:gd name="T6" fmla="*/ 982 w 982"/>
                      <a:gd name="T7" fmla="*/ 557 h 963"/>
                      <a:gd name="T8" fmla="*/ 404 w 982"/>
                      <a:gd name="T9" fmla="*/ 0 h 963"/>
                      <a:gd name="T10" fmla="*/ 80 w 982"/>
                      <a:gd name="T11" fmla="*/ 5 h 963"/>
                      <a:gd name="T12" fmla="*/ 0 w 982"/>
                      <a:gd name="T13" fmla="*/ 89 h 963"/>
                      <a:gd name="T14" fmla="*/ 221 w 982"/>
                      <a:gd name="T15" fmla="*/ 100 h 963"/>
                      <a:gd name="T16" fmla="*/ 223 w 982"/>
                      <a:gd name="T17" fmla="*/ 217 h 963"/>
                      <a:gd name="T18" fmla="*/ 106 w 982"/>
                      <a:gd name="T19" fmla="*/ 219 h 963"/>
                      <a:gd name="T20" fmla="*/ 104 w 982"/>
                      <a:gd name="T21" fmla="*/ 103 h 963"/>
                      <a:gd name="T22" fmla="*/ 221 w 982"/>
                      <a:gd name="T23" fmla="*/ 10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2" h="963">
                        <a:moveTo>
                          <a:pt x="0" y="89"/>
                        </a:moveTo>
                        <a:cubicBezTo>
                          <a:pt x="6" y="396"/>
                          <a:pt x="6" y="396"/>
                          <a:pt x="6" y="396"/>
                        </a:cubicBezTo>
                        <a:cubicBezTo>
                          <a:pt x="590" y="963"/>
                          <a:pt x="590" y="963"/>
                          <a:pt x="590" y="963"/>
                        </a:cubicBezTo>
                        <a:cubicBezTo>
                          <a:pt x="982" y="557"/>
                          <a:pt x="982" y="557"/>
                          <a:pt x="982" y="557"/>
                        </a:cubicBezTo>
                        <a:cubicBezTo>
                          <a:pt x="404" y="0"/>
                          <a:pt x="404" y="0"/>
                          <a:pt x="404" y="0"/>
                        </a:cubicBezTo>
                        <a:cubicBezTo>
                          <a:pt x="80" y="5"/>
                          <a:pt x="80" y="5"/>
                          <a:pt x="80" y="5"/>
                        </a:cubicBezTo>
                        <a:lnTo>
                          <a:pt x="0" y="89"/>
                        </a:lnTo>
                        <a:close/>
                        <a:moveTo>
                          <a:pt x="221" y="100"/>
                        </a:moveTo>
                        <a:cubicBezTo>
                          <a:pt x="254" y="132"/>
                          <a:pt x="255" y="184"/>
                          <a:pt x="223" y="217"/>
                        </a:cubicBezTo>
                        <a:cubicBezTo>
                          <a:pt x="191" y="250"/>
                          <a:pt x="139" y="251"/>
                          <a:pt x="106" y="219"/>
                        </a:cubicBezTo>
                        <a:cubicBezTo>
                          <a:pt x="74" y="187"/>
                          <a:pt x="73" y="135"/>
                          <a:pt x="104" y="103"/>
                        </a:cubicBezTo>
                        <a:cubicBezTo>
                          <a:pt x="136" y="70"/>
                          <a:pt x="188" y="69"/>
                          <a:pt x="221" y="100"/>
                        </a:cubicBezTo>
                        <a:close/>
                      </a:path>
                    </a:pathLst>
                  </a:custGeom>
                  <a:solidFill>
                    <a:srgbClr val="0079D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32">
                    <a:extLst>
                      <a:ext uri="{FF2B5EF4-FFF2-40B4-BE49-F238E27FC236}">
                        <a16:creationId xmlns:a16="http://schemas.microsoft.com/office/drawing/2014/main" id="{8C832E31-7407-694A-80AA-8A22BE2F0A2F}"/>
                      </a:ext>
                    </a:extLst>
                  </p:cNvPr>
                  <p:cNvSpPr>
                    <a:spLocks/>
                  </p:cNvSpPr>
                  <p:nvPr/>
                </p:nvSpPr>
                <p:spPr bwMode="auto">
                  <a:xfrm>
                    <a:off x="9559924" y="2514600"/>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33">
                    <a:extLst>
                      <a:ext uri="{FF2B5EF4-FFF2-40B4-BE49-F238E27FC236}">
                        <a16:creationId xmlns:a16="http://schemas.microsoft.com/office/drawing/2014/main" id="{B2938FD6-88EA-B8C6-1B91-BC4295A84D3E}"/>
                      </a:ext>
                    </a:extLst>
                  </p:cNvPr>
                  <p:cNvSpPr>
                    <a:spLocks/>
                  </p:cNvSpPr>
                  <p:nvPr/>
                </p:nvSpPr>
                <p:spPr bwMode="auto">
                  <a:xfrm>
                    <a:off x="9502774" y="2573338"/>
                    <a:ext cx="50800" cy="571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34">
                    <a:extLst>
                      <a:ext uri="{FF2B5EF4-FFF2-40B4-BE49-F238E27FC236}">
                        <a16:creationId xmlns:a16="http://schemas.microsoft.com/office/drawing/2014/main" id="{6C483E20-B820-1580-EF3B-47AE3A45DD70}"/>
                      </a:ext>
                    </a:extLst>
                  </p:cNvPr>
                  <p:cNvSpPr>
                    <a:spLocks/>
                  </p:cNvSpPr>
                  <p:nvPr/>
                </p:nvSpPr>
                <p:spPr bwMode="auto">
                  <a:xfrm>
                    <a:off x="9447212" y="2630488"/>
                    <a:ext cx="49212" cy="60325"/>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35">
                    <a:extLst>
                      <a:ext uri="{FF2B5EF4-FFF2-40B4-BE49-F238E27FC236}">
                        <a16:creationId xmlns:a16="http://schemas.microsoft.com/office/drawing/2014/main" id="{21D1887F-5BC8-2CCC-2974-E0F54EB09A08}"/>
                      </a:ext>
                    </a:extLst>
                  </p:cNvPr>
                  <p:cNvSpPr>
                    <a:spLocks/>
                  </p:cNvSpPr>
                  <p:nvPr/>
                </p:nvSpPr>
                <p:spPr bwMode="auto">
                  <a:xfrm>
                    <a:off x="9390062" y="2690813"/>
                    <a:ext cx="50800" cy="571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36">
                    <a:extLst>
                      <a:ext uri="{FF2B5EF4-FFF2-40B4-BE49-F238E27FC236}">
                        <a16:creationId xmlns:a16="http://schemas.microsoft.com/office/drawing/2014/main" id="{A7182ABD-EB77-9443-5C39-3D69C78D01ED}"/>
                      </a:ext>
                    </a:extLst>
                  </p:cNvPr>
                  <p:cNvSpPr>
                    <a:spLocks/>
                  </p:cNvSpPr>
                  <p:nvPr/>
                </p:nvSpPr>
                <p:spPr bwMode="auto">
                  <a:xfrm>
                    <a:off x="9334499" y="2747963"/>
                    <a:ext cx="49212" cy="58737"/>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5"/>
                          <a:pt x="3"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37">
                    <a:extLst>
                      <a:ext uri="{FF2B5EF4-FFF2-40B4-BE49-F238E27FC236}">
                        <a16:creationId xmlns:a16="http://schemas.microsoft.com/office/drawing/2014/main" id="{594FA6B8-E96A-9C0C-F4DC-3D3B24ADF2ED}"/>
                      </a:ext>
                    </a:extLst>
                  </p:cNvPr>
                  <p:cNvSpPr>
                    <a:spLocks/>
                  </p:cNvSpPr>
                  <p:nvPr/>
                </p:nvSpPr>
                <p:spPr bwMode="auto">
                  <a:xfrm>
                    <a:off x="9277349" y="2805113"/>
                    <a:ext cx="50800" cy="58737"/>
                  </a:xfrm>
                  <a:custGeom>
                    <a:avLst/>
                    <a:gdLst>
                      <a:gd name="T0" fmla="*/ 25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5"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38">
                    <a:extLst>
                      <a:ext uri="{FF2B5EF4-FFF2-40B4-BE49-F238E27FC236}">
                        <a16:creationId xmlns:a16="http://schemas.microsoft.com/office/drawing/2014/main" id="{4BB76E3E-8F44-E076-7F38-FE337DB092B1}"/>
                      </a:ext>
                    </a:extLst>
                  </p:cNvPr>
                  <p:cNvSpPr>
                    <a:spLocks/>
                  </p:cNvSpPr>
                  <p:nvPr/>
                </p:nvSpPr>
                <p:spPr bwMode="auto">
                  <a:xfrm>
                    <a:off x="9221787" y="2863850"/>
                    <a:ext cx="49212" cy="58737"/>
                  </a:xfrm>
                  <a:custGeom>
                    <a:avLst/>
                    <a:gdLst>
                      <a:gd name="T0" fmla="*/ 24 w 24"/>
                      <a:gd name="T1" fmla="*/ 0 h 29"/>
                      <a:gd name="T2" fmla="*/ 24 w 24"/>
                      <a:gd name="T3" fmla="*/ 22 h 29"/>
                      <a:gd name="T4" fmla="*/ 16 w 24"/>
                      <a:gd name="T5" fmla="*/ 29 h 29"/>
                      <a:gd name="T6" fmla="*/ 5 w 24"/>
                      <a:gd name="T7" fmla="*/ 28 h 29"/>
                      <a:gd name="T8" fmla="*/ 2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3" y="26"/>
                          <a:pt x="20" y="29"/>
                          <a:pt x="16" y="29"/>
                        </a:cubicBezTo>
                        <a:cubicBezTo>
                          <a:pt x="5" y="28"/>
                          <a:pt x="5" y="28"/>
                          <a:pt x="5" y="28"/>
                        </a:cubicBezTo>
                        <a:cubicBezTo>
                          <a:pt x="1" y="28"/>
                          <a:pt x="0" y="25"/>
                          <a:pt x="2"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39">
                    <a:extLst>
                      <a:ext uri="{FF2B5EF4-FFF2-40B4-BE49-F238E27FC236}">
                        <a16:creationId xmlns:a16="http://schemas.microsoft.com/office/drawing/2014/main" id="{A9A33D3E-6FDF-8509-49ED-B0007A7C63D2}"/>
                      </a:ext>
                    </a:extLst>
                  </p:cNvPr>
                  <p:cNvSpPr>
                    <a:spLocks/>
                  </p:cNvSpPr>
                  <p:nvPr/>
                </p:nvSpPr>
                <p:spPr bwMode="auto">
                  <a:xfrm>
                    <a:off x="9164637" y="2921000"/>
                    <a:ext cx="50800" cy="58737"/>
                  </a:xfrm>
                  <a:custGeom>
                    <a:avLst/>
                    <a:gdLst>
                      <a:gd name="T0" fmla="*/ 24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40">
                    <a:extLst>
                      <a:ext uri="{FF2B5EF4-FFF2-40B4-BE49-F238E27FC236}">
                        <a16:creationId xmlns:a16="http://schemas.microsoft.com/office/drawing/2014/main" id="{28B97F15-447D-1E1F-A4C1-E8B9A7642AEC}"/>
                      </a:ext>
                    </a:extLst>
                  </p:cNvPr>
                  <p:cNvSpPr>
                    <a:spLocks/>
                  </p:cNvSpPr>
                  <p:nvPr/>
                </p:nvSpPr>
                <p:spPr bwMode="auto">
                  <a:xfrm>
                    <a:off x="9110662" y="2979738"/>
                    <a:ext cx="47625" cy="58737"/>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41">
                    <a:extLst>
                      <a:ext uri="{FF2B5EF4-FFF2-40B4-BE49-F238E27FC236}">
                        <a16:creationId xmlns:a16="http://schemas.microsoft.com/office/drawing/2014/main" id="{D7E081A8-3CE0-00FE-B6E7-21A9F0A34998}"/>
                      </a:ext>
                    </a:extLst>
                  </p:cNvPr>
                  <p:cNvSpPr>
                    <a:spLocks/>
                  </p:cNvSpPr>
                  <p:nvPr/>
                </p:nvSpPr>
                <p:spPr bwMode="auto">
                  <a:xfrm>
                    <a:off x="9053512" y="3036888"/>
                    <a:ext cx="50800" cy="58737"/>
                  </a:xfrm>
                  <a:custGeom>
                    <a:avLst/>
                    <a:gdLst>
                      <a:gd name="T0" fmla="*/ 24 w 25"/>
                      <a:gd name="T1" fmla="*/ 1 h 29"/>
                      <a:gd name="T2" fmla="*/ 24 w 25"/>
                      <a:gd name="T3" fmla="*/ 22 h 29"/>
                      <a:gd name="T4" fmla="*/ 16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6"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42">
                    <a:extLst>
                      <a:ext uri="{FF2B5EF4-FFF2-40B4-BE49-F238E27FC236}">
                        <a16:creationId xmlns:a16="http://schemas.microsoft.com/office/drawing/2014/main" id="{8BE92E73-3406-B7D0-76E5-942D45F9B62B}"/>
                      </a:ext>
                    </a:extLst>
                  </p:cNvPr>
                  <p:cNvSpPr>
                    <a:spLocks/>
                  </p:cNvSpPr>
                  <p:nvPr/>
                </p:nvSpPr>
                <p:spPr bwMode="auto">
                  <a:xfrm>
                    <a:off x="8997949" y="3095625"/>
                    <a:ext cx="49212" cy="60325"/>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43">
                    <a:extLst>
                      <a:ext uri="{FF2B5EF4-FFF2-40B4-BE49-F238E27FC236}">
                        <a16:creationId xmlns:a16="http://schemas.microsoft.com/office/drawing/2014/main" id="{734C12FB-E1EE-C98A-3B04-B7797FB9AB17}"/>
                      </a:ext>
                    </a:extLst>
                  </p:cNvPr>
                  <p:cNvSpPr>
                    <a:spLocks noEditPoints="1"/>
                  </p:cNvSpPr>
                  <p:nvPr/>
                </p:nvSpPr>
                <p:spPr bwMode="auto">
                  <a:xfrm>
                    <a:off x="7907337" y="1290638"/>
                    <a:ext cx="449262" cy="449262"/>
                  </a:xfrm>
                  <a:custGeom>
                    <a:avLst/>
                    <a:gdLst>
                      <a:gd name="T0" fmla="*/ 108 w 220"/>
                      <a:gd name="T1" fmla="*/ 1 h 220"/>
                      <a:gd name="T2" fmla="*/ 1 w 220"/>
                      <a:gd name="T3" fmla="*/ 112 h 220"/>
                      <a:gd name="T4" fmla="*/ 112 w 220"/>
                      <a:gd name="T5" fmla="*/ 219 h 220"/>
                      <a:gd name="T6" fmla="*/ 219 w 220"/>
                      <a:gd name="T7" fmla="*/ 108 h 220"/>
                      <a:gd name="T8" fmla="*/ 108 w 220"/>
                      <a:gd name="T9" fmla="*/ 1 h 220"/>
                      <a:gd name="T10" fmla="*/ 112 w 220"/>
                      <a:gd name="T11" fmla="*/ 191 h 220"/>
                      <a:gd name="T12" fmla="*/ 29 w 220"/>
                      <a:gd name="T13" fmla="*/ 111 h 220"/>
                      <a:gd name="T14" fmla="*/ 109 w 220"/>
                      <a:gd name="T15" fmla="*/ 29 h 220"/>
                      <a:gd name="T16" fmla="*/ 191 w 220"/>
                      <a:gd name="T17" fmla="*/ 108 h 220"/>
                      <a:gd name="T18" fmla="*/ 112 w 220"/>
                      <a:gd name="T19" fmla="*/ 19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220">
                        <a:moveTo>
                          <a:pt x="108" y="1"/>
                        </a:moveTo>
                        <a:cubicBezTo>
                          <a:pt x="48" y="2"/>
                          <a:pt x="0" y="52"/>
                          <a:pt x="1" y="112"/>
                        </a:cubicBezTo>
                        <a:cubicBezTo>
                          <a:pt x="2" y="172"/>
                          <a:pt x="52" y="220"/>
                          <a:pt x="112" y="219"/>
                        </a:cubicBezTo>
                        <a:cubicBezTo>
                          <a:pt x="172" y="218"/>
                          <a:pt x="220" y="168"/>
                          <a:pt x="219" y="108"/>
                        </a:cubicBezTo>
                        <a:cubicBezTo>
                          <a:pt x="218" y="48"/>
                          <a:pt x="168" y="0"/>
                          <a:pt x="108" y="1"/>
                        </a:cubicBezTo>
                        <a:close/>
                        <a:moveTo>
                          <a:pt x="112" y="191"/>
                        </a:moveTo>
                        <a:cubicBezTo>
                          <a:pt x="67" y="192"/>
                          <a:pt x="30" y="156"/>
                          <a:pt x="29" y="111"/>
                        </a:cubicBezTo>
                        <a:cubicBezTo>
                          <a:pt x="28" y="66"/>
                          <a:pt x="64" y="29"/>
                          <a:pt x="109" y="29"/>
                        </a:cubicBezTo>
                        <a:cubicBezTo>
                          <a:pt x="153" y="28"/>
                          <a:pt x="190" y="63"/>
                          <a:pt x="191" y="108"/>
                        </a:cubicBezTo>
                        <a:cubicBezTo>
                          <a:pt x="192" y="153"/>
                          <a:pt x="156" y="190"/>
                          <a:pt x="112" y="191"/>
                        </a:cubicBezTo>
                        <a:close/>
                      </a:path>
                    </a:pathLst>
                  </a:custGeom>
                  <a:solidFill>
                    <a:srgbClr val="F2F2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2" name="Freeform 50">
                    <a:extLst>
                      <a:ext uri="{FF2B5EF4-FFF2-40B4-BE49-F238E27FC236}">
                        <a16:creationId xmlns:a16="http://schemas.microsoft.com/office/drawing/2014/main" id="{85D74385-6B41-7E85-7C65-F94D5DD5FF45}"/>
                      </a:ext>
                    </a:extLst>
                  </p:cNvPr>
                  <p:cNvSpPr>
                    <a:spLocks/>
                  </p:cNvSpPr>
                  <p:nvPr/>
                </p:nvSpPr>
                <p:spPr bwMode="auto">
                  <a:xfrm>
                    <a:off x="8351837" y="1630363"/>
                    <a:ext cx="374650" cy="373062"/>
                  </a:xfrm>
                  <a:custGeom>
                    <a:avLst/>
                    <a:gdLst>
                      <a:gd name="T0" fmla="*/ 175 w 236"/>
                      <a:gd name="T1" fmla="*/ 73 h 235"/>
                      <a:gd name="T2" fmla="*/ 12 w 236"/>
                      <a:gd name="T3" fmla="*/ 235 h 235"/>
                      <a:gd name="T4" fmla="*/ 0 w 236"/>
                      <a:gd name="T5" fmla="*/ 223 h 235"/>
                      <a:gd name="T6" fmla="*/ 163 w 236"/>
                      <a:gd name="T7" fmla="*/ 61 h 235"/>
                      <a:gd name="T8" fmla="*/ 114 w 236"/>
                      <a:gd name="T9" fmla="*/ 11 h 235"/>
                      <a:gd name="T10" fmla="*/ 124 w 236"/>
                      <a:gd name="T11" fmla="*/ 0 h 235"/>
                      <a:gd name="T12" fmla="*/ 236 w 236"/>
                      <a:gd name="T13" fmla="*/ 111 h 235"/>
                      <a:gd name="T14" fmla="*/ 224 w 236"/>
                      <a:gd name="T15" fmla="*/ 123 h 235"/>
                      <a:gd name="T16" fmla="*/ 175 w 236"/>
                      <a:gd name="T17" fmla="*/ 7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235">
                        <a:moveTo>
                          <a:pt x="175" y="73"/>
                        </a:moveTo>
                        <a:lnTo>
                          <a:pt x="12" y="235"/>
                        </a:lnTo>
                        <a:lnTo>
                          <a:pt x="0" y="223"/>
                        </a:lnTo>
                        <a:lnTo>
                          <a:pt x="163" y="61"/>
                        </a:lnTo>
                        <a:lnTo>
                          <a:pt x="114" y="11"/>
                        </a:lnTo>
                        <a:lnTo>
                          <a:pt x="124" y="0"/>
                        </a:lnTo>
                        <a:lnTo>
                          <a:pt x="236" y="111"/>
                        </a:lnTo>
                        <a:lnTo>
                          <a:pt x="224" y="123"/>
                        </a:lnTo>
                        <a:lnTo>
                          <a:pt x="175" y="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51">
                    <a:extLst>
                      <a:ext uri="{FF2B5EF4-FFF2-40B4-BE49-F238E27FC236}">
                        <a16:creationId xmlns:a16="http://schemas.microsoft.com/office/drawing/2014/main" id="{4A315F61-5983-C8E9-78D3-60C9908BC385}"/>
                      </a:ext>
                    </a:extLst>
                  </p:cNvPr>
                  <p:cNvSpPr>
                    <a:spLocks noEditPoints="1"/>
                  </p:cNvSpPr>
                  <p:nvPr/>
                </p:nvSpPr>
                <p:spPr bwMode="auto">
                  <a:xfrm>
                    <a:off x="8429625" y="1889125"/>
                    <a:ext cx="396875" cy="395287"/>
                  </a:xfrm>
                  <a:custGeom>
                    <a:avLst/>
                    <a:gdLst>
                      <a:gd name="T0" fmla="*/ 99 w 194"/>
                      <a:gd name="T1" fmla="*/ 184 h 194"/>
                      <a:gd name="T2" fmla="*/ 125 w 194"/>
                      <a:gd name="T3" fmla="*/ 126 h 194"/>
                      <a:gd name="T4" fmla="*/ 67 w 194"/>
                      <a:gd name="T5" fmla="*/ 68 h 194"/>
                      <a:gd name="T6" fmla="*/ 10 w 194"/>
                      <a:gd name="T7" fmla="*/ 94 h 194"/>
                      <a:gd name="T8" fmla="*/ 0 w 194"/>
                      <a:gd name="T9" fmla="*/ 84 h 194"/>
                      <a:gd name="T10" fmla="*/ 185 w 194"/>
                      <a:gd name="T11" fmla="*/ 0 h 194"/>
                      <a:gd name="T12" fmla="*/ 194 w 194"/>
                      <a:gd name="T13" fmla="*/ 9 h 194"/>
                      <a:gd name="T14" fmla="*/ 109 w 194"/>
                      <a:gd name="T15" fmla="*/ 194 h 194"/>
                      <a:gd name="T16" fmla="*/ 99 w 194"/>
                      <a:gd name="T17" fmla="*/ 184 h 194"/>
                      <a:gd name="T18" fmla="*/ 170 w 194"/>
                      <a:gd name="T19" fmla="*/ 30 h 194"/>
                      <a:gd name="T20" fmla="*/ 174 w 194"/>
                      <a:gd name="T21" fmla="*/ 22 h 194"/>
                      <a:gd name="T22" fmla="*/ 177 w 194"/>
                      <a:gd name="T23" fmla="*/ 16 h 194"/>
                      <a:gd name="T24" fmla="*/ 177 w 194"/>
                      <a:gd name="T25" fmla="*/ 16 h 194"/>
                      <a:gd name="T26" fmla="*/ 164 w 194"/>
                      <a:gd name="T27" fmla="*/ 23 h 194"/>
                      <a:gd name="T28" fmla="*/ 79 w 194"/>
                      <a:gd name="T29" fmla="*/ 63 h 194"/>
                      <a:gd name="T30" fmla="*/ 131 w 194"/>
                      <a:gd name="T31" fmla="*/ 115 h 194"/>
                      <a:gd name="T32" fmla="*/ 170 w 194"/>
                      <a:gd name="T33" fmla="*/ 3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4" h="194">
                        <a:moveTo>
                          <a:pt x="99" y="184"/>
                        </a:moveTo>
                        <a:cubicBezTo>
                          <a:pt x="125" y="126"/>
                          <a:pt x="125" y="126"/>
                          <a:pt x="125" y="126"/>
                        </a:cubicBezTo>
                        <a:cubicBezTo>
                          <a:pt x="67" y="68"/>
                          <a:pt x="67" y="68"/>
                          <a:pt x="67" y="68"/>
                        </a:cubicBezTo>
                        <a:cubicBezTo>
                          <a:pt x="10" y="94"/>
                          <a:pt x="10" y="94"/>
                          <a:pt x="10" y="94"/>
                        </a:cubicBezTo>
                        <a:cubicBezTo>
                          <a:pt x="0" y="84"/>
                          <a:pt x="0" y="84"/>
                          <a:pt x="0" y="84"/>
                        </a:cubicBezTo>
                        <a:cubicBezTo>
                          <a:pt x="185" y="0"/>
                          <a:pt x="185" y="0"/>
                          <a:pt x="185" y="0"/>
                        </a:cubicBezTo>
                        <a:cubicBezTo>
                          <a:pt x="194" y="9"/>
                          <a:pt x="194" y="9"/>
                          <a:pt x="194" y="9"/>
                        </a:cubicBezTo>
                        <a:cubicBezTo>
                          <a:pt x="109" y="194"/>
                          <a:pt x="109" y="194"/>
                          <a:pt x="109" y="194"/>
                        </a:cubicBezTo>
                        <a:lnTo>
                          <a:pt x="99" y="184"/>
                        </a:lnTo>
                        <a:close/>
                        <a:moveTo>
                          <a:pt x="170" y="30"/>
                        </a:moveTo>
                        <a:cubicBezTo>
                          <a:pt x="171" y="27"/>
                          <a:pt x="173" y="25"/>
                          <a:pt x="174" y="22"/>
                        </a:cubicBezTo>
                        <a:cubicBezTo>
                          <a:pt x="175" y="20"/>
                          <a:pt x="176" y="18"/>
                          <a:pt x="177" y="16"/>
                        </a:cubicBezTo>
                        <a:cubicBezTo>
                          <a:pt x="177" y="16"/>
                          <a:pt x="177" y="16"/>
                          <a:pt x="177" y="16"/>
                        </a:cubicBezTo>
                        <a:cubicBezTo>
                          <a:pt x="172" y="19"/>
                          <a:pt x="167" y="21"/>
                          <a:pt x="164" y="23"/>
                        </a:cubicBezTo>
                        <a:cubicBezTo>
                          <a:pt x="79" y="63"/>
                          <a:pt x="79" y="63"/>
                          <a:pt x="79" y="63"/>
                        </a:cubicBezTo>
                        <a:cubicBezTo>
                          <a:pt x="131" y="115"/>
                          <a:pt x="131" y="115"/>
                          <a:pt x="131" y="115"/>
                        </a:cubicBezTo>
                        <a:lnTo>
                          <a:pt x="17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52">
                    <a:extLst>
                      <a:ext uri="{FF2B5EF4-FFF2-40B4-BE49-F238E27FC236}">
                        <a16:creationId xmlns:a16="http://schemas.microsoft.com/office/drawing/2014/main" id="{ABBC0E02-B4FA-2C01-D580-F5D02A3844EE}"/>
                      </a:ext>
                    </a:extLst>
                  </p:cNvPr>
                  <p:cNvSpPr>
                    <a:spLocks/>
                  </p:cNvSpPr>
                  <p:nvPr/>
                </p:nvSpPr>
                <p:spPr bwMode="auto">
                  <a:xfrm>
                    <a:off x="8742362" y="2105025"/>
                    <a:ext cx="406400" cy="396875"/>
                  </a:xfrm>
                  <a:custGeom>
                    <a:avLst/>
                    <a:gdLst>
                      <a:gd name="T0" fmla="*/ 82 w 199"/>
                      <a:gd name="T1" fmla="*/ 195 h 195"/>
                      <a:gd name="T2" fmla="*/ 27 w 199"/>
                      <a:gd name="T3" fmla="*/ 164 h 195"/>
                      <a:gd name="T4" fmla="*/ 1 w 199"/>
                      <a:gd name="T5" fmla="*/ 101 h 195"/>
                      <a:gd name="T6" fmla="*/ 34 w 199"/>
                      <a:gd name="T7" fmla="*/ 35 h 195"/>
                      <a:gd name="T8" fmla="*/ 103 w 199"/>
                      <a:gd name="T9" fmla="*/ 2 h 195"/>
                      <a:gd name="T10" fmla="*/ 172 w 199"/>
                      <a:gd name="T11" fmla="*/ 30 h 195"/>
                      <a:gd name="T12" fmla="*/ 199 w 199"/>
                      <a:gd name="T13" fmla="*/ 72 h 195"/>
                      <a:gd name="T14" fmla="*/ 189 w 199"/>
                      <a:gd name="T15" fmla="*/ 82 h 195"/>
                      <a:gd name="T16" fmla="*/ 162 w 199"/>
                      <a:gd name="T17" fmla="*/ 38 h 195"/>
                      <a:gd name="T18" fmla="*/ 104 w 199"/>
                      <a:gd name="T19" fmla="*/ 14 h 195"/>
                      <a:gd name="T20" fmla="*/ 44 w 199"/>
                      <a:gd name="T21" fmla="*/ 43 h 195"/>
                      <a:gd name="T22" fmla="*/ 14 w 199"/>
                      <a:gd name="T23" fmla="*/ 102 h 195"/>
                      <a:gd name="T24" fmla="*/ 37 w 199"/>
                      <a:gd name="T25" fmla="*/ 157 h 195"/>
                      <a:gd name="T26" fmla="*/ 77 w 199"/>
                      <a:gd name="T27" fmla="*/ 181 h 195"/>
                      <a:gd name="T28" fmla="*/ 122 w 199"/>
                      <a:gd name="T29" fmla="*/ 137 h 195"/>
                      <a:gd name="T30" fmla="*/ 90 w 199"/>
                      <a:gd name="T31" fmla="*/ 105 h 195"/>
                      <a:gd name="T32" fmla="*/ 98 w 199"/>
                      <a:gd name="T33" fmla="*/ 96 h 195"/>
                      <a:gd name="T34" fmla="*/ 139 w 199"/>
                      <a:gd name="T35" fmla="*/ 137 h 195"/>
                      <a:gd name="T36" fmla="*/ 82 w 199"/>
                      <a:gd name="T3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9" h="195">
                        <a:moveTo>
                          <a:pt x="82" y="195"/>
                        </a:moveTo>
                        <a:cubicBezTo>
                          <a:pt x="60" y="189"/>
                          <a:pt x="42" y="178"/>
                          <a:pt x="27" y="164"/>
                        </a:cubicBezTo>
                        <a:cubicBezTo>
                          <a:pt x="9" y="145"/>
                          <a:pt x="0" y="124"/>
                          <a:pt x="1" y="101"/>
                        </a:cubicBezTo>
                        <a:cubicBezTo>
                          <a:pt x="3" y="77"/>
                          <a:pt x="13" y="55"/>
                          <a:pt x="34" y="35"/>
                        </a:cubicBezTo>
                        <a:cubicBezTo>
                          <a:pt x="54" y="14"/>
                          <a:pt x="77" y="3"/>
                          <a:pt x="103" y="2"/>
                        </a:cubicBezTo>
                        <a:cubicBezTo>
                          <a:pt x="129" y="0"/>
                          <a:pt x="152" y="10"/>
                          <a:pt x="172" y="30"/>
                        </a:cubicBezTo>
                        <a:cubicBezTo>
                          <a:pt x="184" y="42"/>
                          <a:pt x="193" y="56"/>
                          <a:pt x="199" y="72"/>
                        </a:cubicBezTo>
                        <a:cubicBezTo>
                          <a:pt x="189" y="82"/>
                          <a:pt x="189" y="82"/>
                          <a:pt x="189" y="82"/>
                        </a:cubicBezTo>
                        <a:cubicBezTo>
                          <a:pt x="183" y="64"/>
                          <a:pt x="174" y="49"/>
                          <a:pt x="162" y="38"/>
                        </a:cubicBezTo>
                        <a:cubicBezTo>
                          <a:pt x="146" y="21"/>
                          <a:pt x="126" y="13"/>
                          <a:pt x="104" y="14"/>
                        </a:cubicBezTo>
                        <a:cubicBezTo>
                          <a:pt x="82" y="15"/>
                          <a:pt x="62" y="25"/>
                          <a:pt x="44" y="43"/>
                        </a:cubicBezTo>
                        <a:cubicBezTo>
                          <a:pt x="26" y="62"/>
                          <a:pt x="16" y="81"/>
                          <a:pt x="14" y="102"/>
                        </a:cubicBezTo>
                        <a:cubicBezTo>
                          <a:pt x="13" y="122"/>
                          <a:pt x="21" y="140"/>
                          <a:pt x="37" y="157"/>
                        </a:cubicBezTo>
                        <a:cubicBezTo>
                          <a:pt x="50" y="169"/>
                          <a:pt x="63" y="177"/>
                          <a:pt x="77" y="181"/>
                        </a:cubicBezTo>
                        <a:cubicBezTo>
                          <a:pt x="122" y="137"/>
                          <a:pt x="122" y="137"/>
                          <a:pt x="122" y="137"/>
                        </a:cubicBezTo>
                        <a:cubicBezTo>
                          <a:pt x="90" y="105"/>
                          <a:pt x="90" y="105"/>
                          <a:pt x="90" y="105"/>
                        </a:cubicBezTo>
                        <a:cubicBezTo>
                          <a:pt x="98" y="96"/>
                          <a:pt x="98" y="96"/>
                          <a:pt x="98" y="96"/>
                        </a:cubicBezTo>
                        <a:cubicBezTo>
                          <a:pt x="139" y="137"/>
                          <a:pt x="139" y="137"/>
                          <a:pt x="139" y="137"/>
                        </a:cubicBezTo>
                        <a:lnTo>
                          <a:pt x="82" y="1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53">
                    <a:extLst>
                      <a:ext uri="{FF2B5EF4-FFF2-40B4-BE49-F238E27FC236}">
                        <a16:creationId xmlns:a16="http://schemas.microsoft.com/office/drawing/2014/main" id="{44174F5F-E5D0-C4CA-BA8D-6841147BB1EA}"/>
                      </a:ext>
                    </a:extLst>
                  </p:cNvPr>
                  <p:cNvSpPr>
                    <a:spLocks/>
                  </p:cNvSpPr>
                  <p:nvPr/>
                </p:nvSpPr>
                <p:spPr bwMode="auto">
                  <a:xfrm>
                    <a:off x="8955087" y="2339975"/>
                    <a:ext cx="393700" cy="346075"/>
                  </a:xfrm>
                  <a:custGeom>
                    <a:avLst/>
                    <a:gdLst>
                      <a:gd name="T0" fmla="*/ 0 w 193"/>
                      <a:gd name="T1" fmla="*/ 111 h 170"/>
                      <a:gd name="T2" fmla="*/ 11 w 193"/>
                      <a:gd name="T3" fmla="*/ 101 h 170"/>
                      <a:gd name="T4" fmla="*/ 31 w 193"/>
                      <a:gd name="T5" fmla="*/ 139 h 170"/>
                      <a:gd name="T6" fmla="*/ 61 w 193"/>
                      <a:gd name="T7" fmla="*/ 157 h 170"/>
                      <a:gd name="T8" fmla="*/ 88 w 193"/>
                      <a:gd name="T9" fmla="*/ 147 h 170"/>
                      <a:gd name="T10" fmla="*/ 99 w 193"/>
                      <a:gd name="T11" fmla="*/ 125 h 170"/>
                      <a:gd name="T12" fmla="*/ 92 w 193"/>
                      <a:gd name="T13" fmla="*/ 84 h 170"/>
                      <a:gd name="T14" fmla="*/ 86 w 193"/>
                      <a:gd name="T15" fmla="*/ 38 h 170"/>
                      <a:gd name="T16" fmla="*/ 99 w 193"/>
                      <a:gd name="T17" fmla="*/ 14 h 170"/>
                      <a:gd name="T18" fmla="*/ 134 w 193"/>
                      <a:gd name="T19" fmla="*/ 1 h 170"/>
                      <a:gd name="T20" fmla="*/ 174 w 193"/>
                      <a:gd name="T21" fmla="*/ 21 h 170"/>
                      <a:gd name="T22" fmla="*/ 193 w 193"/>
                      <a:gd name="T23" fmla="*/ 49 h 170"/>
                      <a:gd name="T24" fmla="*/ 184 w 193"/>
                      <a:gd name="T25" fmla="*/ 59 h 170"/>
                      <a:gd name="T26" fmla="*/ 164 w 193"/>
                      <a:gd name="T27" fmla="*/ 28 h 170"/>
                      <a:gd name="T28" fmla="*/ 135 w 193"/>
                      <a:gd name="T29" fmla="*/ 13 h 170"/>
                      <a:gd name="T30" fmla="*/ 110 w 193"/>
                      <a:gd name="T31" fmla="*/ 23 h 170"/>
                      <a:gd name="T32" fmla="*/ 99 w 193"/>
                      <a:gd name="T33" fmla="*/ 45 h 170"/>
                      <a:gd name="T34" fmla="*/ 106 w 193"/>
                      <a:gd name="T35" fmla="*/ 85 h 170"/>
                      <a:gd name="T36" fmla="*/ 112 w 193"/>
                      <a:gd name="T37" fmla="*/ 129 h 170"/>
                      <a:gd name="T38" fmla="*/ 99 w 193"/>
                      <a:gd name="T39" fmla="*/ 155 h 170"/>
                      <a:gd name="T40" fmla="*/ 63 w 193"/>
                      <a:gd name="T41" fmla="*/ 169 h 170"/>
                      <a:gd name="T42" fmla="*/ 23 w 193"/>
                      <a:gd name="T43" fmla="*/ 148 h 170"/>
                      <a:gd name="T44" fmla="*/ 9 w 193"/>
                      <a:gd name="T45" fmla="*/ 130 h 170"/>
                      <a:gd name="T46" fmla="*/ 0 w 193"/>
                      <a:gd name="T47" fmla="*/ 11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3" h="170">
                        <a:moveTo>
                          <a:pt x="0" y="111"/>
                        </a:moveTo>
                        <a:cubicBezTo>
                          <a:pt x="11" y="101"/>
                          <a:pt x="11" y="101"/>
                          <a:pt x="11" y="101"/>
                        </a:cubicBezTo>
                        <a:cubicBezTo>
                          <a:pt x="14" y="117"/>
                          <a:pt x="21" y="129"/>
                          <a:pt x="31" y="139"/>
                        </a:cubicBezTo>
                        <a:cubicBezTo>
                          <a:pt x="41" y="150"/>
                          <a:pt x="51" y="156"/>
                          <a:pt x="61" y="157"/>
                        </a:cubicBezTo>
                        <a:cubicBezTo>
                          <a:pt x="71" y="158"/>
                          <a:pt x="80" y="154"/>
                          <a:pt x="88" y="147"/>
                        </a:cubicBezTo>
                        <a:cubicBezTo>
                          <a:pt x="94" y="140"/>
                          <a:pt x="98" y="132"/>
                          <a:pt x="99" y="125"/>
                        </a:cubicBezTo>
                        <a:cubicBezTo>
                          <a:pt x="99" y="117"/>
                          <a:pt x="97" y="103"/>
                          <a:pt x="92" y="84"/>
                        </a:cubicBezTo>
                        <a:cubicBezTo>
                          <a:pt x="86" y="63"/>
                          <a:pt x="84" y="47"/>
                          <a:pt x="86" y="38"/>
                        </a:cubicBezTo>
                        <a:cubicBezTo>
                          <a:pt x="87" y="29"/>
                          <a:pt x="92" y="21"/>
                          <a:pt x="99" y="14"/>
                        </a:cubicBezTo>
                        <a:cubicBezTo>
                          <a:pt x="108" y="5"/>
                          <a:pt x="120" y="0"/>
                          <a:pt x="134" y="1"/>
                        </a:cubicBezTo>
                        <a:cubicBezTo>
                          <a:pt x="148" y="2"/>
                          <a:pt x="161" y="9"/>
                          <a:pt x="174" y="21"/>
                        </a:cubicBezTo>
                        <a:cubicBezTo>
                          <a:pt x="182" y="29"/>
                          <a:pt x="188" y="38"/>
                          <a:pt x="193" y="49"/>
                        </a:cubicBezTo>
                        <a:cubicBezTo>
                          <a:pt x="184" y="59"/>
                          <a:pt x="184" y="59"/>
                          <a:pt x="184" y="59"/>
                        </a:cubicBezTo>
                        <a:cubicBezTo>
                          <a:pt x="179" y="47"/>
                          <a:pt x="173" y="37"/>
                          <a:pt x="164" y="28"/>
                        </a:cubicBezTo>
                        <a:cubicBezTo>
                          <a:pt x="155" y="19"/>
                          <a:pt x="145" y="14"/>
                          <a:pt x="135" y="13"/>
                        </a:cubicBezTo>
                        <a:cubicBezTo>
                          <a:pt x="125" y="13"/>
                          <a:pt x="117" y="16"/>
                          <a:pt x="110" y="23"/>
                        </a:cubicBezTo>
                        <a:cubicBezTo>
                          <a:pt x="103" y="30"/>
                          <a:pt x="99" y="37"/>
                          <a:pt x="99" y="45"/>
                        </a:cubicBezTo>
                        <a:cubicBezTo>
                          <a:pt x="98" y="53"/>
                          <a:pt x="100" y="66"/>
                          <a:pt x="106" y="85"/>
                        </a:cubicBezTo>
                        <a:cubicBezTo>
                          <a:pt x="111" y="105"/>
                          <a:pt x="113" y="120"/>
                          <a:pt x="112" y="129"/>
                        </a:cubicBezTo>
                        <a:cubicBezTo>
                          <a:pt x="110" y="139"/>
                          <a:pt x="106" y="147"/>
                          <a:pt x="99" y="155"/>
                        </a:cubicBezTo>
                        <a:cubicBezTo>
                          <a:pt x="88" y="165"/>
                          <a:pt x="76" y="170"/>
                          <a:pt x="63" y="169"/>
                        </a:cubicBezTo>
                        <a:cubicBezTo>
                          <a:pt x="49" y="168"/>
                          <a:pt x="36" y="161"/>
                          <a:pt x="23" y="148"/>
                        </a:cubicBezTo>
                        <a:cubicBezTo>
                          <a:pt x="18" y="144"/>
                          <a:pt x="13" y="138"/>
                          <a:pt x="9" y="130"/>
                        </a:cubicBezTo>
                        <a:cubicBezTo>
                          <a:pt x="4" y="123"/>
                          <a:pt x="1" y="116"/>
                          <a:pt x="0" y="1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32">
                    <a:extLst>
                      <a:ext uri="{FF2B5EF4-FFF2-40B4-BE49-F238E27FC236}">
                        <a16:creationId xmlns:a16="http://schemas.microsoft.com/office/drawing/2014/main" id="{E56898FB-195A-9E79-6871-987CA53968D6}"/>
                      </a:ext>
                    </a:extLst>
                  </p:cNvPr>
                  <p:cNvSpPr>
                    <a:spLocks/>
                  </p:cNvSpPr>
                  <p:nvPr/>
                </p:nvSpPr>
                <p:spPr bwMode="auto">
                  <a:xfrm>
                    <a:off x="9612449" y="2462704"/>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32">
                    <a:extLst>
                      <a:ext uri="{FF2B5EF4-FFF2-40B4-BE49-F238E27FC236}">
                        <a16:creationId xmlns:a16="http://schemas.microsoft.com/office/drawing/2014/main" id="{63C46362-0181-F346-B3F7-29662562E2DC}"/>
                      </a:ext>
                    </a:extLst>
                  </p:cNvPr>
                  <p:cNvSpPr>
                    <a:spLocks/>
                  </p:cNvSpPr>
                  <p:nvPr/>
                </p:nvSpPr>
                <p:spPr bwMode="auto">
                  <a:xfrm>
                    <a:off x="9661637" y="2411907"/>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32">
                    <a:extLst>
                      <a:ext uri="{FF2B5EF4-FFF2-40B4-BE49-F238E27FC236}">
                        <a16:creationId xmlns:a16="http://schemas.microsoft.com/office/drawing/2014/main" id="{212A5DF0-10F2-0D41-3205-A153501D6861}"/>
                      </a:ext>
                    </a:extLst>
                  </p:cNvPr>
                  <p:cNvSpPr>
                    <a:spLocks/>
                  </p:cNvSpPr>
                  <p:nvPr/>
                </p:nvSpPr>
                <p:spPr bwMode="auto">
                  <a:xfrm>
                    <a:off x="9707675" y="2360508"/>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32">
                    <a:extLst>
                      <a:ext uri="{FF2B5EF4-FFF2-40B4-BE49-F238E27FC236}">
                        <a16:creationId xmlns:a16="http://schemas.microsoft.com/office/drawing/2014/main" id="{2EE4FA31-D332-A917-5F26-E803BFE1CD08}"/>
                      </a:ext>
                    </a:extLst>
                  </p:cNvPr>
                  <p:cNvSpPr>
                    <a:spLocks/>
                  </p:cNvSpPr>
                  <p:nvPr/>
                </p:nvSpPr>
                <p:spPr bwMode="auto">
                  <a:xfrm>
                    <a:off x="9755926" y="2310606"/>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7" name="Picture 16">
                  <a:extLst>
                    <a:ext uri="{FF2B5EF4-FFF2-40B4-BE49-F238E27FC236}">
                      <a16:creationId xmlns:a16="http://schemas.microsoft.com/office/drawing/2014/main" id="{923BAD8D-44C0-30CA-BB6D-DA2143284D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1196" y="3879050"/>
                  <a:ext cx="1044116" cy="1044116"/>
                </a:xfrm>
                <a:prstGeom prst="rect">
                  <a:avLst/>
                </a:prstGeom>
              </p:spPr>
            </p:pic>
            <p:pic>
              <p:nvPicPr>
                <p:cNvPr id="18" name="Picture 17">
                  <a:extLst>
                    <a:ext uri="{FF2B5EF4-FFF2-40B4-BE49-F238E27FC236}">
                      <a16:creationId xmlns:a16="http://schemas.microsoft.com/office/drawing/2014/main" id="{169F68DA-9AFE-819C-38A1-237B21AF14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7900" y="3782494"/>
                  <a:ext cx="1237228" cy="1237228"/>
                </a:xfrm>
                <a:prstGeom prst="rect">
                  <a:avLst/>
                </a:prstGeom>
              </p:spPr>
            </p:pic>
          </p:grpSp>
        </p:grpSp>
      </p:grpSp>
    </p:spTree>
    <p:extLst>
      <p:ext uri="{BB962C8B-B14F-4D97-AF65-F5344CB8AC3E}">
        <p14:creationId xmlns:p14="http://schemas.microsoft.com/office/powerpoint/2010/main" val="11338033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678" y="1470674"/>
            <a:ext cx="5147253" cy="590931"/>
          </a:xfrm>
        </p:spPr>
        <p:txBody>
          <a:bodyPr/>
          <a:lstStyle/>
          <a:p>
            <a:r>
              <a:rPr lang="en-US" sz="3600" dirty="0">
                <a:solidFill>
                  <a:schemeClr val="tx1"/>
                </a:solidFill>
                <a:latin typeface="Segoe UI Semibold (Headings)"/>
              </a:rPr>
              <a:t>1.A. Cloud Computing</a:t>
            </a:r>
            <a:endParaRPr lang="en-US" sz="3600" dirty="0"/>
          </a:p>
        </p:txBody>
      </p:sp>
      <p:sp>
        <p:nvSpPr>
          <p:cNvPr id="2" name="Rectangle 1"/>
          <p:cNvSpPr/>
          <p:nvPr/>
        </p:nvSpPr>
        <p:spPr>
          <a:xfrm>
            <a:off x="219207" y="2475524"/>
            <a:ext cx="4907597" cy="1754326"/>
          </a:xfrm>
          <a:prstGeom prst="rect">
            <a:avLst/>
          </a:prstGeom>
        </p:spPr>
        <p:txBody>
          <a:bodyPr wrap="square">
            <a:spAutoFit/>
          </a:bodyPr>
          <a:lstStyle/>
          <a:p>
            <a:pPr marL="342900" indent="-342900">
              <a:buFont typeface="Arial" panose="020B0604020202020204" pitchFamily="34" charset="0"/>
              <a:buChar char="•"/>
            </a:pPr>
            <a:r>
              <a:rPr lang="en-US" dirty="0"/>
              <a:t>Cloud Computing</a:t>
            </a:r>
          </a:p>
          <a:p>
            <a:pPr marL="342900" indent="-342900">
              <a:buFont typeface="Arial" panose="020B0604020202020204" pitchFamily="34" charset="0"/>
              <a:buChar char="•"/>
            </a:pPr>
            <a:r>
              <a:rPr lang="en-US" dirty="0"/>
              <a:t>Shared Responsibility Model</a:t>
            </a:r>
          </a:p>
          <a:p>
            <a:pPr marL="342900" indent="-342900">
              <a:buFont typeface="Arial" panose="020B0604020202020204" pitchFamily="34" charset="0"/>
              <a:buChar char="•"/>
            </a:pPr>
            <a:r>
              <a:rPr lang="en-US" dirty="0"/>
              <a:t>Cloud Models – Public, Private, and Hybrid</a:t>
            </a:r>
          </a:p>
          <a:p>
            <a:pPr marL="342900" indent="-342900">
              <a:buFont typeface="Arial" panose="020B0604020202020204" pitchFamily="34" charset="0"/>
              <a:buChar char="•"/>
            </a:pPr>
            <a:r>
              <a:rPr lang="en-US" dirty="0"/>
              <a:t>Appropriate use cases for each Cloud Models</a:t>
            </a:r>
          </a:p>
          <a:p>
            <a:pPr marL="342900" indent="-342900">
              <a:buFont typeface="Arial" panose="020B0604020202020204" pitchFamily="34" charset="0"/>
              <a:buChar char="•"/>
            </a:pPr>
            <a:r>
              <a:rPr lang="en-US" dirty="0"/>
              <a:t>Consumption-based Model</a:t>
            </a:r>
          </a:p>
          <a:p>
            <a:pPr marL="342900" indent="-342900">
              <a:buFont typeface="Arial" panose="020B0604020202020204" pitchFamily="34" charset="0"/>
              <a:buChar char="•"/>
            </a:pPr>
            <a:r>
              <a:rPr lang="en-US" dirty="0"/>
              <a:t>Cloud Pricing Models</a:t>
            </a:r>
          </a:p>
        </p:txBody>
      </p:sp>
    </p:spTree>
    <p:extLst>
      <p:ext uri="{BB962C8B-B14F-4D97-AF65-F5344CB8AC3E}">
        <p14:creationId xmlns:p14="http://schemas.microsoft.com/office/powerpoint/2010/main" val="418562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126" y="992183"/>
            <a:ext cx="4819728" cy="1754326"/>
          </a:xfrm>
        </p:spPr>
        <p:txBody>
          <a:bodyPr/>
          <a:lstStyle/>
          <a:p>
            <a:r>
              <a:rPr lang="en-US" sz="4000" b="1" dirty="0"/>
              <a:t>3.B. Tools for Governance and Compliance</a:t>
            </a:r>
          </a:p>
        </p:txBody>
      </p:sp>
      <p:sp>
        <p:nvSpPr>
          <p:cNvPr id="3" name="Text Placeholder 2"/>
          <p:cNvSpPr>
            <a:spLocks noGrp="1"/>
          </p:cNvSpPr>
          <p:nvPr>
            <p:ph type="body" sz="quarter" idx="12"/>
          </p:nvPr>
        </p:nvSpPr>
        <p:spPr>
          <a:xfrm>
            <a:off x="510465" y="3183029"/>
            <a:ext cx="4925694" cy="1107996"/>
          </a:xfrm>
        </p:spPr>
        <p:txBody>
          <a:bodyPr/>
          <a:lstStyle/>
          <a:p>
            <a:pPr marL="342900" indent="-342900">
              <a:buFont typeface="Arial" panose="020B0604020202020204" pitchFamily="34" charset="0"/>
              <a:buChar char="•"/>
            </a:pPr>
            <a:r>
              <a:rPr lang="en-US" dirty="0"/>
              <a:t>Azure Blueprints</a:t>
            </a:r>
          </a:p>
          <a:p>
            <a:pPr marL="342900" indent="-342900">
              <a:buFont typeface="Arial" panose="020B0604020202020204" pitchFamily="34" charset="0"/>
              <a:buChar char="•"/>
            </a:pPr>
            <a:r>
              <a:rPr lang="en-US" dirty="0"/>
              <a:t>Azure Policy</a:t>
            </a:r>
          </a:p>
          <a:p>
            <a:pPr marL="342900" indent="-342900">
              <a:buFont typeface="Arial" panose="020B0604020202020204" pitchFamily="34" charset="0"/>
              <a:buChar char="•"/>
            </a:pPr>
            <a:r>
              <a:rPr lang="en-US" dirty="0"/>
              <a:t>Resource Locks</a:t>
            </a:r>
          </a:p>
          <a:p>
            <a:pPr marL="342900" indent="-342900">
              <a:buFont typeface="Arial" panose="020B0604020202020204" pitchFamily="34" charset="0"/>
              <a:buChar char="•"/>
            </a:pPr>
            <a:r>
              <a:rPr lang="en-US" dirty="0"/>
              <a:t>Service Trust Portal</a:t>
            </a:r>
          </a:p>
        </p:txBody>
      </p:sp>
    </p:spTree>
    <p:extLst>
      <p:ext uri="{BB962C8B-B14F-4D97-AF65-F5344CB8AC3E}">
        <p14:creationId xmlns:p14="http://schemas.microsoft.com/office/powerpoint/2010/main" val="348945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BCE5756C-1D7B-3077-8377-6913FA9E364E}"/>
              </a:ext>
            </a:extLst>
          </p:cNvPr>
          <p:cNvSpPr>
            <a:spLocks noGrp="1"/>
          </p:cNvSpPr>
          <p:nvPr>
            <p:ph type="title"/>
          </p:nvPr>
        </p:nvSpPr>
        <p:spPr>
          <a:xfrm>
            <a:off x="499030" y="329963"/>
            <a:ext cx="3660988" cy="680196"/>
          </a:xfrm>
        </p:spPr>
        <p:txBody>
          <a:bodyPr>
            <a:normAutofit fontScale="90000"/>
          </a:bodyPr>
          <a:lstStyle/>
          <a:p>
            <a:r>
              <a:rPr lang="en-US" b="1" noProof="0" dirty="0"/>
              <a:t>Azure Blueprints</a:t>
            </a:r>
          </a:p>
        </p:txBody>
      </p:sp>
      <p:sp>
        <p:nvSpPr>
          <p:cNvPr id="6" name="Text Placeholder 5">
            <a:extLst>
              <a:ext uri="{FF2B5EF4-FFF2-40B4-BE49-F238E27FC236}">
                <a16:creationId xmlns:a16="http://schemas.microsoft.com/office/drawing/2014/main" id="{6EB5651D-2CAB-3E0E-DE2E-1FE4BE5DF8D4}"/>
              </a:ext>
            </a:extLst>
          </p:cNvPr>
          <p:cNvSpPr txBox="1">
            <a:spLocks/>
          </p:cNvSpPr>
          <p:nvPr/>
        </p:nvSpPr>
        <p:spPr>
          <a:xfrm>
            <a:off x="419100" y="1456897"/>
            <a:ext cx="11340811" cy="370768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171717"/>
                </a:solidFill>
              </a:rPr>
              <a:t>Azure Blueprints</a:t>
            </a:r>
            <a:r>
              <a:rPr lang="en-US" b="1" dirty="0">
                <a:solidFill>
                  <a:srgbClr val="171717"/>
                </a:solidFill>
              </a:rPr>
              <a:t> </a:t>
            </a:r>
            <a:r>
              <a:rPr lang="en-US" dirty="0">
                <a:solidFill>
                  <a:srgbClr val="171717"/>
                </a:solidFill>
              </a:rPr>
              <a:t>makes it possible for development teams to rapidly build and stand up new environments. Development teams can quickly build trust through organizational compliance with a set of built-in components (such as networking) in order to speed up development and delivery.</a:t>
            </a:r>
          </a:p>
          <a:p>
            <a:pPr marL="342900" indent="-342900">
              <a:buFont typeface="Arial" panose="020B0604020202020204" pitchFamily="34" charset="0"/>
              <a:buChar char="•"/>
            </a:pPr>
            <a:r>
              <a:rPr lang="en-US" dirty="0">
                <a:solidFill>
                  <a:srgbClr val="171717"/>
                </a:solidFill>
                <a:cs typeface="Segoe UI" panose="020B0502040204020203" pitchFamily="34" charset="0"/>
              </a:rPr>
              <a:t>Role Assignments</a:t>
            </a:r>
          </a:p>
          <a:p>
            <a:pPr marL="342900" indent="-342900">
              <a:buFont typeface="Arial" panose="020B0604020202020204" pitchFamily="34" charset="0"/>
              <a:buChar char="•"/>
            </a:pPr>
            <a:r>
              <a:rPr lang="en-US" dirty="0">
                <a:solidFill>
                  <a:srgbClr val="171717"/>
                </a:solidFill>
                <a:cs typeface="Segoe UI" panose="020B0502040204020203" pitchFamily="34" charset="0"/>
              </a:rPr>
              <a:t>Policy Assignments</a:t>
            </a:r>
          </a:p>
          <a:p>
            <a:pPr marL="342900" indent="-342900">
              <a:buFont typeface="Arial" panose="020B0604020202020204" pitchFamily="34" charset="0"/>
              <a:buChar char="•"/>
            </a:pPr>
            <a:r>
              <a:rPr lang="en-US" dirty="0">
                <a:solidFill>
                  <a:srgbClr val="171717"/>
                </a:solidFill>
                <a:cs typeface="Segoe UI" panose="020B0502040204020203" pitchFamily="34" charset="0"/>
              </a:rPr>
              <a:t>Azure Resource Manager Templates</a:t>
            </a:r>
          </a:p>
          <a:p>
            <a:pPr marL="342900" indent="-342900">
              <a:buFont typeface="Arial" panose="020B0604020202020204" pitchFamily="34" charset="0"/>
              <a:buChar char="•"/>
            </a:pPr>
            <a:r>
              <a:rPr lang="en-US" dirty="0">
                <a:solidFill>
                  <a:srgbClr val="171717"/>
                </a:solidFill>
                <a:cs typeface="Segoe UI" panose="020B0502040204020203" pitchFamily="34" charset="0"/>
              </a:rPr>
              <a:t>Resource Groups</a:t>
            </a:r>
            <a:endParaRPr lang="en-US" dirty="0">
              <a:cs typeface="Segoe UI" panose="020B0502040204020203" pitchFamily="34" charset="0"/>
            </a:endParaRPr>
          </a:p>
        </p:txBody>
      </p:sp>
      <p:pic>
        <p:nvPicPr>
          <p:cNvPr id="7" name="Graphic 6">
            <a:extLst>
              <a:ext uri="{FF2B5EF4-FFF2-40B4-BE49-F238E27FC236}">
                <a16:creationId xmlns:a16="http://schemas.microsoft.com/office/drawing/2014/main" id="{7716967A-D151-681E-8F31-61C543329A2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49764" y="3429000"/>
            <a:ext cx="2507500" cy="2507500"/>
          </a:xfrm>
          <a:prstGeom prst="rect">
            <a:avLst/>
          </a:prstGeom>
        </p:spPr>
      </p:pic>
    </p:spTree>
    <p:extLst>
      <p:ext uri="{BB962C8B-B14F-4D97-AF65-F5344CB8AC3E}">
        <p14:creationId xmlns:p14="http://schemas.microsoft.com/office/powerpoint/2010/main" val="353053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AEB7D75B-2868-A8A0-E163-CDCCFFAC46B8}"/>
              </a:ext>
            </a:extLst>
          </p:cNvPr>
          <p:cNvSpPr>
            <a:spLocks noGrp="1"/>
          </p:cNvSpPr>
          <p:nvPr>
            <p:ph type="title"/>
          </p:nvPr>
        </p:nvSpPr>
        <p:spPr>
          <a:xfrm>
            <a:off x="419100" y="319914"/>
            <a:ext cx="2716443" cy="680196"/>
          </a:xfrm>
        </p:spPr>
        <p:txBody>
          <a:bodyPr>
            <a:normAutofit fontScale="90000"/>
          </a:bodyPr>
          <a:lstStyle/>
          <a:p>
            <a:r>
              <a:rPr lang="en-US" b="1" noProof="0" dirty="0"/>
              <a:t>Azure Policy</a:t>
            </a:r>
          </a:p>
        </p:txBody>
      </p:sp>
      <p:sp>
        <p:nvSpPr>
          <p:cNvPr id="3" name="Text Placeholder 5">
            <a:extLst>
              <a:ext uri="{FF2B5EF4-FFF2-40B4-BE49-F238E27FC236}">
                <a16:creationId xmlns:a16="http://schemas.microsoft.com/office/drawing/2014/main" id="{C0546DF6-BE83-797D-C4E3-1C5E6CE90F05}"/>
              </a:ext>
            </a:extLst>
          </p:cNvPr>
          <p:cNvSpPr txBox="1">
            <a:spLocks/>
          </p:cNvSpPr>
          <p:nvPr/>
        </p:nvSpPr>
        <p:spPr>
          <a:xfrm>
            <a:off x="419100" y="1456897"/>
            <a:ext cx="11340811" cy="1255728"/>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Segoe UI Semilight" panose="020B0402040204020203" pitchFamily="34" charset="0"/>
              </a:rPr>
              <a:t>Azure Policy helps to enforce organizational standards and to assess compliance at-scale. Provides governance and resource consistency with regulatory compliance, security, cost, and management. </a:t>
            </a:r>
          </a:p>
        </p:txBody>
      </p:sp>
      <p:sp>
        <p:nvSpPr>
          <p:cNvPr id="4" name="Text Placeholder 5">
            <a:extLst>
              <a:ext uri="{FF2B5EF4-FFF2-40B4-BE49-F238E27FC236}">
                <a16:creationId xmlns:a16="http://schemas.microsoft.com/office/drawing/2014/main" id="{8D6AE91C-22EF-6C19-E036-6A13F10D3FA5}"/>
              </a:ext>
            </a:extLst>
          </p:cNvPr>
          <p:cNvSpPr txBox="1">
            <a:spLocks/>
          </p:cNvSpPr>
          <p:nvPr/>
        </p:nvSpPr>
        <p:spPr>
          <a:xfrm>
            <a:off x="652781" y="2745758"/>
            <a:ext cx="6799580" cy="2393989"/>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lvl="1" indent="-457200">
              <a:lnSpc>
                <a:spcPct val="114000"/>
              </a:lnSpc>
              <a:buFont typeface="Arial" panose="020B0604020202020204" pitchFamily="34" charset="0"/>
              <a:buChar char="•"/>
            </a:pPr>
            <a:r>
              <a:rPr lang="en-US" sz="2400" dirty="0">
                <a:cs typeface="Segoe UI Semilight" panose="020B0402040204020203" pitchFamily="34" charset="0"/>
              </a:rPr>
              <a:t>Evaluates and identifies Azure resources that do not comply with your policies.</a:t>
            </a:r>
          </a:p>
          <a:p>
            <a:pPr marL="457200" lvl="1" indent="-457200">
              <a:lnSpc>
                <a:spcPct val="114000"/>
              </a:lnSpc>
              <a:buFont typeface="Arial" panose="020B0604020202020204" pitchFamily="34" charset="0"/>
              <a:buChar char="•"/>
            </a:pPr>
            <a:r>
              <a:rPr lang="en-US" sz="2400" dirty="0">
                <a:cs typeface="Segoe UI Semilight" panose="020B0402040204020203" pitchFamily="34" charset="0"/>
              </a:rPr>
              <a:t>Provides built-in policy and initiative definitions, under categories such as Storage, Networking, Compute, Security Center, and Monitoring.</a:t>
            </a:r>
          </a:p>
        </p:txBody>
      </p:sp>
      <p:pic>
        <p:nvPicPr>
          <p:cNvPr id="5" name="Graphic 4">
            <a:extLst>
              <a:ext uri="{FF2B5EF4-FFF2-40B4-BE49-F238E27FC236}">
                <a16:creationId xmlns:a16="http://schemas.microsoft.com/office/drawing/2014/main" id="{CAADD0A4-9340-4FBD-057E-09B734D56C4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68813" y="2775335"/>
            <a:ext cx="2748107" cy="2748107"/>
          </a:xfrm>
          <a:prstGeom prst="rect">
            <a:avLst/>
          </a:prstGeom>
        </p:spPr>
      </p:pic>
    </p:spTree>
    <p:extLst>
      <p:ext uri="{BB962C8B-B14F-4D97-AF65-F5344CB8AC3E}">
        <p14:creationId xmlns:p14="http://schemas.microsoft.com/office/powerpoint/2010/main" val="122408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353E3395-B896-31C8-D85E-CEA3A4B19116}"/>
              </a:ext>
            </a:extLst>
          </p:cNvPr>
          <p:cNvSpPr>
            <a:spLocks noGrp="1"/>
          </p:cNvSpPr>
          <p:nvPr>
            <p:ph type="title"/>
          </p:nvPr>
        </p:nvSpPr>
        <p:spPr>
          <a:xfrm>
            <a:off x="419100" y="319914"/>
            <a:ext cx="3249005" cy="680196"/>
          </a:xfrm>
        </p:spPr>
        <p:txBody>
          <a:bodyPr>
            <a:normAutofit fontScale="90000"/>
          </a:bodyPr>
          <a:lstStyle/>
          <a:p>
            <a:r>
              <a:rPr lang="en-US" b="1" noProof="0" dirty="0"/>
              <a:t>Resource locks</a:t>
            </a:r>
          </a:p>
        </p:txBody>
      </p:sp>
      <p:sp>
        <p:nvSpPr>
          <p:cNvPr id="3" name="Text Placeholder 5">
            <a:extLst>
              <a:ext uri="{FF2B5EF4-FFF2-40B4-BE49-F238E27FC236}">
                <a16:creationId xmlns:a16="http://schemas.microsoft.com/office/drawing/2014/main" id="{2DB54E6B-A2B2-26DB-2B37-4E35B2DF9CC1}"/>
              </a:ext>
            </a:extLst>
          </p:cNvPr>
          <p:cNvSpPr txBox="1">
            <a:spLocks/>
          </p:cNvSpPr>
          <p:nvPr/>
        </p:nvSpPr>
        <p:spPr>
          <a:xfrm>
            <a:off x="419100" y="1456897"/>
            <a:ext cx="11340811" cy="1383969"/>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t>Protect your Azure resources from accidental deletion or modification. </a:t>
            </a:r>
          </a:p>
          <a:p>
            <a:pPr marL="457200" indent="-457200">
              <a:buFont typeface="Arial" panose="020B0604020202020204" pitchFamily="34" charset="0"/>
              <a:buChar char="•"/>
            </a:pPr>
            <a:r>
              <a:rPr lang="en-US"/>
              <a:t>Manage locks at subscription, resource group, or individual resource levels within Azure Portal.</a:t>
            </a:r>
            <a:endParaRPr lang="en-US" dirty="0"/>
          </a:p>
        </p:txBody>
      </p:sp>
      <p:graphicFrame>
        <p:nvGraphicFramePr>
          <p:cNvPr id="4" name="Table 3">
            <a:extLst>
              <a:ext uri="{FF2B5EF4-FFF2-40B4-BE49-F238E27FC236}">
                <a16:creationId xmlns:a16="http://schemas.microsoft.com/office/drawing/2014/main" id="{5DE9660B-D18E-73CB-16AF-4591C1E28100}"/>
              </a:ext>
            </a:extLst>
          </p:cNvPr>
          <p:cNvGraphicFramePr>
            <a:graphicFrameLocks noGrp="1"/>
          </p:cNvGraphicFramePr>
          <p:nvPr>
            <p:extLst>
              <p:ext uri="{D42A27DB-BD31-4B8C-83A1-F6EECF244321}">
                <p14:modId xmlns:p14="http://schemas.microsoft.com/office/powerpoint/2010/main" val="2869913557"/>
              </p:ext>
            </p:extLst>
          </p:nvPr>
        </p:nvGraphicFramePr>
        <p:xfrm>
          <a:off x="1115161" y="3371581"/>
          <a:ext cx="9948232" cy="1645920"/>
        </p:xfrm>
        <a:graphic>
          <a:graphicData uri="http://schemas.openxmlformats.org/drawingml/2006/table">
            <a:tbl>
              <a:tblPr firstRow="1" firstCol="1" bandRow="1">
                <a:tableStyleId>{5C22544A-7EE6-4342-B048-85BDC9FD1C3A}</a:tableStyleId>
              </a:tblPr>
              <a:tblGrid>
                <a:gridCol w="3295352">
                  <a:extLst>
                    <a:ext uri="{9D8B030D-6E8A-4147-A177-3AD203B41FA5}">
                      <a16:colId xmlns:a16="http://schemas.microsoft.com/office/drawing/2014/main" val="20000"/>
                    </a:ext>
                  </a:extLst>
                </a:gridCol>
                <a:gridCol w="1994056">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gridCol w="2296624">
                  <a:extLst>
                    <a:ext uri="{9D8B030D-6E8A-4147-A177-3AD203B41FA5}">
                      <a16:colId xmlns:a16="http://schemas.microsoft.com/office/drawing/2014/main" val="20003"/>
                    </a:ext>
                  </a:extLst>
                </a:gridCol>
              </a:tblGrid>
              <a:tr h="548640">
                <a:tc>
                  <a:txBody>
                    <a:bodyPr/>
                    <a:lstStyle/>
                    <a:p>
                      <a:pPr algn="ctr"/>
                      <a:r>
                        <a:rPr lang="en-US" sz="2400" b="1" dirty="0">
                          <a:latin typeface="+mj-lt"/>
                        </a:rPr>
                        <a:t>Lock Types</a:t>
                      </a:r>
                      <a:endParaRPr lang="en-US" sz="2400" b="1" dirty="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lang="en-US" sz="2400" b="1" dirty="0">
                          <a:latin typeface="+mj-lt"/>
                        </a:rPr>
                        <a:t>Read</a:t>
                      </a:r>
                      <a:endParaRPr lang="en-US" sz="2400" b="1" dirty="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lang="en-US" sz="2400" b="1" dirty="0">
                          <a:latin typeface="+mj-lt"/>
                        </a:rPr>
                        <a:t>Update</a:t>
                      </a:r>
                      <a:endParaRPr lang="en-US" sz="2400" b="1" dirty="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lang="en-US" sz="2400" b="1" dirty="0">
                          <a:latin typeface="+mj-lt"/>
                        </a:rPr>
                        <a:t>Delete</a:t>
                      </a:r>
                      <a:endParaRPr lang="en-US" sz="2400" b="1" dirty="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0001"/>
                  </a:ext>
                </a:extLst>
              </a:tr>
              <a:tr h="548640">
                <a:tc>
                  <a:txBody>
                    <a:bodyPr/>
                    <a:lstStyle/>
                    <a:p>
                      <a:pPr algn="ctr"/>
                      <a:r>
                        <a:rPr lang="en-US" sz="2400" b="1" dirty="0" err="1"/>
                        <a:t>DeleteLock</a:t>
                      </a:r>
                      <a:endParaRPr lang="en-US" sz="2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lang="en-US" sz="2400" b="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48640">
                <a:tc>
                  <a:txBody>
                    <a:bodyPr/>
                    <a:lstStyle/>
                    <a:p>
                      <a:pPr algn="ctr"/>
                      <a:r>
                        <a:rPr lang="en-US" sz="2400" b="1" dirty="0" err="1"/>
                        <a:t>ReadOnly</a:t>
                      </a:r>
                      <a:endParaRPr lang="en-US" sz="2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lang="en-US" sz="2400" b="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3979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126" y="1120676"/>
            <a:ext cx="4819728" cy="2308324"/>
          </a:xfrm>
        </p:spPr>
        <p:txBody>
          <a:bodyPr/>
          <a:lstStyle/>
          <a:p>
            <a:r>
              <a:rPr lang="en-US" sz="4000" b="1" dirty="0"/>
              <a:t>3.C. Tools for Managing and Deploying Azure Resources</a:t>
            </a:r>
          </a:p>
        </p:txBody>
      </p:sp>
      <p:sp>
        <p:nvSpPr>
          <p:cNvPr id="3" name="Text Placeholder 2"/>
          <p:cNvSpPr>
            <a:spLocks noGrp="1"/>
          </p:cNvSpPr>
          <p:nvPr>
            <p:ph type="body" sz="quarter" idx="12"/>
          </p:nvPr>
        </p:nvSpPr>
        <p:spPr>
          <a:xfrm>
            <a:off x="139015" y="4009026"/>
            <a:ext cx="4925694" cy="1107996"/>
          </a:xfrm>
        </p:spPr>
        <p:txBody>
          <a:bodyPr/>
          <a:lstStyle/>
          <a:p>
            <a:pPr marL="342900" indent="-342900">
              <a:buFont typeface="Arial" panose="020B0604020202020204" pitchFamily="34" charset="0"/>
              <a:buChar char="•"/>
            </a:pPr>
            <a:r>
              <a:rPr lang="en-US" dirty="0"/>
              <a:t>Azure Portal</a:t>
            </a:r>
          </a:p>
          <a:p>
            <a:pPr marL="342900" indent="-342900">
              <a:buFont typeface="Arial" panose="020B0604020202020204" pitchFamily="34" charset="0"/>
              <a:buChar char="•"/>
            </a:pPr>
            <a:r>
              <a:rPr lang="en-US" dirty="0"/>
              <a:t>Azure Cloud Shell</a:t>
            </a:r>
          </a:p>
          <a:p>
            <a:pPr marL="342900" indent="-342900">
              <a:buFont typeface="Arial" panose="020B0604020202020204" pitchFamily="34" charset="0"/>
              <a:buChar char="•"/>
            </a:pPr>
            <a:r>
              <a:rPr lang="en-US" dirty="0"/>
              <a:t>Azure Arc</a:t>
            </a:r>
          </a:p>
          <a:p>
            <a:pPr marL="342900" indent="-342900">
              <a:buFont typeface="Arial" panose="020B0604020202020204" pitchFamily="34" charset="0"/>
              <a:buChar char="•"/>
            </a:pPr>
            <a:r>
              <a:rPr lang="en-US" dirty="0"/>
              <a:t>Azure Resource Manager</a:t>
            </a:r>
          </a:p>
        </p:txBody>
      </p:sp>
    </p:spTree>
    <p:extLst>
      <p:ext uri="{BB962C8B-B14F-4D97-AF65-F5344CB8AC3E}">
        <p14:creationId xmlns:p14="http://schemas.microsoft.com/office/powerpoint/2010/main" val="402436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78A0C950-1E50-A23B-533E-E6FF26EC2BEE}"/>
              </a:ext>
            </a:extLst>
          </p:cNvPr>
          <p:cNvSpPr>
            <a:spLocks noGrp="1"/>
          </p:cNvSpPr>
          <p:nvPr>
            <p:ph type="title"/>
          </p:nvPr>
        </p:nvSpPr>
        <p:spPr>
          <a:xfrm>
            <a:off x="418643" y="193679"/>
            <a:ext cx="11341268" cy="680196"/>
          </a:xfrm>
        </p:spPr>
        <p:txBody>
          <a:bodyPr>
            <a:normAutofit fontScale="90000"/>
          </a:bodyPr>
          <a:lstStyle/>
          <a:p>
            <a:r>
              <a:rPr lang="en-US" b="1" noProof="0" dirty="0"/>
              <a:t>Management </a:t>
            </a:r>
            <a:r>
              <a:rPr lang="en-US" b="1" dirty="0"/>
              <a:t>T</a:t>
            </a:r>
            <a:r>
              <a:rPr lang="en-US" b="1" noProof="0" dirty="0" err="1"/>
              <a:t>ools</a:t>
            </a:r>
            <a:r>
              <a:rPr lang="en-US" b="1" noProof="0" dirty="0"/>
              <a:t> in Azure</a:t>
            </a:r>
          </a:p>
        </p:txBody>
      </p:sp>
      <p:grpSp>
        <p:nvGrpSpPr>
          <p:cNvPr id="3" name="Group 2" descr="Set of six management tools in Azure.  They are Azure Portal, PowerShell, the Azure Mobile App, Azure CLI, the REST API, and Azure Cloud Shell.  Each of these can be controlled by Azure Resource Manager.">
            <a:extLst>
              <a:ext uri="{FF2B5EF4-FFF2-40B4-BE49-F238E27FC236}">
                <a16:creationId xmlns:a16="http://schemas.microsoft.com/office/drawing/2014/main" id="{867E2FB0-4879-13D4-539D-580E143D26C4}"/>
              </a:ext>
            </a:extLst>
          </p:cNvPr>
          <p:cNvGrpSpPr/>
          <p:nvPr/>
        </p:nvGrpSpPr>
        <p:grpSpPr>
          <a:xfrm>
            <a:off x="1982811" y="1292252"/>
            <a:ext cx="8005313" cy="4789980"/>
            <a:chOff x="1821873" y="1604513"/>
            <a:chExt cx="8005313" cy="4789980"/>
          </a:xfrm>
        </p:grpSpPr>
        <p:grpSp>
          <p:nvGrpSpPr>
            <p:cNvPr id="4" name="Group 3">
              <a:extLst>
                <a:ext uri="{FF2B5EF4-FFF2-40B4-BE49-F238E27FC236}">
                  <a16:creationId xmlns:a16="http://schemas.microsoft.com/office/drawing/2014/main" id="{7AD5C66C-FDBA-A0AB-CB23-E565220731B7}"/>
                </a:ext>
              </a:extLst>
            </p:cNvPr>
            <p:cNvGrpSpPr/>
            <p:nvPr/>
          </p:nvGrpSpPr>
          <p:grpSpPr>
            <a:xfrm>
              <a:off x="1821873" y="1604513"/>
              <a:ext cx="8005313" cy="3573142"/>
              <a:chOff x="68768" y="1715807"/>
              <a:chExt cx="8005313" cy="3573142"/>
            </a:xfrm>
          </p:grpSpPr>
          <p:sp>
            <p:nvSpPr>
              <p:cNvPr id="11" name="Rectangle 10">
                <a:extLst>
                  <a:ext uri="{FF2B5EF4-FFF2-40B4-BE49-F238E27FC236}">
                    <a16:creationId xmlns:a16="http://schemas.microsoft.com/office/drawing/2014/main" id="{B5E6292E-1600-3106-0FDD-4AA5CD547465}"/>
                  </a:ext>
                </a:extLst>
              </p:cNvPr>
              <p:cNvSpPr/>
              <p:nvPr/>
            </p:nvSpPr>
            <p:spPr bwMode="auto">
              <a:xfrm>
                <a:off x="68768" y="1715807"/>
                <a:ext cx="8005313" cy="3573142"/>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031D98DE-003B-D67E-C39C-4E27A2C68491}"/>
                  </a:ext>
                </a:extLst>
              </p:cNvPr>
              <p:cNvGrpSpPr/>
              <p:nvPr/>
            </p:nvGrpSpPr>
            <p:grpSpPr>
              <a:xfrm>
                <a:off x="460859" y="1861195"/>
                <a:ext cx="7423828" cy="3343156"/>
                <a:chOff x="754157" y="2068229"/>
                <a:chExt cx="7423828" cy="3343156"/>
              </a:xfrm>
            </p:grpSpPr>
            <p:grpSp>
              <p:nvGrpSpPr>
                <p:cNvPr id="13" name="Group 12">
                  <a:extLst>
                    <a:ext uri="{FF2B5EF4-FFF2-40B4-BE49-F238E27FC236}">
                      <a16:creationId xmlns:a16="http://schemas.microsoft.com/office/drawing/2014/main" id="{B87D0160-49C2-B5A9-AD8D-3EB2526D4D24}"/>
                    </a:ext>
                  </a:extLst>
                </p:cNvPr>
                <p:cNvGrpSpPr/>
                <p:nvPr/>
              </p:nvGrpSpPr>
              <p:grpSpPr>
                <a:xfrm>
                  <a:off x="754157" y="2075609"/>
                  <a:ext cx="3610566" cy="960262"/>
                  <a:chOff x="3790898" y="5423282"/>
                  <a:chExt cx="3610566" cy="960262"/>
                </a:xfrm>
              </p:grpSpPr>
              <p:sp>
                <p:nvSpPr>
                  <p:cNvPr id="34" name="Rectangle: Rounded Corners 33">
                    <a:extLst>
                      <a:ext uri="{FF2B5EF4-FFF2-40B4-BE49-F238E27FC236}">
                        <a16:creationId xmlns:a16="http://schemas.microsoft.com/office/drawing/2014/main" id="{F74C36EC-0975-DA65-CC29-5C8A0B7EB80E}"/>
                      </a:ext>
                    </a:extLst>
                  </p:cNvPr>
                  <p:cNvSpPr/>
                  <p:nvPr/>
                </p:nvSpPr>
                <p:spPr bwMode="auto">
                  <a:xfrm>
                    <a:off x="3790898" y="5423282"/>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7D936DE3-10B8-4FAE-0104-C17CA80FAD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0346" y="5466459"/>
                    <a:ext cx="859148" cy="859148"/>
                  </a:xfrm>
                  <a:prstGeom prst="rect">
                    <a:avLst/>
                  </a:prstGeom>
                </p:spPr>
              </p:pic>
              <p:sp>
                <p:nvSpPr>
                  <p:cNvPr id="36" name="TextBox 35">
                    <a:extLst>
                      <a:ext uri="{FF2B5EF4-FFF2-40B4-BE49-F238E27FC236}">
                        <a16:creationId xmlns:a16="http://schemas.microsoft.com/office/drawing/2014/main" id="{C809722F-6F95-76F7-4D25-8269BB47598A}"/>
                      </a:ext>
                    </a:extLst>
                  </p:cNvPr>
                  <p:cNvSpPr txBox="1"/>
                  <p:nvPr/>
                </p:nvSpPr>
                <p:spPr>
                  <a:xfrm>
                    <a:off x="4376469" y="5589481"/>
                    <a:ext cx="302499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Azure Portal</a:t>
                    </a:r>
                  </a:p>
                </p:txBody>
              </p:sp>
            </p:grpSp>
            <p:grpSp>
              <p:nvGrpSpPr>
                <p:cNvPr id="14" name="Group 13">
                  <a:extLst>
                    <a:ext uri="{FF2B5EF4-FFF2-40B4-BE49-F238E27FC236}">
                      <a16:creationId xmlns:a16="http://schemas.microsoft.com/office/drawing/2014/main" id="{0485377C-B071-CC96-7FD6-22514B41CE77}"/>
                    </a:ext>
                  </a:extLst>
                </p:cNvPr>
                <p:cNvGrpSpPr/>
                <p:nvPr/>
              </p:nvGrpSpPr>
              <p:grpSpPr>
                <a:xfrm>
                  <a:off x="4539555" y="3238525"/>
                  <a:ext cx="3638430" cy="1001570"/>
                  <a:chOff x="3809041" y="5387870"/>
                  <a:chExt cx="3638430" cy="1001570"/>
                </a:xfrm>
              </p:grpSpPr>
              <p:sp>
                <p:nvSpPr>
                  <p:cNvPr id="31" name="Rectangle: Rounded Corners 30">
                    <a:extLst>
                      <a:ext uri="{FF2B5EF4-FFF2-40B4-BE49-F238E27FC236}">
                        <a16:creationId xmlns:a16="http://schemas.microsoft.com/office/drawing/2014/main" id="{2790A44A-0E91-F855-723E-7F8B87316D38}"/>
                      </a:ext>
                    </a:extLst>
                  </p:cNvPr>
                  <p:cNvSpPr/>
                  <p:nvPr/>
                </p:nvSpPr>
                <p:spPr bwMode="auto">
                  <a:xfrm>
                    <a:off x="3809041" y="5429178"/>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pic>
                <p:nvPicPr>
                  <p:cNvPr id="32" name="Graphic 31">
                    <a:extLst>
                      <a:ext uri="{FF2B5EF4-FFF2-40B4-BE49-F238E27FC236}">
                        <a16:creationId xmlns:a16="http://schemas.microsoft.com/office/drawing/2014/main" id="{0744830F-4556-0A93-D3CB-4D5499A834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900346" y="5466459"/>
                    <a:ext cx="859148" cy="859148"/>
                  </a:xfrm>
                  <a:prstGeom prst="rect">
                    <a:avLst/>
                  </a:prstGeom>
                </p:spPr>
              </p:pic>
              <p:sp>
                <p:nvSpPr>
                  <p:cNvPr id="33" name="TextBox 32">
                    <a:extLst>
                      <a:ext uri="{FF2B5EF4-FFF2-40B4-BE49-F238E27FC236}">
                        <a16:creationId xmlns:a16="http://schemas.microsoft.com/office/drawing/2014/main" id="{440B799B-68F7-F740-FE28-839ED93E301C}"/>
                      </a:ext>
                    </a:extLst>
                  </p:cNvPr>
                  <p:cNvSpPr txBox="1"/>
                  <p:nvPr/>
                </p:nvSpPr>
                <p:spPr>
                  <a:xfrm>
                    <a:off x="4376469" y="5387870"/>
                    <a:ext cx="3071002"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Command-Line Interface (CLI) </a:t>
                    </a:r>
                  </a:p>
                </p:txBody>
              </p:sp>
            </p:grpSp>
            <p:grpSp>
              <p:nvGrpSpPr>
                <p:cNvPr id="15" name="Group 14">
                  <a:extLst>
                    <a:ext uri="{FF2B5EF4-FFF2-40B4-BE49-F238E27FC236}">
                      <a16:creationId xmlns:a16="http://schemas.microsoft.com/office/drawing/2014/main" id="{1199757D-F9D4-F3C7-2451-47C4CC5D17A6}"/>
                    </a:ext>
                  </a:extLst>
                </p:cNvPr>
                <p:cNvGrpSpPr/>
                <p:nvPr/>
              </p:nvGrpSpPr>
              <p:grpSpPr>
                <a:xfrm>
                  <a:off x="4521413" y="2068229"/>
                  <a:ext cx="3610566" cy="960262"/>
                  <a:chOff x="3790898" y="5423282"/>
                  <a:chExt cx="3610566" cy="960262"/>
                </a:xfrm>
              </p:grpSpPr>
              <p:sp>
                <p:nvSpPr>
                  <p:cNvPr id="28" name="Rectangle: Rounded Corners 27">
                    <a:extLst>
                      <a:ext uri="{FF2B5EF4-FFF2-40B4-BE49-F238E27FC236}">
                        <a16:creationId xmlns:a16="http://schemas.microsoft.com/office/drawing/2014/main" id="{8F62F6DB-446C-06F9-0E92-293DC0AC492E}"/>
                      </a:ext>
                    </a:extLst>
                  </p:cNvPr>
                  <p:cNvSpPr/>
                  <p:nvPr/>
                </p:nvSpPr>
                <p:spPr bwMode="auto">
                  <a:xfrm>
                    <a:off x="3790898" y="5423282"/>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pic>
                <p:nvPicPr>
                  <p:cNvPr id="29" name="Graphic 28">
                    <a:extLst>
                      <a:ext uri="{FF2B5EF4-FFF2-40B4-BE49-F238E27FC236}">
                        <a16:creationId xmlns:a16="http://schemas.microsoft.com/office/drawing/2014/main" id="{90578ECE-D682-408A-1E9A-4BFB81EB53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900346" y="5466459"/>
                    <a:ext cx="859148" cy="859148"/>
                  </a:xfrm>
                  <a:prstGeom prst="rect">
                    <a:avLst/>
                  </a:prstGeom>
                </p:spPr>
              </p:pic>
              <p:sp>
                <p:nvSpPr>
                  <p:cNvPr id="30" name="TextBox 29">
                    <a:extLst>
                      <a:ext uri="{FF2B5EF4-FFF2-40B4-BE49-F238E27FC236}">
                        <a16:creationId xmlns:a16="http://schemas.microsoft.com/office/drawing/2014/main" id="{AFC2E852-E4B5-4CF0-20B8-97034D708DD0}"/>
                      </a:ext>
                    </a:extLst>
                  </p:cNvPr>
                  <p:cNvSpPr txBox="1"/>
                  <p:nvPr/>
                </p:nvSpPr>
                <p:spPr>
                  <a:xfrm>
                    <a:off x="4551437" y="5589481"/>
                    <a:ext cx="2850027"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Azure PowerShell</a:t>
                    </a:r>
                  </a:p>
                </p:txBody>
              </p:sp>
            </p:grpSp>
            <p:grpSp>
              <p:nvGrpSpPr>
                <p:cNvPr id="16" name="Group 15">
                  <a:extLst>
                    <a:ext uri="{FF2B5EF4-FFF2-40B4-BE49-F238E27FC236}">
                      <a16:creationId xmlns:a16="http://schemas.microsoft.com/office/drawing/2014/main" id="{29F95CDD-14DC-038E-68A6-3FE9092A588E}"/>
                    </a:ext>
                  </a:extLst>
                </p:cNvPr>
                <p:cNvGrpSpPr/>
                <p:nvPr/>
              </p:nvGrpSpPr>
              <p:grpSpPr>
                <a:xfrm>
                  <a:off x="4521412" y="4443743"/>
                  <a:ext cx="3610566" cy="960262"/>
                  <a:chOff x="3790898" y="5423282"/>
                  <a:chExt cx="3610566" cy="960262"/>
                </a:xfrm>
              </p:grpSpPr>
              <p:sp>
                <p:nvSpPr>
                  <p:cNvPr id="25" name="Rectangle: Rounded Corners 24">
                    <a:extLst>
                      <a:ext uri="{FF2B5EF4-FFF2-40B4-BE49-F238E27FC236}">
                        <a16:creationId xmlns:a16="http://schemas.microsoft.com/office/drawing/2014/main" id="{5411C8ED-1021-89D0-8B63-704288619DEE}"/>
                      </a:ext>
                    </a:extLst>
                  </p:cNvPr>
                  <p:cNvSpPr/>
                  <p:nvPr/>
                </p:nvSpPr>
                <p:spPr bwMode="auto">
                  <a:xfrm>
                    <a:off x="3790898" y="5423282"/>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pic>
                <p:nvPicPr>
                  <p:cNvPr id="26" name="Graphic 25">
                    <a:extLst>
                      <a:ext uri="{FF2B5EF4-FFF2-40B4-BE49-F238E27FC236}">
                        <a16:creationId xmlns:a16="http://schemas.microsoft.com/office/drawing/2014/main" id="{415F1BAB-C5CF-C189-7BB5-E269773C0C1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00346" y="5466459"/>
                    <a:ext cx="859148" cy="859148"/>
                  </a:xfrm>
                  <a:prstGeom prst="rect">
                    <a:avLst/>
                  </a:prstGeom>
                </p:spPr>
              </p:pic>
              <p:sp>
                <p:nvSpPr>
                  <p:cNvPr id="27" name="TextBox 26">
                    <a:extLst>
                      <a:ext uri="{FF2B5EF4-FFF2-40B4-BE49-F238E27FC236}">
                        <a16:creationId xmlns:a16="http://schemas.microsoft.com/office/drawing/2014/main" id="{8BE16149-7004-DD2D-225C-B364A60E95A6}"/>
                      </a:ext>
                    </a:extLst>
                  </p:cNvPr>
                  <p:cNvSpPr txBox="1"/>
                  <p:nvPr/>
                </p:nvSpPr>
                <p:spPr>
                  <a:xfrm>
                    <a:off x="4551437" y="5589481"/>
                    <a:ext cx="2850027"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Azure Cloud Shell</a:t>
                    </a:r>
                  </a:p>
                </p:txBody>
              </p:sp>
            </p:grpSp>
            <p:grpSp>
              <p:nvGrpSpPr>
                <p:cNvPr id="17" name="Group 16">
                  <a:extLst>
                    <a:ext uri="{FF2B5EF4-FFF2-40B4-BE49-F238E27FC236}">
                      <a16:creationId xmlns:a16="http://schemas.microsoft.com/office/drawing/2014/main" id="{C6677BFA-AC20-3D2F-71BD-1C3E6A41F131}"/>
                    </a:ext>
                  </a:extLst>
                </p:cNvPr>
                <p:cNvGrpSpPr/>
                <p:nvPr/>
              </p:nvGrpSpPr>
              <p:grpSpPr>
                <a:xfrm>
                  <a:off x="754157" y="3263611"/>
                  <a:ext cx="3610566" cy="960262"/>
                  <a:chOff x="3790898" y="5423282"/>
                  <a:chExt cx="3610566" cy="960262"/>
                </a:xfrm>
              </p:grpSpPr>
              <p:sp>
                <p:nvSpPr>
                  <p:cNvPr id="22" name="Rectangle: Rounded Corners 21">
                    <a:extLst>
                      <a:ext uri="{FF2B5EF4-FFF2-40B4-BE49-F238E27FC236}">
                        <a16:creationId xmlns:a16="http://schemas.microsoft.com/office/drawing/2014/main" id="{83B47D78-67D3-FBC9-DEC0-E912DBC5D7E9}"/>
                      </a:ext>
                    </a:extLst>
                  </p:cNvPr>
                  <p:cNvSpPr/>
                  <p:nvPr/>
                </p:nvSpPr>
                <p:spPr bwMode="auto">
                  <a:xfrm>
                    <a:off x="3790898" y="5423282"/>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pic>
                <p:nvPicPr>
                  <p:cNvPr id="23" name="Graphic 51">
                    <a:extLst>
                      <a:ext uri="{FF2B5EF4-FFF2-40B4-BE49-F238E27FC236}">
                        <a16:creationId xmlns:a16="http://schemas.microsoft.com/office/drawing/2014/main" id="{AC21564E-2355-B913-F65E-E22A8D4A15B1}"/>
                      </a:ext>
                    </a:extLst>
                  </p:cNvPr>
                  <p:cNvPicPr>
                    <a:picLocks noChangeAspect="1"/>
                  </p:cNvPicPr>
                  <p:nvPr/>
                </p:nvPicPr>
                <p:blipFill rotWithShape="1">
                  <a:blip r:embed="rId11">
                    <a:extLst>
                      <a:ext uri="{28A0092B-C50C-407E-A947-70E740481C1C}">
                        <a14:useLocalDpi xmlns:a14="http://schemas.microsoft.com/office/drawing/2010/main" val="0"/>
                      </a:ext>
                    </a:extLst>
                  </a:blip>
                  <a:srcRect l="16020" r="13695"/>
                  <a:stretch/>
                </p:blipFill>
                <p:spPr>
                  <a:xfrm>
                    <a:off x="3947587" y="5519865"/>
                    <a:ext cx="603850" cy="767096"/>
                  </a:xfrm>
                  <a:prstGeom prst="rect">
                    <a:avLst/>
                  </a:prstGeom>
                </p:spPr>
              </p:pic>
              <p:sp>
                <p:nvSpPr>
                  <p:cNvPr id="24" name="TextBox 23">
                    <a:extLst>
                      <a:ext uri="{FF2B5EF4-FFF2-40B4-BE49-F238E27FC236}">
                        <a16:creationId xmlns:a16="http://schemas.microsoft.com/office/drawing/2014/main" id="{6A7FD9F2-A688-9578-56F3-412EBB71A1BC}"/>
                      </a:ext>
                    </a:extLst>
                  </p:cNvPr>
                  <p:cNvSpPr txBox="1"/>
                  <p:nvPr/>
                </p:nvSpPr>
                <p:spPr>
                  <a:xfrm>
                    <a:off x="4551437" y="5589481"/>
                    <a:ext cx="2850027"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Azure Mobile App</a:t>
                    </a:r>
                  </a:p>
                </p:txBody>
              </p:sp>
            </p:grpSp>
            <p:grpSp>
              <p:nvGrpSpPr>
                <p:cNvPr id="18" name="Group 17">
                  <a:extLst>
                    <a:ext uri="{FF2B5EF4-FFF2-40B4-BE49-F238E27FC236}">
                      <a16:creationId xmlns:a16="http://schemas.microsoft.com/office/drawing/2014/main" id="{BF19388C-86BB-BADE-842D-441BB26D7624}"/>
                    </a:ext>
                  </a:extLst>
                </p:cNvPr>
                <p:cNvGrpSpPr/>
                <p:nvPr/>
              </p:nvGrpSpPr>
              <p:grpSpPr>
                <a:xfrm>
                  <a:off x="754157" y="4451123"/>
                  <a:ext cx="3610566" cy="960262"/>
                  <a:chOff x="3790898" y="5423282"/>
                  <a:chExt cx="3610566" cy="960262"/>
                </a:xfrm>
              </p:grpSpPr>
              <p:sp>
                <p:nvSpPr>
                  <p:cNvPr id="19" name="Rectangle: Rounded Corners 18">
                    <a:extLst>
                      <a:ext uri="{FF2B5EF4-FFF2-40B4-BE49-F238E27FC236}">
                        <a16:creationId xmlns:a16="http://schemas.microsoft.com/office/drawing/2014/main" id="{7239412D-20EA-9BF5-32D1-997A4B70A989}"/>
                      </a:ext>
                    </a:extLst>
                  </p:cNvPr>
                  <p:cNvSpPr/>
                  <p:nvPr/>
                </p:nvSpPr>
                <p:spPr bwMode="auto">
                  <a:xfrm>
                    <a:off x="3790898" y="5423282"/>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990E5AD6-CDEF-9317-681E-08F5A707898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832870" y="5473839"/>
                    <a:ext cx="814096" cy="814096"/>
                  </a:xfrm>
                  <a:prstGeom prst="rect">
                    <a:avLst/>
                  </a:prstGeom>
                </p:spPr>
              </p:pic>
              <p:sp>
                <p:nvSpPr>
                  <p:cNvPr id="21" name="TextBox 20">
                    <a:extLst>
                      <a:ext uri="{FF2B5EF4-FFF2-40B4-BE49-F238E27FC236}">
                        <a16:creationId xmlns:a16="http://schemas.microsoft.com/office/drawing/2014/main" id="{9F168708-37F5-BC44-8CA7-190F06506592}"/>
                      </a:ext>
                    </a:extLst>
                  </p:cNvPr>
                  <p:cNvSpPr txBox="1"/>
                  <p:nvPr/>
                </p:nvSpPr>
                <p:spPr>
                  <a:xfrm>
                    <a:off x="4267020" y="5596861"/>
                    <a:ext cx="302499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Azure REST API</a:t>
                    </a:r>
                  </a:p>
                </p:txBody>
              </p:sp>
            </p:grpSp>
          </p:grpSp>
        </p:grpSp>
        <p:sp>
          <p:nvSpPr>
            <p:cNvPr id="5" name="Arrow: Right 4">
              <a:extLst>
                <a:ext uri="{FF2B5EF4-FFF2-40B4-BE49-F238E27FC236}">
                  <a16:creationId xmlns:a16="http://schemas.microsoft.com/office/drawing/2014/main" id="{7D40E1B7-979D-AC1E-9389-4F523E8D4C19}"/>
                </a:ext>
              </a:extLst>
            </p:cNvPr>
            <p:cNvSpPr/>
            <p:nvPr/>
          </p:nvSpPr>
          <p:spPr bwMode="auto">
            <a:xfrm rot="5400000" flipV="1">
              <a:off x="5698970" y="5206765"/>
              <a:ext cx="343272" cy="31105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CB1A6F67-54A3-51E1-A2FD-C78494CC7E7C}"/>
                </a:ext>
              </a:extLst>
            </p:cNvPr>
            <p:cNvGrpSpPr/>
            <p:nvPr/>
          </p:nvGrpSpPr>
          <p:grpSpPr>
            <a:xfrm>
              <a:off x="3935785" y="5498410"/>
              <a:ext cx="3777504" cy="896083"/>
              <a:chOff x="3388177" y="5515213"/>
              <a:chExt cx="3777504" cy="896083"/>
            </a:xfrm>
          </p:grpSpPr>
          <p:grpSp>
            <p:nvGrpSpPr>
              <p:cNvPr id="7" name="Group 6">
                <a:extLst>
                  <a:ext uri="{FF2B5EF4-FFF2-40B4-BE49-F238E27FC236}">
                    <a16:creationId xmlns:a16="http://schemas.microsoft.com/office/drawing/2014/main" id="{E89D0A95-FCF4-29DE-4E97-DE91B10AF2F3}"/>
                  </a:ext>
                </a:extLst>
              </p:cNvPr>
              <p:cNvGrpSpPr/>
              <p:nvPr/>
            </p:nvGrpSpPr>
            <p:grpSpPr>
              <a:xfrm rot="5400000">
                <a:off x="4828887" y="4074503"/>
                <a:ext cx="896083" cy="3777504"/>
                <a:chOff x="9213887" y="1566895"/>
                <a:chExt cx="1282588" cy="4294754"/>
              </a:xfrm>
            </p:grpSpPr>
            <p:sp>
              <p:nvSpPr>
                <p:cNvPr id="9" name="Rectangle 8">
                  <a:extLst>
                    <a:ext uri="{FF2B5EF4-FFF2-40B4-BE49-F238E27FC236}">
                      <a16:creationId xmlns:a16="http://schemas.microsoft.com/office/drawing/2014/main" id="{1954B7AA-243C-37F0-7AF1-DCFF3A53BA29}"/>
                    </a:ext>
                  </a:extLst>
                </p:cNvPr>
                <p:cNvSpPr/>
                <p:nvPr/>
              </p:nvSpPr>
              <p:spPr bwMode="auto">
                <a:xfrm>
                  <a:off x="9288191" y="1571451"/>
                  <a:ext cx="1208284" cy="4290198"/>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963C71B7-49B4-B731-EFD7-7820D5153E2F}"/>
                    </a:ext>
                  </a:extLst>
                </p:cNvPr>
                <p:cNvSpPr txBox="1"/>
                <p:nvPr/>
              </p:nvSpPr>
              <p:spPr>
                <a:xfrm rot="16200000">
                  <a:off x="7809629" y="2971153"/>
                  <a:ext cx="3768781" cy="960265"/>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latin typeface="+mj-lt"/>
                    </a:rPr>
                    <a:t>Azure Resource Manager (ARM)</a:t>
                  </a:r>
                </a:p>
              </p:txBody>
            </p:sp>
          </p:grpSp>
          <p:pic>
            <p:nvPicPr>
              <p:cNvPr id="8" name="Graphic 7">
                <a:extLst>
                  <a:ext uri="{FF2B5EF4-FFF2-40B4-BE49-F238E27FC236}">
                    <a16:creationId xmlns:a16="http://schemas.microsoft.com/office/drawing/2014/main" id="{83F3B080-0CDA-80F1-5FEB-83F80F827AE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44155" y="5682585"/>
                <a:ext cx="613282" cy="613282"/>
              </a:xfrm>
              <a:prstGeom prst="rect">
                <a:avLst/>
              </a:prstGeom>
            </p:spPr>
          </p:pic>
        </p:grpSp>
      </p:grpSp>
    </p:spTree>
    <p:extLst>
      <p:ext uri="{BB962C8B-B14F-4D97-AF65-F5344CB8AC3E}">
        <p14:creationId xmlns:p14="http://schemas.microsoft.com/office/powerpoint/2010/main" val="109648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A8F6F-EC13-434E-A696-5C9742BCB567}"/>
              </a:ext>
            </a:extLst>
          </p:cNvPr>
          <p:cNvSpPr>
            <a:spLocks noGrp="1"/>
          </p:cNvSpPr>
          <p:nvPr>
            <p:ph type="title"/>
          </p:nvPr>
        </p:nvSpPr>
        <p:spPr>
          <a:xfrm>
            <a:off x="418643" y="344570"/>
            <a:ext cx="9207678" cy="680196"/>
          </a:xfrm>
        </p:spPr>
        <p:txBody>
          <a:bodyPr>
            <a:normAutofit fontScale="90000"/>
          </a:bodyPr>
          <a:lstStyle/>
          <a:p>
            <a:r>
              <a:rPr lang="en-US" b="1" dirty="0"/>
              <a:t>Azure Resource Manager (ARM) templates</a:t>
            </a:r>
          </a:p>
        </p:txBody>
      </p:sp>
      <p:sp>
        <p:nvSpPr>
          <p:cNvPr id="3" name="Content Placeholder 2">
            <a:extLst>
              <a:ext uri="{FF2B5EF4-FFF2-40B4-BE49-F238E27FC236}">
                <a16:creationId xmlns:a16="http://schemas.microsoft.com/office/drawing/2014/main" id="{FC6A2CA4-6F40-77ED-3AF6-B8FAA51717A0}"/>
              </a:ext>
            </a:extLst>
          </p:cNvPr>
          <p:cNvSpPr txBox="1">
            <a:spLocks/>
          </p:cNvSpPr>
          <p:nvPr/>
        </p:nvSpPr>
        <p:spPr>
          <a:xfrm>
            <a:off x="439105" y="1484266"/>
            <a:ext cx="11340811" cy="4278094"/>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171717"/>
                </a:solidFill>
                <a:latin typeface="Segoe UI Semibold" panose="020B0702040204020203" pitchFamily="34" charset="0"/>
                <a:cs typeface="Segoe UI Semibold" panose="020B0702040204020203" pitchFamily="34" charset="0"/>
              </a:rPr>
              <a:t>Azure Resource Manager (ARM) </a:t>
            </a:r>
            <a:r>
              <a:rPr lang="en-US" dirty="0">
                <a:solidFill>
                  <a:srgbClr val="171717"/>
                </a:solidFill>
                <a:latin typeface="Segoe UI" panose="020B0502040204020203" pitchFamily="34" charset="0"/>
              </a:rPr>
              <a:t>templates are JavaScript Object Notation (JSON) files that can be used to create and deploy Azure infrastructure without having to write programing commands.</a:t>
            </a:r>
          </a:p>
          <a:p>
            <a:pPr marL="342900" indent="-342900">
              <a:buFont typeface="Arial" panose="020B0604020202020204" pitchFamily="34" charset="0"/>
              <a:buChar char="•"/>
            </a:pPr>
            <a:r>
              <a:rPr lang="en-US" dirty="0">
                <a:solidFill>
                  <a:srgbClr val="171717"/>
                </a:solidFill>
                <a:latin typeface="Segoe UI" panose="020B0502040204020203" pitchFamily="34" charset="0"/>
              </a:rPr>
              <a:t>Declarative syntax</a:t>
            </a:r>
          </a:p>
          <a:p>
            <a:pPr marL="342900" indent="-342900">
              <a:buFont typeface="Arial" panose="020B0604020202020204" pitchFamily="34" charset="0"/>
              <a:buChar char="•"/>
            </a:pPr>
            <a:r>
              <a:rPr lang="en-US" dirty="0">
                <a:solidFill>
                  <a:srgbClr val="171717"/>
                </a:solidFill>
                <a:latin typeface="Segoe UI" panose="020B0502040204020203" pitchFamily="34" charset="0"/>
              </a:rPr>
              <a:t>Repeatable results</a:t>
            </a:r>
          </a:p>
          <a:p>
            <a:pPr marL="342900" indent="-342900">
              <a:buFont typeface="Arial" panose="020B0604020202020204" pitchFamily="34" charset="0"/>
              <a:buChar char="•"/>
            </a:pPr>
            <a:r>
              <a:rPr lang="en-US" dirty="0">
                <a:solidFill>
                  <a:srgbClr val="171717"/>
                </a:solidFill>
                <a:latin typeface="Segoe UI" panose="020B0502040204020203" pitchFamily="34" charset="0"/>
              </a:rPr>
              <a:t>Orchestration</a:t>
            </a:r>
          </a:p>
          <a:p>
            <a:pPr marL="342900" indent="-342900">
              <a:buFont typeface="Arial" panose="020B0604020202020204" pitchFamily="34" charset="0"/>
              <a:buChar char="•"/>
            </a:pPr>
            <a:r>
              <a:rPr lang="en-US" dirty="0">
                <a:solidFill>
                  <a:srgbClr val="171717"/>
                </a:solidFill>
                <a:latin typeface="Segoe UI" panose="020B0502040204020203" pitchFamily="34" charset="0"/>
              </a:rPr>
              <a:t>Modular files</a:t>
            </a:r>
          </a:p>
          <a:p>
            <a:pPr marL="342900" indent="-342900">
              <a:buFont typeface="Arial" panose="020B0604020202020204" pitchFamily="34" charset="0"/>
              <a:buChar char="•"/>
            </a:pPr>
            <a:r>
              <a:rPr lang="en-US" dirty="0">
                <a:solidFill>
                  <a:srgbClr val="171717"/>
                </a:solidFill>
                <a:latin typeface="Segoe UI" panose="020B0502040204020203" pitchFamily="34" charset="0"/>
              </a:rPr>
              <a:t>Built-in validation</a:t>
            </a:r>
          </a:p>
          <a:p>
            <a:pPr marL="342900" indent="-342900">
              <a:buFont typeface="Arial" panose="020B0604020202020204" pitchFamily="34" charset="0"/>
              <a:buChar char="•"/>
            </a:pPr>
            <a:r>
              <a:rPr lang="en-US" dirty="0">
                <a:solidFill>
                  <a:srgbClr val="171717"/>
                </a:solidFill>
                <a:latin typeface="Segoe UI" panose="020B0502040204020203" pitchFamily="34" charset="0"/>
              </a:rPr>
              <a:t>Exportable code</a:t>
            </a:r>
            <a:endParaRPr lang="en-US" dirty="0"/>
          </a:p>
        </p:txBody>
      </p:sp>
      <p:pic>
        <p:nvPicPr>
          <p:cNvPr id="4" name="Picture 2" descr="Template deployment comparison">
            <a:extLst>
              <a:ext uri="{FF2B5EF4-FFF2-40B4-BE49-F238E27FC236}">
                <a16:creationId xmlns:a16="http://schemas.microsoft.com/office/drawing/2014/main" id="{5A0DF5DC-AD79-C995-2D86-943842D64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839" y="2946914"/>
            <a:ext cx="7007830" cy="3237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85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691" y="1434851"/>
            <a:ext cx="4819728" cy="1200329"/>
          </a:xfrm>
        </p:spPr>
        <p:txBody>
          <a:bodyPr/>
          <a:lstStyle/>
          <a:p>
            <a:r>
              <a:rPr lang="en-US" sz="4000" b="1" dirty="0"/>
              <a:t>3.D. Monitoring Tools in Azure</a:t>
            </a:r>
          </a:p>
        </p:txBody>
      </p:sp>
      <p:sp>
        <p:nvSpPr>
          <p:cNvPr id="3" name="Text Placeholder 2"/>
          <p:cNvSpPr>
            <a:spLocks noGrp="1"/>
          </p:cNvSpPr>
          <p:nvPr>
            <p:ph type="body" sz="quarter" idx="12"/>
          </p:nvPr>
        </p:nvSpPr>
        <p:spPr>
          <a:xfrm>
            <a:off x="530562" y="3002159"/>
            <a:ext cx="4925694" cy="1384995"/>
          </a:xfrm>
        </p:spPr>
        <p:txBody>
          <a:bodyPr/>
          <a:lstStyle/>
          <a:p>
            <a:pPr marL="342900" indent="-342900">
              <a:buFont typeface="Arial" panose="020B0604020202020204" pitchFamily="34" charset="0"/>
              <a:buChar char="•"/>
            </a:pPr>
            <a:r>
              <a:rPr lang="en-US" dirty="0"/>
              <a:t>Azure Advisor</a:t>
            </a:r>
          </a:p>
          <a:p>
            <a:pPr marL="342900" indent="-342900">
              <a:buFont typeface="Arial" panose="020B0604020202020204" pitchFamily="34" charset="0"/>
              <a:buChar char="•"/>
            </a:pPr>
            <a:r>
              <a:rPr lang="en-US" dirty="0"/>
              <a:t>Azure Service Health</a:t>
            </a:r>
          </a:p>
          <a:p>
            <a:pPr marL="342900" indent="-342900">
              <a:buFont typeface="Arial" panose="020B0604020202020204" pitchFamily="34" charset="0"/>
              <a:buChar char="•"/>
            </a:pPr>
            <a:r>
              <a:rPr lang="en-US" dirty="0"/>
              <a:t>Azure Monitor including Log Analytics, Azure Monitor Alerts, and Application Insights</a:t>
            </a:r>
          </a:p>
        </p:txBody>
      </p:sp>
    </p:spTree>
    <p:extLst>
      <p:ext uri="{BB962C8B-B14F-4D97-AF65-F5344CB8AC3E}">
        <p14:creationId xmlns:p14="http://schemas.microsoft.com/office/powerpoint/2010/main" val="333454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30A3FE5B-031F-39DD-10FC-971C77452CAD}"/>
              </a:ext>
            </a:extLst>
          </p:cNvPr>
          <p:cNvSpPr>
            <a:spLocks noGrp="1"/>
          </p:cNvSpPr>
          <p:nvPr>
            <p:ph type="title"/>
          </p:nvPr>
        </p:nvSpPr>
        <p:spPr>
          <a:xfrm>
            <a:off x="378450" y="278372"/>
            <a:ext cx="3168619" cy="680196"/>
          </a:xfrm>
        </p:spPr>
        <p:txBody>
          <a:bodyPr>
            <a:normAutofit fontScale="90000"/>
          </a:bodyPr>
          <a:lstStyle/>
          <a:p>
            <a:r>
              <a:rPr lang="en-US" b="1" noProof="0" dirty="0"/>
              <a:t>Azure Advisor</a:t>
            </a:r>
          </a:p>
        </p:txBody>
      </p:sp>
      <p:sp>
        <p:nvSpPr>
          <p:cNvPr id="3" name="Text Placeholder 2">
            <a:extLst>
              <a:ext uri="{FF2B5EF4-FFF2-40B4-BE49-F238E27FC236}">
                <a16:creationId xmlns:a16="http://schemas.microsoft.com/office/drawing/2014/main" id="{F3C6C5E5-2A64-DB16-D704-80B602F4AD9C}"/>
              </a:ext>
            </a:extLst>
          </p:cNvPr>
          <p:cNvSpPr txBox="1">
            <a:spLocks/>
          </p:cNvSpPr>
          <p:nvPr/>
        </p:nvSpPr>
        <p:spPr>
          <a:xfrm>
            <a:off x="462447" y="1236939"/>
            <a:ext cx="11528787" cy="1422377"/>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8">
              <a:lnSpc>
                <a:spcPct val="115000"/>
              </a:lnSpc>
              <a:spcBef>
                <a:spcPts val="567"/>
              </a:spcBef>
              <a:buClr>
                <a:srgbClr val="1A1A1A"/>
              </a:buClr>
            </a:pPr>
            <a:r>
              <a:rPr lang="en-US" b="1"/>
              <a:t>Azure Advisor </a:t>
            </a:r>
            <a:r>
              <a:rPr lang="en-US"/>
              <a:t>analyzes deployed Azure resources and makes recommendations based on best practices to optimize Azure deployments. </a:t>
            </a:r>
            <a:endParaRPr lang="en-US">
              <a:solidFill>
                <a:srgbClr val="171717"/>
              </a:solidFill>
              <a:latin typeface="Segoe UI" panose="020B0502040204020203" pitchFamily="34" charset="0"/>
            </a:endParaRPr>
          </a:p>
        </p:txBody>
      </p:sp>
      <p:sp>
        <p:nvSpPr>
          <p:cNvPr id="4" name="Text Placeholder 2">
            <a:extLst>
              <a:ext uri="{FF2B5EF4-FFF2-40B4-BE49-F238E27FC236}">
                <a16:creationId xmlns:a16="http://schemas.microsoft.com/office/drawing/2014/main" id="{D043D21D-F10D-72E2-4A46-FE55A8B45C56}"/>
              </a:ext>
            </a:extLst>
          </p:cNvPr>
          <p:cNvSpPr txBox="1">
            <a:spLocks/>
          </p:cNvSpPr>
          <p:nvPr/>
        </p:nvSpPr>
        <p:spPr>
          <a:xfrm>
            <a:off x="645489" y="2656815"/>
            <a:ext cx="4428041" cy="2544286"/>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n-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4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0" baseline="0">
                <a:solidFill>
                  <a:schemeClr val="tx1"/>
                </a:solidFill>
                <a:latin typeface="+mn-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en-US">
                <a:solidFill>
                  <a:srgbClr val="171717"/>
                </a:solidFill>
                <a:latin typeface="Segoe UI" panose="020B0502040204020203" pitchFamily="34" charset="0"/>
              </a:rPr>
              <a:t>Reliability</a:t>
            </a:r>
          </a:p>
          <a:p>
            <a:pPr marL="342900" indent="-342900">
              <a:buFont typeface="Arial" panose="020B0604020202020204" pitchFamily="34" charset="0"/>
              <a:buChar char="•"/>
            </a:pPr>
            <a:r>
              <a:rPr lang="en-US">
                <a:solidFill>
                  <a:srgbClr val="171717"/>
                </a:solidFill>
                <a:latin typeface="Segoe UI" panose="020B0502040204020203" pitchFamily="34" charset="0"/>
              </a:rPr>
              <a:t>Security</a:t>
            </a:r>
          </a:p>
          <a:p>
            <a:pPr marL="342900" indent="-342900">
              <a:buFont typeface="Arial" panose="020B0604020202020204" pitchFamily="34" charset="0"/>
              <a:buChar char="•"/>
            </a:pPr>
            <a:r>
              <a:rPr lang="en-US">
                <a:solidFill>
                  <a:srgbClr val="171717"/>
                </a:solidFill>
                <a:latin typeface="Segoe UI" panose="020B0502040204020203" pitchFamily="34" charset="0"/>
              </a:rPr>
              <a:t>Performance</a:t>
            </a:r>
          </a:p>
          <a:p>
            <a:pPr marL="342900" indent="-342900">
              <a:buFont typeface="Arial" panose="020B0604020202020204" pitchFamily="34" charset="0"/>
              <a:buChar char="•"/>
            </a:pPr>
            <a:r>
              <a:rPr lang="en-US">
                <a:solidFill>
                  <a:srgbClr val="171717"/>
                </a:solidFill>
                <a:latin typeface="Segoe UI" panose="020B0502040204020203" pitchFamily="34" charset="0"/>
              </a:rPr>
              <a:t>Cost</a:t>
            </a:r>
          </a:p>
          <a:p>
            <a:pPr marL="342900" indent="-342900">
              <a:buFont typeface="Arial" panose="020B0604020202020204" pitchFamily="34" charset="0"/>
              <a:buChar char="•"/>
            </a:pPr>
            <a:r>
              <a:rPr lang="en-US">
                <a:solidFill>
                  <a:srgbClr val="171717"/>
                </a:solidFill>
                <a:latin typeface="Segoe UI" panose="020B0502040204020203" pitchFamily="34" charset="0"/>
              </a:rPr>
              <a:t>Operational Excellence</a:t>
            </a:r>
            <a:endParaRPr lang="en-US"/>
          </a:p>
        </p:txBody>
      </p:sp>
      <p:pic>
        <p:nvPicPr>
          <p:cNvPr id="5" name="Graphic 4">
            <a:extLst>
              <a:ext uri="{FF2B5EF4-FFF2-40B4-BE49-F238E27FC236}">
                <a16:creationId xmlns:a16="http://schemas.microsoft.com/office/drawing/2014/main" id="{C84EF3B3-2274-2412-6E1D-80D59FF44E0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07175" y="212010"/>
            <a:ext cx="1422378" cy="1422378"/>
          </a:xfrm>
          <a:prstGeom prst="rect">
            <a:avLst/>
          </a:prstGeom>
        </p:spPr>
      </p:pic>
      <p:pic>
        <p:nvPicPr>
          <p:cNvPr id="6" name="Picture 5" descr="Screenshot of Azure Advisor showing available recommendations to increase Availability, Security, and Operational Excellence.  Along with cost reduction options.">
            <a:extLst>
              <a:ext uri="{FF2B5EF4-FFF2-40B4-BE49-F238E27FC236}">
                <a16:creationId xmlns:a16="http://schemas.microsoft.com/office/drawing/2014/main" id="{DE0A6C34-CD03-1553-D1DB-2A5F2DF1C370}"/>
              </a:ext>
            </a:extLst>
          </p:cNvPr>
          <p:cNvPicPr>
            <a:picLocks noChangeAspect="1"/>
          </p:cNvPicPr>
          <p:nvPr/>
        </p:nvPicPr>
        <p:blipFill>
          <a:blip r:embed="rId5"/>
          <a:stretch>
            <a:fillRect/>
          </a:stretch>
        </p:blipFill>
        <p:spPr>
          <a:xfrm>
            <a:off x="5376722" y="2659316"/>
            <a:ext cx="5095875" cy="2867025"/>
          </a:xfrm>
          <a:prstGeom prst="rect">
            <a:avLst/>
          </a:prstGeom>
        </p:spPr>
      </p:pic>
      <p:sp>
        <p:nvSpPr>
          <p:cNvPr id="7" name="Footer Placeholder 1">
            <a:extLst>
              <a:ext uri="{FF2B5EF4-FFF2-40B4-BE49-F238E27FC236}">
                <a16:creationId xmlns:a16="http://schemas.microsoft.com/office/drawing/2014/main" id="{BB8B928F-B33C-EAB0-3DC2-A765AC8A9CE2}"/>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08778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C44E9EDD-BFF9-9308-A212-E321F4E8F64E}"/>
              </a:ext>
            </a:extLst>
          </p:cNvPr>
          <p:cNvSpPr>
            <a:spLocks noGrp="1"/>
          </p:cNvSpPr>
          <p:nvPr>
            <p:ph type="title"/>
          </p:nvPr>
        </p:nvSpPr>
        <p:spPr>
          <a:xfrm>
            <a:off x="418643" y="330278"/>
            <a:ext cx="3259054" cy="680196"/>
          </a:xfrm>
        </p:spPr>
        <p:txBody>
          <a:bodyPr>
            <a:normAutofit fontScale="90000"/>
          </a:bodyPr>
          <a:lstStyle/>
          <a:p>
            <a:r>
              <a:rPr lang="en-US" b="1" noProof="0" dirty="0"/>
              <a:t>Azure Monitor</a:t>
            </a:r>
          </a:p>
        </p:txBody>
      </p:sp>
      <p:sp>
        <p:nvSpPr>
          <p:cNvPr id="3" name="Content Placeholder 1">
            <a:extLst>
              <a:ext uri="{FF2B5EF4-FFF2-40B4-BE49-F238E27FC236}">
                <a16:creationId xmlns:a16="http://schemas.microsoft.com/office/drawing/2014/main" id="{235ED206-F3B3-251F-3309-5A05D8B84203}"/>
              </a:ext>
            </a:extLst>
          </p:cNvPr>
          <p:cNvSpPr txBox="1">
            <a:spLocks/>
          </p:cNvSpPr>
          <p:nvPr/>
        </p:nvSpPr>
        <p:spPr>
          <a:xfrm>
            <a:off x="418643" y="1291692"/>
            <a:ext cx="11340811" cy="1292662"/>
          </a:xfrm>
          <a:prstGeom prst="rect">
            <a:avLst/>
          </a:prstGeom>
        </p:spPr>
        <p:txBody>
          <a:bodyPr vert="horz" wrap="square" lIns="0" tIns="91440" rIns="146304" bIns="9144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b="1"/>
              <a:t>Azure Monitor </a:t>
            </a:r>
            <a:r>
              <a:rPr lang="en-US">
                <a:solidFill>
                  <a:srgbClr val="171717"/>
                </a:solidFill>
                <a:latin typeface="Segoe UI"/>
                <a:cs typeface="Segoe UI"/>
              </a:rPr>
              <a:t>maximizes the availability and performance of applications and services by collecting, analyzing, and acting on telemetry from cloud and on-premises environments. </a:t>
            </a:r>
          </a:p>
        </p:txBody>
      </p:sp>
      <p:sp>
        <p:nvSpPr>
          <p:cNvPr id="4" name="Text Placeholder 2">
            <a:extLst>
              <a:ext uri="{FF2B5EF4-FFF2-40B4-BE49-F238E27FC236}">
                <a16:creationId xmlns:a16="http://schemas.microsoft.com/office/drawing/2014/main" id="{657F8848-F1E3-81F1-67D7-540DD316D006}"/>
              </a:ext>
            </a:extLst>
          </p:cNvPr>
          <p:cNvSpPr txBox="1">
            <a:spLocks/>
          </p:cNvSpPr>
          <p:nvPr/>
        </p:nvSpPr>
        <p:spPr>
          <a:xfrm>
            <a:off x="1074785" y="2582983"/>
            <a:ext cx="4428041" cy="2544286"/>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n-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4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0" baseline="0">
                <a:solidFill>
                  <a:schemeClr val="tx1"/>
                </a:solidFill>
                <a:latin typeface="+mn-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en-US" dirty="0">
                <a:solidFill>
                  <a:srgbClr val="171717"/>
                </a:solidFill>
                <a:latin typeface="Segoe UI" panose="020B0502040204020203" pitchFamily="34" charset="0"/>
              </a:rPr>
              <a:t>Application Insights</a:t>
            </a:r>
          </a:p>
          <a:p>
            <a:pPr marL="342900" indent="-342900">
              <a:buFont typeface="Arial" panose="020B0604020202020204" pitchFamily="34" charset="0"/>
              <a:buChar char="•"/>
            </a:pPr>
            <a:r>
              <a:rPr lang="en-US" dirty="0">
                <a:solidFill>
                  <a:srgbClr val="171717"/>
                </a:solidFill>
                <a:latin typeface="Segoe UI" panose="020B0502040204020203" pitchFamily="34" charset="0"/>
              </a:rPr>
              <a:t>Log Analytics</a:t>
            </a:r>
          </a:p>
          <a:p>
            <a:pPr marL="342900" indent="-342900">
              <a:buFont typeface="Arial" panose="020B0604020202020204" pitchFamily="34" charset="0"/>
              <a:buChar char="•"/>
            </a:pPr>
            <a:r>
              <a:rPr lang="en-US" dirty="0">
                <a:solidFill>
                  <a:srgbClr val="171717"/>
                </a:solidFill>
                <a:latin typeface="Segoe UI" panose="020B0502040204020203" pitchFamily="34" charset="0"/>
              </a:rPr>
              <a:t>Smart Alerts</a:t>
            </a:r>
          </a:p>
          <a:p>
            <a:pPr marL="342900" indent="-342900">
              <a:buFont typeface="Arial" panose="020B0604020202020204" pitchFamily="34" charset="0"/>
              <a:buChar char="•"/>
            </a:pPr>
            <a:r>
              <a:rPr lang="en-US" dirty="0">
                <a:solidFill>
                  <a:srgbClr val="171717"/>
                </a:solidFill>
                <a:latin typeface="Segoe UI" panose="020B0502040204020203" pitchFamily="34" charset="0"/>
              </a:rPr>
              <a:t>Automation Actions</a:t>
            </a:r>
          </a:p>
          <a:p>
            <a:pPr marL="342900" indent="-342900">
              <a:buFont typeface="Arial" panose="020B0604020202020204" pitchFamily="34" charset="0"/>
              <a:buChar char="•"/>
            </a:pPr>
            <a:r>
              <a:rPr lang="en-US" dirty="0">
                <a:solidFill>
                  <a:srgbClr val="171717"/>
                </a:solidFill>
                <a:latin typeface="Segoe UI" panose="020B0502040204020203" pitchFamily="34" charset="0"/>
              </a:rPr>
              <a:t>Customized Dashboards</a:t>
            </a:r>
            <a:endParaRPr lang="en-US" dirty="0"/>
          </a:p>
        </p:txBody>
      </p:sp>
      <p:pic>
        <p:nvPicPr>
          <p:cNvPr id="5" name="Graphic 4">
            <a:extLst>
              <a:ext uri="{FF2B5EF4-FFF2-40B4-BE49-F238E27FC236}">
                <a16:creationId xmlns:a16="http://schemas.microsoft.com/office/drawing/2014/main" id="{F5C6FB2A-A343-BDBF-E781-C3AC7DEEBD6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837" y="2865572"/>
            <a:ext cx="2816149" cy="2816149"/>
          </a:xfrm>
          <a:prstGeom prst="rect">
            <a:avLst/>
          </a:prstGeom>
        </p:spPr>
      </p:pic>
    </p:spTree>
    <p:extLst>
      <p:ext uri="{BB962C8B-B14F-4D97-AF65-F5344CB8AC3E}">
        <p14:creationId xmlns:p14="http://schemas.microsoft.com/office/powerpoint/2010/main" val="279087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76E8B65-2A1A-BFF1-47D0-5FAB745BA144}"/>
              </a:ext>
            </a:extLst>
          </p:cNvPr>
          <p:cNvSpPr>
            <a:spLocks noGrp="1"/>
          </p:cNvSpPr>
          <p:nvPr>
            <p:ph type="title"/>
          </p:nvPr>
        </p:nvSpPr>
        <p:spPr>
          <a:xfrm>
            <a:off x="267918" y="179237"/>
            <a:ext cx="5238579" cy="680196"/>
          </a:xfrm>
        </p:spPr>
        <p:txBody>
          <a:bodyPr>
            <a:normAutofit fontScale="90000"/>
          </a:bodyPr>
          <a:lstStyle/>
          <a:p>
            <a:r>
              <a:rPr lang="en-US" b="1" dirty="0"/>
              <a:t>On-Premise Data Center</a:t>
            </a:r>
          </a:p>
        </p:txBody>
      </p:sp>
      <p:pic>
        <p:nvPicPr>
          <p:cNvPr id="9" name="Picture 2" descr="https://www.myvirtualjourney.com/wp-content/uploads/2017/11/traditional-data-center.jpg">
            <a:extLst>
              <a:ext uri="{FF2B5EF4-FFF2-40B4-BE49-F238E27FC236}">
                <a16:creationId xmlns:a16="http://schemas.microsoft.com/office/drawing/2014/main" id="{BEF89208-19C7-5085-1053-1C81444B6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786" y="1495425"/>
            <a:ext cx="5949458" cy="38671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2">
            <a:extLst>
              <a:ext uri="{FF2B5EF4-FFF2-40B4-BE49-F238E27FC236}">
                <a16:creationId xmlns:a16="http://schemas.microsoft.com/office/drawing/2014/main" id="{C9863831-FF96-EDA0-4AE3-D75C2924104C}"/>
              </a:ext>
            </a:extLst>
          </p:cNvPr>
          <p:cNvSpPr txBox="1">
            <a:spLocks/>
          </p:cNvSpPr>
          <p:nvPr/>
        </p:nvSpPr>
        <p:spPr>
          <a:xfrm>
            <a:off x="6552335" y="1478101"/>
            <a:ext cx="5486400" cy="685800"/>
          </a:xfrm>
          <a:prstGeom prst="rect">
            <a:avLst/>
          </a:prstGeom>
          <a:solidFill>
            <a:srgbClr val="243A5E"/>
          </a:solidFill>
        </p:spPr>
        <p:txBody>
          <a:bodyPr vert="horz" wrap="square" lIns="91440" tIns="91440" rIns="91440" bIns="91440"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400" b="1" dirty="0">
                <a:gradFill>
                  <a:gsLst>
                    <a:gs pos="0">
                      <a:srgbClr val="FFFFFF"/>
                    </a:gs>
                    <a:gs pos="100000">
                      <a:srgbClr val="FFFFFF"/>
                    </a:gs>
                  </a:gsLst>
                  <a:lin ang="5400000" scaled="0"/>
                </a:gradFill>
                <a:cs typeface="Segoe UI" pitchFamily="34" charset="0"/>
              </a:rPr>
              <a:t>Higher Capital Expenditure</a:t>
            </a:r>
          </a:p>
        </p:txBody>
      </p:sp>
      <p:sp>
        <p:nvSpPr>
          <p:cNvPr id="11" name="Text Placeholder 1">
            <a:extLst>
              <a:ext uri="{FF2B5EF4-FFF2-40B4-BE49-F238E27FC236}">
                <a16:creationId xmlns:a16="http://schemas.microsoft.com/office/drawing/2014/main" id="{453C48EF-023A-58E6-9B31-20BF83B3016B}"/>
              </a:ext>
            </a:extLst>
          </p:cNvPr>
          <p:cNvSpPr txBox="1">
            <a:spLocks/>
          </p:cNvSpPr>
          <p:nvPr/>
        </p:nvSpPr>
        <p:spPr>
          <a:xfrm>
            <a:off x="6552335" y="2309404"/>
            <a:ext cx="5486400" cy="685800"/>
          </a:xfrm>
          <a:prstGeom prst="rect">
            <a:avLst/>
          </a:prstGeom>
          <a:solidFill>
            <a:srgbClr val="243A5E"/>
          </a:solidFill>
        </p:spPr>
        <p:txBody>
          <a:bodyPr vert="horz" wrap="square" lIns="91440" tIns="91440" rIns="91440" bIns="91440"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400" b="1" dirty="0">
                <a:gradFill>
                  <a:gsLst>
                    <a:gs pos="0">
                      <a:srgbClr val="FFFFFF"/>
                    </a:gs>
                    <a:gs pos="100000">
                      <a:srgbClr val="FFFFFF"/>
                    </a:gs>
                  </a:gsLst>
                  <a:lin ang="5400000" scaled="0"/>
                </a:gradFill>
                <a:cs typeface="Segoe UI"/>
              </a:rPr>
              <a:t>Limited Scalability</a:t>
            </a:r>
          </a:p>
        </p:txBody>
      </p:sp>
      <p:sp>
        <p:nvSpPr>
          <p:cNvPr id="12" name="Text Placeholder 15">
            <a:extLst>
              <a:ext uri="{FF2B5EF4-FFF2-40B4-BE49-F238E27FC236}">
                <a16:creationId xmlns:a16="http://schemas.microsoft.com/office/drawing/2014/main" id="{C6D4E30A-4311-F384-BBF1-063892688294}"/>
              </a:ext>
            </a:extLst>
          </p:cNvPr>
          <p:cNvSpPr txBox="1">
            <a:spLocks/>
          </p:cNvSpPr>
          <p:nvPr/>
        </p:nvSpPr>
        <p:spPr>
          <a:xfrm>
            <a:off x="6552335" y="3137103"/>
            <a:ext cx="5486400" cy="685800"/>
          </a:xfrm>
          <a:prstGeom prst="rect">
            <a:avLst/>
          </a:prstGeom>
          <a:solidFill>
            <a:srgbClr val="243A5E"/>
          </a:solidFill>
        </p:spPr>
        <p:txBody>
          <a:bodyPr vert="horz" wrap="square" lIns="91440" tIns="91440" rIns="91440" bIns="91440"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400" b="1" dirty="0">
                <a:gradFill>
                  <a:gsLst>
                    <a:gs pos="0">
                      <a:srgbClr val="FFFFFF"/>
                    </a:gs>
                    <a:gs pos="100000">
                      <a:srgbClr val="FFFFFF"/>
                    </a:gs>
                  </a:gsLst>
                  <a:lin ang="5400000" scaled="0"/>
                </a:gradFill>
                <a:cs typeface="Segoe UI"/>
              </a:rPr>
              <a:t>Unreliability</a:t>
            </a: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18">
            <a:extLst>
              <a:ext uri="{FF2B5EF4-FFF2-40B4-BE49-F238E27FC236}">
                <a16:creationId xmlns:a16="http://schemas.microsoft.com/office/drawing/2014/main" id="{9AA81452-D148-5626-21E7-1380DD5D1DA5}"/>
              </a:ext>
            </a:extLst>
          </p:cNvPr>
          <p:cNvSpPr txBox="1">
            <a:spLocks/>
          </p:cNvSpPr>
          <p:nvPr/>
        </p:nvSpPr>
        <p:spPr>
          <a:xfrm>
            <a:off x="6552335" y="3898276"/>
            <a:ext cx="5486400" cy="685800"/>
          </a:xfrm>
          <a:prstGeom prst="rect">
            <a:avLst/>
          </a:prstGeom>
          <a:solidFill>
            <a:srgbClr val="243A5E"/>
          </a:solidFill>
        </p:spPr>
        <p:txBody>
          <a:bodyPr vert="horz" wrap="square" lIns="91440" tIns="91440" rIns="91440" bIns="91440"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400" b="1" dirty="0">
                <a:gradFill>
                  <a:gsLst>
                    <a:gs pos="0">
                      <a:srgbClr val="FFFFFF"/>
                    </a:gs>
                    <a:gs pos="100000">
                      <a:srgbClr val="FFFFFF"/>
                    </a:gs>
                  </a:gsLst>
                  <a:lin ang="5400000" scaled="0"/>
                </a:gradFill>
                <a:cs typeface="Segoe UI" pitchFamily="34" charset="0"/>
              </a:rPr>
              <a:t>Higher Maintenance</a:t>
            </a:r>
          </a:p>
        </p:txBody>
      </p:sp>
      <p:sp>
        <p:nvSpPr>
          <p:cNvPr id="14" name="Rectangle 13">
            <a:extLst>
              <a:ext uri="{FF2B5EF4-FFF2-40B4-BE49-F238E27FC236}">
                <a16:creationId xmlns:a16="http://schemas.microsoft.com/office/drawing/2014/main" id="{3806CAF2-1B3D-8B4F-B3AE-456148E4331E}"/>
              </a:ext>
            </a:extLst>
          </p:cNvPr>
          <p:cNvSpPr/>
          <p:nvPr/>
        </p:nvSpPr>
        <p:spPr bwMode="auto">
          <a:xfrm>
            <a:off x="6552335" y="4706918"/>
            <a:ext cx="5486400" cy="685800"/>
          </a:xfrm>
          <a:prstGeom prst="rect">
            <a:avLst/>
          </a:prstGeom>
          <a:solidFill>
            <a:srgbClr val="243A5E"/>
          </a:solidFill>
        </p:spPr>
        <p:txBody>
          <a:bodyPr vert="horz" wrap="square" lIns="91440" tIns="91440" rIns="91440" bIns="91440" rtlCol="0" anchor="ctr">
            <a:noAutofit/>
          </a:bodyPr>
          <a:lstStyle/>
          <a:p>
            <a:pPr algn="ctr">
              <a:buSzPct val="90000"/>
            </a:pPr>
            <a:r>
              <a:rPr lang="en-US" sz="2400" b="1" dirty="0">
                <a:gradFill>
                  <a:gsLst>
                    <a:gs pos="0">
                      <a:srgbClr val="FFFFFF"/>
                    </a:gs>
                    <a:gs pos="100000">
                      <a:srgbClr val="FFFFFF"/>
                    </a:gs>
                  </a:gsLst>
                  <a:lin ang="5400000" scaled="0"/>
                </a:gradFill>
                <a:latin typeface="+mj-lt"/>
                <a:cs typeface="Segoe UI" pitchFamily="34" charset="0"/>
              </a:rPr>
              <a:t>Higher Operational Expenses</a:t>
            </a:r>
          </a:p>
        </p:txBody>
      </p:sp>
    </p:spTree>
    <p:extLst>
      <p:ext uri="{BB962C8B-B14F-4D97-AF65-F5344CB8AC3E}">
        <p14:creationId xmlns:p14="http://schemas.microsoft.com/office/powerpoint/2010/main" val="35735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EF087-1513-895D-5F99-D003B3E136E7}"/>
              </a:ext>
            </a:extLst>
          </p:cNvPr>
          <p:cNvSpPr txBox="1">
            <a:spLocks/>
          </p:cNvSpPr>
          <p:nvPr/>
        </p:nvSpPr>
        <p:spPr>
          <a:xfrm>
            <a:off x="418186" y="249301"/>
            <a:ext cx="4113621" cy="680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Useful Resources</a:t>
            </a:r>
            <a:endParaRPr lang="en-US" b="1" dirty="0"/>
          </a:p>
        </p:txBody>
      </p:sp>
      <p:sp>
        <p:nvSpPr>
          <p:cNvPr id="3" name="Content Placeholder 2">
            <a:extLst>
              <a:ext uri="{FF2B5EF4-FFF2-40B4-BE49-F238E27FC236}">
                <a16:creationId xmlns:a16="http://schemas.microsoft.com/office/drawing/2014/main" id="{E2F90A3B-0DA1-82BE-FA76-EF47181D4683}"/>
              </a:ext>
            </a:extLst>
          </p:cNvPr>
          <p:cNvSpPr txBox="1">
            <a:spLocks/>
          </p:cNvSpPr>
          <p:nvPr/>
        </p:nvSpPr>
        <p:spPr>
          <a:xfrm>
            <a:off x="599514" y="1408995"/>
            <a:ext cx="9418693" cy="4040009"/>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hlinkClick r:id="rId2"/>
              </a:rPr>
              <a:t>Microsoft Learn | Microsoft Docs</a:t>
            </a:r>
            <a:endParaRPr lang="en-US" sz="2000" dirty="0"/>
          </a:p>
          <a:p>
            <a:endParaRPr lang="en-US" sz="2000" dirty="0"/>
          </a:p>
          <a:p>
            <a:r>
              <a:rPr lang="en-US" sz="2000" dirty="0">
                <a:hlinkClick r:id="rId3"/>
              </a:rPr>
              <a:t>Learn TV | Microsoft Docs</a:t>
            </a:r>
            <a:endParaRPr lang="en-US" sz="2000" dirty="0"/>
          </a:p>
          <a:p>
            <a:endParaRPr lang="en-US" sz="2000" dirty="0"/>
          </a:p>
          <a:p>
            <a:r>
              <a:rPr lang="en-US" sz="2000" dirty="0">
                <a:hlinkClick r:id="rId4"/>
              </a:rPr>
              <a:t>Azure | Tags | Channel 9 (msdn.com)</a:t>
            </a:r>
            <a:endParaRPr lang="en-US" sz="2000" dirty="0"/>
          </a:p>
          <a:p>
            <a:endParaRPr lang="en-US" sz="2000" dirty="0"/>
          </a:p>
          <a:p>
            <a:r>
              <a:rPr lang="en-US" sz="2000" dirty="0">
                <a:hlinkClick r:id="rId5"/>
              </a:rPr>
              <a:t>Microsoft Azure – YouTube</a:t>
            </a:r>
            <a:endParaRPr lang="en-US" sz="2000" dirty="0"/>
          </a:p>
          <a:p>
            <a:endParaRPr lang="en-US" sz="2000" dirty="0"/>
          </a:p>
          <a:p>
            <a:r>
              <a:rPr lang="en-US" sz="2000" dirty="0">
                <a:hlinkClick r:id="rId6"/>
              </a:rPr>
              <a:t>Welcome | Azure Tips and Tricks (microsoft.github.io)</a:t>
            </a:r>
            <a:endParaRPr lang="en-US" sz="2000" dirty="0"/>
          </a:p>
          <a:p>
            <a:endParaRPr lang="en-US" sz="2000" dirty="0"/>
          </a:p>
          <a:p>
            <a:r>
              <a:rPr lang="en-US" sz="2000" dirty="0">
                <a:hlinkClick r:id="rId7"/>
              </a:rPr>
              <a:t>Azure Blog and Updates | Microsoft Azure</a:t>
            </a:r>
            <a:endParaRPr lang="en-US" sz="2000" dirty="0"/>
          </a:p>
          <a:p>
            <a:endParaRPr lang="en-US" sz="2000" dirty="0"/>
          </a:p>
          <a:p>
            <a:r>
              <a:rPr lang="en-US" sz="2000" dirty="0">
                <a:hlinkClick r:id="rId8"/>
              </a:rPr>
              <a:t>Microsoft Certifications | Microsoft Docs</a:t>
            </a:r>
            <a:endParaRPr lang="en-US" sz="2000" dirty="0"/>
          </a:p>
          <a:p>
            <a:endParaRPr lang="en-US" dirty="0"/>
          </a:p>
          <a:p>
            <a:endParaRPr lang="en-US" dirty="0"/>
          </a:p>
        </p:txBody>
      </p:sp>
    </p:spTree>
    <p:extLst>
      <p:ext uri="{BB962C8B-B14F-4D97-AF65-F5344CB8AC3E}">
        <p14:creationId xmlns:p14="http://schemas.microsoft.com/office/powerpoint/2010/main" val="2107173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2831806"/>
            <a:ext cx="4167887" cy="701731"/>
          </a:xfrm>
        </p:spPr>
        <p:txBody>
          <a:bodyPr/>
          <a:lstStyle/>
          <a:p>
            <a:r>
              <a:rPr lang="en-US" dirty="0"/>
              <a:t>THANK YOU </a:t>
            </a:r>
          </a:p>
        </p:txBody>
      </p:sp>
    </p:spTree>
    <p:extLst>
      <p:ext uri="{BB962C8B-B14F-4D97-AF65-F5344CB8AC3E}">
        <p14:creationId xmlns:p14="http://schemas.microsoft.com/office/powerpoint/2010/main" val="424568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0C23C9B0-DD4D-90C4-202C-1E3FFED46D6E}"/>
              </a:ext>
            </a:extLst>
          </p:cNvPr>
          <p:cNvSpPr>
            <a:spLocks noGrp="1"/>
          </p:cNvSpPr>
          <p:nvPr>
            <p:ph type="title"/>
          </p:nvPr>
        </p:nvSpPr>
        <p:spPr>
          <a:xfrm>
            <a:off x="534256" y="2404154"/>
            <a:ext cx="3224876" cy="2821274"/>
          </a:xfrm>
          <a:prstGeom prst="ellipse">
            <a:avLst/>
          </a:prstGeom>
          <a:solidFill>
            <a:srgbClr val="262626"/>
          </a:solidFill>
          <a:ln w="174625" cmpd="thinThick">
            <a:solidFill>
              <a:srgbClr val="262626"/>
            </a:solidFill>
          </a:ln>
        </p:spPr>
        <p:txBody>
          <a:bodyPr vert="horz" lIns="91440" tIns="45720" rIns="91440" bIns="45720" rtlCol="0" anchor="ctr">
            <a:noAutofit/>
          </a:bodyPr>
          <a:lstStyle/>
          <a:p>
            <a:pPr algn="ctr"/>
            <a:r>
              <a:rPr lang="en-US" sz="2800" b="0" i="0" u="none" strike="noStrike" baseline="0" dirty="0">
                <a:solidFill>
                  <a:srgbClr val="FFFFFF"/>
                </a:solidFill>
                <a:latin typeface="+mn-lt"/>
              </a:rPr>
              <a:t>The ability to rent</a:t>
            </a:r>
            <a:br>
              <a:rPr lang="en-US" sz="2800" b="0" i="0" u="none" strike="noStrike" baseline="0" dirty="0">
                <a:solidFill>
                  <a:srgbClr val="FFFFFF"/>
                </a:solidFill>
                <a:latin typeface="+mn-lt"/>
              </a:rPr>
            </a:br>
            <a:r>
              <a:rPr lang="en-US" sz="2800" b="0" i="0" u="none" strike="noStrike" baseline="0" dirty="0">
                <a:solidFill>
                  <a:srgbClr val="FFFFFF"/>
                </a:solidFill>
                <a:latin typeface="+mn-lt"/>
              </a:rPr>
              <a:t>computing</a:t>
            </a:r>
            <a:br>
              <a:rPr lang="en-US" sz="2800" b="0" i="0" u="none" strike="noStrike" baseline="0" dirty="0">
                <a:solidFill>
                  <a:srgbClr val="FFFFFF"/>
                </a:solidFill>
                <a:latin typeface="+mn-lt"/>
              </a:rPr>
            </a:br>
            <a:r>
              <a:rPr lang="en-US" sz="2800" b="0" i="0" u="none" strike="noStrike" baseline="0" dirty="0">
                <a:solidFill>
                  <a:srgbClr val="FFFFFF"/>
                </a:solidFill>
                <a:latin typeface="+mn-lt"/>
              </a:rPr>
              <a:t>resources - </a:t>
            </a:r>
            <a:br>
              <a:rPr lang="en-US" sz="2800" b="0" i="0" u="none" strike="noStrike" baseline="0" dirty="0">
                <a:solidFill>
                  <a:srgbClr val="FFFFFF"/>
                </a:solidFill>
                <a:latin typeface="+mn-lt"/>
              </a:rPr>
            </a:br>
            <a:r>
              <a:rPr lang="en-US" sz="2800" b="0" i="0" u="none" strike="noStrike" baseline="0" dirty="0">
                <a:solidFill>
                  <a:srgbClr val="FFFFFF"/>
                </a:solidFill>
                <a:latin typeface="+mn-lt"/>
              </a:rPr>
              <a:t>on demand</a:t>
            </a:r>
            <a:endParaRPr lang="en-US" sz="2800" kern="1200" dirty="0">
              <a:solidFill>
                <a:srgbClr val="FFFFFF"/>
              </a:solidFill>
              <a:latin typeface="+mn-lt"/>
              <a:ea typeface="+mj-ea"/>
              <a:cs typeface="+mj-cs"/>
            </a:endParaRPr>
          </a:p>
        </p:txBody>
      </p:sp>
      <p:pic>
        <p:nvPicPr>
          <p:cNvPr id="5" name="Picture 4">
            <a:extLst>
              <a:ext uri="{FF2B5EF4-FFF2-40B4-BE49-F238E27FC236}">
                <a16:creationId xmlns:a16="http://schemas.microsoft.com/office/drawing/2014/main" id="{85C35620-5BE2-D78F-A28F-09841A638753}"/>
              </a:ext>
            </a:extLst>
          </p:cNvPr>
          <p:cNvPicPr>
            <a:picLocks noChangeAspect="1"/>
          </p:cNvPicPr>
          <p:nvPr/>
        </p:nvPicPr>
        <p:blipFill>
          <a:blip r:embed="rId2"/>
          <a:stretch>
            <a:fillRect/>
          </a:stretch>
        </p:blipFill>
        <p:spPr>
          <a:xfrm>
            <a:off x="4392110" y="607725"/>
            <a:ext cx="6933236" cy="5967279"/>
          </a:xfrm>
          <a:prstGeom prst="rect">
            <a:avLst/>
          </a:prstGeom>
        </p:spPr>
      </p:pic>
    </p:spTree>
    <p:extLst>
      <p:ext uri="{BB962C8B-B14F-4D97-AF65-F5344CB8AC3E}">
        <p14:creationId xmlns:p14="http://schemas.microsoft.com/office/powerpoint/2010/main" val="425772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46258</TotalTime>
  <Words>6695</Words>
  <Application>Microsoft Office PowerPoint</Application>
  <PresentationFormat>Widescreen</PresentationFormat>
  <Paragraphs>944</Paragraphs>
  <Slides>81</Slides>
  <Notes>46</Notes>
  <HiddenSlides>1</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81</vt:i4>
      </vt:variant>
    </vt:vector>
  </HeadingPairs>
  <TitlesOfParts>
    <vt:vector size="99" baseType="lpstr">
      <vt:lpstr>Arial</vt:lpstr>
      <vt:lpstr>Arial</vt:lpstr>
      <vt:lpstr>Calibri</vt:lpstr>
      <vt:lpstr>Calibri Light</vt:lpstr>
      <vt:lpstr>CIDFont+F2</vt:lpstr>
      <vt:lpstr>CIDFont+F3</vt:lpstr>
      <vt:lpstr>CIDFont+F4</vt:lpstr>
      <vt:lpstr>CIDFont+F5</vt:lpstr>
      <vt:lpstr>Kozuka Gothic Pro R</vt:lpstr>
      <vt:lpstr>Segoe UI</vt:lpstr>
      <vt:lpstr>Segoe UI Light</vt:lpstr>
      <vt:lpstr>Segoe UI Semibold</vt:lpstr>
      <vt:lpstr>Segoe UI Semibold (Headings)</vt:lpstr>
      <vt:lpstr>Segoe UI Semilight</vt:lpstr>
      <vt:lpstr>Tahoma</vt:lpstr>
      <vt:lpstr>Wingdings</vt:lpstr>
      <vt:lpstr>Office Theme</vt:lpstr>
      <vt:lpstr>Acrobat Document</vt:lpstr>
      <vt:lpstr>Microsoft Azure Fundamentals</vt:lpstr>
      <vt:lpstr>About Myself</vt:lpstr>
      <vt:lpstr>Why Azure Fundamentals AZ-900</vt:lpstr>
      <vt:lpstr>Learning Path for Azure Fundamentals</vt:lpstr>
      <vt:lpstr> </vt:lpstr>
      <vt:lpstr>1. Cloud Concepts</vt:lpstr>
      <vt:lpstr>1.A. Cloud Computing</vt:lpstr>
      <vt:lpstr>On-Premise Data Center</vt:lpstr>
      <vt:lpstr>The ability to rent computing resources -  on demand</vt:lpstr>
      <vt:lpstr>Cloud Computing</vt:lpstr>
      <vt:lpstr>Cloud Models - Public Cloud</vt:lpstr>
      <vt:lpstr>Cloud Models - Private Cloud</vt:lpstr>
      <vt:lpstr>Cloud Models - Hybrid Cloud</vt:lpstr>
      <vt:lpstr>Comparison of Cloud Models</vt:lpstr>
      <vt:lpstr>Compare CapEx vs. OpEx</vt:lpstr>
      <vt:lpstr>Consumption-based model</vt:lpstr>
      <vt:lpstr>1.B. Benefits of Cloud</vt:lpstr>
      <vt:lpstr>1.C. Cloud Services Types</vt:lpstr>
      <vt:lpstr>Shared Responsibility Model</vt:lpstr>
      <vt:lpstr>Infrastructure as a Service (IaaS)</vt:lpstr>
      <vt:lpstr>Platform as a Service (PaaS)</vt:lpstr>
      <vt:lpstr>Software as a Service (SaaS)</vt:lpstr>
      <vt:lpstr>Compare Cloud Services Types</vt:lpstr>
      <vt:lpstr>PowerPoint Presentation</vt:lpstr>
      <vt:lpstr>PowerPoint Presentation</vt:lpstr>
      <vt:lpstr>Geographies</vt:lpstr>
      <vt:lpstr>Regions</vt:lpstr>
      <vt:lpstr>PowerPoint Presentation</vt:lpstr>
      <vt:lpstr>Region Pairs</vt:lpstr>
      <vt:lpstr>Datacenter</vt:lpstr>
      <vt:lpstr>Availability Options</vt:lpstr>
      <vt:lpstr>Azure Resources</vt:lpstr>
      <vt:lpstr>Resource groups</vt:lpstr>
      <vt:lpstr>Azure Subscriptions</vt:lpstr>
      <vt:lpstr>Azure Services</vt:lpstr>
      <vt:lpstr>PowerPoint Presentation</vt:lpstr>
      <vt:lpstr>Azure Compute Services</vt:lpstr>
      <vt:lpstr>Azure Compute Services</vt:lpstr>
      <vt:lpstr>PowerPoint Presentation</vt:lpstr>
      <vt:lpstr>Azure Network Services</vt:lpstr>
      <vt:lpstr>Azure Network Services</vt:lpstr>
      <vt:lpstr>Azure Load Balancer</vt:lpstr>
      <vt:lpstr>Azure VPN Gateway</vt:lpstr>
      <vt:lpstr>Azure Express Route</vt:lpstr>
      <vt:lpstr>Azure Content Delivery Network (CDN)</vt:lpstr>
      <vt:lpstr>2.C. Azure Storage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2.D. Azure Identity, Access, and Security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Azure Management and Governance</vt:lpstr>
      <vt:lpstr>3.A. Cost Management</vt:lpstr>
      <vt:lpstr>Factors affecting Costs</vt:lpstr>
      <vt:lpstr>Pricing Calculator</vt:lpstr>
      <vt:lpstr>Total Cost of Ownership (TCO) Calculator</vt:lpstr>
      <vt:lpstr>Azure Cost Management</vt:lpstr>
      <vt:lpstr>Tags</vt:lpstr>
      <vt:lpstr>3.B. Tools for Governance and Compliance</vt:lpstr>
      <vt:lpstr>Azure Blueprints</vt:lpstr>
      <vt:lpstr>Azure Policy</vt:lpstr>
      <vt:lpstr>Resource locks</vt:lpstr>
      <vt:lpstr>3.C. Tools for Managing and Deploying Azure Resources</vt:lpstr>
      <vt:lpstr>Management Tools in Azure</vt:lpstr>
      <vt:lpstr>Azure Resource Manager (ARM) templates</vt:lpstr>
      <vt:lpstr>3.D. Monitoring Tools in Azure</vt:lpstr>
      <vt:lpstr>Azure Advisor</vt:lpstr>
      <vt:lpstr>Azure Monitor</vt:lpstr>
      <vt:lpstr>PowerPoint Presentation</vt:lpstr>
      <vt:lpstr>THANK YOU </vt:lpstr>
    </vt:vector>
  </TitlesOfParts>
  <Company>SopraSteria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Fundamentals</dc:title>
  <dc:creator>MATHUR Srishti;Srishti Mathur</dc:creator>
  <cp:lastModifiedBy>HARSHINI Velukuru</cp:lastModifiedBy>
  <cp:revision>209</cp:revision>
  <dcterms:created xsi:type="dcterms:W3CDTF">2021-10-06T05:23:45Z</dcterms:created>
  <dcterms:modified xsi:type="dcterms:W3CDTF">2024-06-11T08:56:26Z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314f5b1-ef04-46e0-8957-be9652623f41_Enabled">
    <vt:lpwstr>true</vt:lpwstr>
  </property>
  <property fmtid="{D5CDD505-2E9C-101B-9397-08002B2CF9AE}" pid="3" name="MSIP_Label_f314f5b1-ef04-46e0-8957-be9652623f41_SetDate">
    <vt:lpwstr>2022-02-15T12:52:53Z</vt:lpwstr>
  </property>
  <property fmtid="{D5CDD505-2E9C-101B-9397-08002B2CF9AE}" pid="4" name="MSIP_Label_f314f5b1-ef04-46e0-8957-be9652623f41_Method">
    <vt:lpwstr>Standard</vt:lpwstr>
  </property>
  <property fmtid="{D5CDD505-2E9C-101B-9397-08002B2CF9AE}" pid="5" name="MSIP_Label_f314f5b1-ef04-46e0-8957-be9652623f41_Name">
    <vt:lpwstr>C2 - UK</vt:lpwstr>
  </property>
  <property fmtid="{D5CDD505-2E9C-101B-9397-08002B2CF9AE}" pid="6" name="MSIP_Label_f314f5b1-ef04-46e0-8957-be9652623f41_SiteId">
    <vt:lpwstr>8b87af7d-8647-4dc7-8df4-5f69a2011bb5</vt:lpwstr>
  </property>
  <property fmtid="{D5CDD505-2E9C-101B-9397-08002B2CF9AE}" pid="7" name="MSIP_Label_f314f5b1-ef04-46e0-8957-be9652623f41_ActionId">
    <vt:lpwstr>6ae4256a-b443-45d6-8210-5843c2ebbaf7</vt:lpwstr>
  </property>
  <property fmtid="{D5CDD505-2E9C-101B-9397-08002B2CF9AE}" pid="8" name="MSIP_Label_f314f5b1-ef04-46e0-8957-be9652623f41_ContentBits">
    <vt:lpwstr>3</vt:lpwstr>
  </property>
</Properties>
</file>